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4"/>
  </p:notesMasterIdLst>
  <p:sldIdLst>
    <p:sldId id="276" r:id="rId3"/>
    <p:sldId id="421" r:id="rId4"/>
    <p:sldId id="387" r:id="rId5"/>
    <p:sldId id="468" r:id="rId6"/>
    <p:sldId id="607" r:id="rId7"/>
    <p:sldId id="257" r:id="rId8"/>
    <p:sldId id="723" r:id="rId9"/>
    <p:sldId id="258" r:id="rId10"/>
    <p:sldId id="260" r:id="rId11"/>
    <p:sldId id="719" r:id="rId12"/>
    <p:sldId id="720" r:id="rId13"/>
    <p:sldId id="721" r:id="rId14"/>
    <p:sldId id="722" r:id="rId15"/>
    <p:sldId id="455" r:id="rId16"/>
    <p:sldId id="445" r:id="rId17"/>
    <p:sldId id="446" r:id="rId18"/>
    <p:sldId id="689" r:id="rId19"/>
    <p:sldId id="677" r:id="rId20"/>
    <p:sldId id="678" r:id="rId21"/>
    <p:sldId id="679" r:id="rId22"/>
    <p:sldId id="687" r:id="rId23"/>
    <p:sldId id="681" r:id="rId24"/>
    <p:sldId id="688" r:id="rId25"/>
    <p:sldId id="690" r:id="rId26"/>
    <p:sldId id="691" r:id="rId27"/>
    <p:sldId id="692" r:id="rId28"/>
    <p:sldId id="686" r:id="rId29"/>
    <p:sldId id="682" r:id="rId30"/>
    <p:sldId id="684" r:id="rId31"/>
    <p:sldId id="683" r:id="rId32"/>
    <p:sldId id="685" r:id="rId33"/>
    <p:sldId id="668" r:id="rId34"/>
    <p:sldId id="670" r:id="rId35"/>
    <p:sldId id="693" r:id="rId36"/>
    <p:sldId id="669" r:id="rId37"/>
    <p:sldId id="553" r:id="rId38"/>
    <p:sldId id="554" r:id="rId39"/>
    <p:sldId id="494" r:id="rId40"/>
    <p:sldId id="496" r:id="rId41"/>
    <p:sldId id="551" r:id="rId42"/>
    <p:sldId id="555" r:id="rId43"/>
    <p:sldId id="556" r:id="rId44"/>
    <p:sldId id="557" r:id="rId45"/>
    <p:sldId id="495" r:id="rId46"/>
    <p:sldId id="642" r:id="rId47"/>
    <p:sldId id="665" r:id="rId48"/>
    <p:sldId id="643" r:id="rId49"/>
    <p:sldId id="558" r:id="rId50"/>
    <p:sldId id="559" r:id="rId51"/>
    <p:sldId id="560" r:id="rId52"/>
    <p:sldId id="552" r:id="rId53"/>
    <p:sldId id="519" r:id="rId54"/>
    <p:sldId id="520" r:id="rId55"/>
    <p:sldId id="523" r:id="rId56"/>
    <p:sldId id="524" r:id="rId57"/>
    <p:sldId id="529" r:id="rId58"/>
    <p:sldId id="530" r:id="rId59"/>
    <p:sldId id="531" r:id="rId60"/>
    <p:sldId id="533" r:id="rId61"/>
    <p:sldId id="534" r:id="rId62"/>
    <p:sldId id="521" r:id="rId63"/>
    <p:sldId id="541" r:id="rId64"/>
    <p:sldId id="543" r:id="rId65"/>
    <p:sldId id="544" r:id="rId66"/>
    <p:sldId id="545" r:id="rId67"/>
    <p:sldId id="546" r:id="rId68"/>
    <p:sldId id="547" r:id="rId69"/>
    <p:sldId id="525" r:id="rId70"/>
    <p:sldId id="522" r:id="rId71"/>
    <p:sldId id="527" r:id="rId72"/>
    <p:sldId id="537" r:id="rId73"/>
    <p:sldId id="528" r:id="rId74"/>
    <p:sldId id="608" r:id="rId75"/>
    <p:sldId id="659" r:id="rId76"/>
    <p:sldId id="664" r:id="rId77"/>
    <p:sldId id="660" r:id="rId78"/>
    <p:sldId id="661" r:id="rId79"/>
    <p:sldId id="662" r:id="rId80"/>
    <p:sldId id="663" r:id="rId81"/>
    <p:sldId id="667" r:id="rId82"/>
    <p:sldId id="671" r:id="rId83"/>
    <p:sldId id="672" r:id="rId84"/>
    <p:sldId id="636" r:id="rId85"/>
    <p:sldId id="666" r:id="rId86"/>
    <p:sldId id="694" r:id="rId87"/>
    <p:sldId id="695" r:id="rId88"/>
    <p:sldId id="696" r:id="rId89"/>
    <p:sldId id="697" r:id="rId90"/>
    <p:sldId id="698" r:id="rId91"/>
    <p:sldId id="699" r:id="rId92"/>
    <p:sldId id="561" r:id="rId93"/>
    <p:sldId id="562" r:id="rId94"/>
    <p:sldId id="563" r:id="rId95"/>
    <p:sldId id="564" r:id="rId96"/>
    <p:sldId id="565" r:id="rId97"/>
    <p:sldId id="703" r:id="rId98"/>
    <p:sldId id="574" r:id="rId99"/>
    <p:sldId id="705" r:id="rId100"/>
    <p:sldId id="706" r:id="rId101"/>
    <p:sldId id="709" r:id="rId102"/>
    <p:sldId id="640" r:id="rId103"/>
    <p:sldId id="575" r:id="rId104"/>
    <p:sldId id="566" r:id="rId105"/>
    <p:sldId id="704" r:id="rId106"/>
    <p:sldId id="637" r:id="rId107"/>
    <p:sldId id="638" r:id="rId108"/>
    <p:sldId id="718" r:id="rId109"/>
    <p:sldId id="567" r:id="rId110"/>
    <p:sldId id="568" r:id="rId111"/>
    <p:sldId id="570" r:id="rId112"/>
    <p:sldId id="569" r:id="rId113"/>
    <p:sldId id="583" r:id="rId114"/>
    <p:sldId id="572" r:id="rId115"/>
    <p:sldId id="716" r:id="rId116"/>
    <p:sldId id="711" r:id="rId117"/>
    <p:sldId id="712" r:id="rId118"/>
    <p:sldId id="713" r:id="rId119"/>
    <p:sldId id="714" r:id="rId120"/>
    <p:sldId id="715" r:id="rId121"/>
    <p:sldId id="708" r:id="rId122"/>
    <p:sldId id="584" r:id="rId123"/>
    <p:sldId id="585" r:id="rId124"/>
    <p:sldId id="586" r:id="rId125"/>
    <p:sldId id="639" r:id="rId126"/>
    <p:sldId id="589" r:id="rId127"/>
    <p:sldId id="592" r:id="rId128"/>
    <p:sldId id="590" r:id="rId129"/>
    <p:sldId id="593" r:id="rId130"/>
    <p:sldId id="587" r:id="rId131"/>
    <p:sldId id="588" r:id="rId132"/>
    <p:sldId id="591" r:id="rId133"/>
    <p:sldId id="594" r:id="rId134"/>
    <p:sldId id="595" r:id="rId135"/>
    <p:sldId id="598" r:id="rId136"/>
    <p:sldId id="596" r:id="rId137"/>
    <p:sldId id="597" r:id="rId138"/>
    <p:sldId id="579" r:id="rId139"/>
    <p:sldId id="580" r:id="rId140"/>
    <p:sldId id="576" r:id="rId141"/>
    <p:sldId id="571" r:id="rId142"/>
    <p:sldId id="673" r:id="rId143"/>
    <p:sldId id="645" r:id="rId144"/>
    <p:sldId id="674" r:id="rId145"/>
    <p:sldId id="675" r:id="rId146"/>
    <p:sldId id="676" r:id="rId147"/>
    <p:sldId id="497" r:id="rId148"/>
    <p:sldId id="717" r:id="rId149"/>
    <p:sldId id="700" r:id="rId150"/>
    <p:sldId id="701" r:id="rId151"/>
    <p:sldId id="702" r:id="rId152"/>
    <p:sldId id="680" r:id="rId153"/>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19">
          <p15:clr>
            <a:srgbClr val="A4A3A4"/>
          </p15:clr>
        </p15:guide>
        <p15:guide id="2" pos="16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9EAFF"/>
    <a:srgbClr val="99CCFF"/>
    <a:srgbClr val="FF33CC"/>
    <a:srgbClr val="CC0099"/>
    <a:srgbClr val="003300"/>
    <a:srgbClr val="FFFF00"/>
    <a:srgbClr val="FF9999"/>
    <a:srgbClr val="FF3399"/>
    <a:srgbClr val="F8E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2" autoAdjust="0"/>
    <p:restoredTop sz="94660"/>
  </p:normalViewPr>
  <p:slideViewPr>
    <p:cSldViewPr>
      <p:cViewPr varScale="1">
        <p:scale>
          <a:sx n="108" d="100"/>
          <a:sy n="108" d="100"/>
        </p:scale>
        <p:origin x="1830" y="108"/>
      </p:cViewPr>
      <p:guideLst>
        <p:guide orient="horz" pos="119"/>
        <p:guide pos="165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notesMaster" Target="notesMasters/notesMaster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slide" Target="slides/slide15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228EF33-49CB-49FE-A037-9030FBAA9002}"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36</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77AD67-8C38-4342-8E3F-0739250CFE9A}" type="slidenum">
              <a:rPr lang="en-GB"/>
              <a:pPr/>
              <a:t>37</a:t>
            </a:fld>
            <a:endParaRPr lang="en-GB"/>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5887F1-890C-405A-83D6-5266F5F20A3D}" type="slidenum">
              <a:rPr lang="en-GB"/>
              <a:pPr/>
              <a:t>48</a:t>
            </a:fld>
            <a:endParaRPr lang="en-GB"/>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11D41B-C307-45B7-AEA6-D95DE004C4A7}" type="slidenum">
              <a:rPr lang="en-GB"/>
              <a:pPr/>
              <a:t>49</a:t>
            </a:fld>
            <a:endParaRPr lang="en-GB"/>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11D41B-C307-45B7-AEA6-D95DE004C4A7}" type="slidenum">
              <a:rPr lang="en-GB"/>
              <a:pPr/>
              <a:t>50</a:t>
            </a:fld>
            <a:endParaRPr lang="en-GB"/>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137</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138</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9DBB65-23F0-454A-ACB7-57F5C71A8069}" type="slidenum">
              <a:rPr lang="en-GB"/>
              <a:pPr/>
              <a:t>144</a:t>
            </a:fld>
            <a:endParaRPr lang="en-GB"/>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ACEB90DB-478E-4913-81EC-C5F2F4C9F376}"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FFE61E43-8B4B-4CBC-90A1-474EC3D1E224}"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E2FAE6D-18E7-4542-BD42-C171630AA90D}" type="slidenum">
              <a:rPr lang="en-GB"/>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BAEFA-10CD-496A-8D19-65275FB72906}"/>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40D8295-1F16-426F-BFCF-57BFF4C26D67}"/>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9E7C57B-8541-4EFE-AF85-DE20532B727A}"/>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27B6691B-5CA9-465E-A17A-B3BE160A57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54DE5AD-5502-4116-9259-B3E76B46CA0F}"/>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3645318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BCC10-A2C8-4A8C-8E9F-15FF6F4F7AA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B965CD7-41C2-4C1C-9D29-066A5A1A21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87444F-975F-4E1B-A228-F1C59ADFEE04}"/>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CB4CA67E-31C5-4DF1-8770-0B74D264E6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B786C1-2DB6-4F40-8FD8-32366E62BAF6}"/>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1709837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769A3-B740-417F-944D-ED7CABBF081D}"/>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F4FA73F-57C2-453A-9AEB-A4886140033E}"/>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4E391E7-D854-4312-823E-893479BD9396}"/>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6C3FA7AD-EA04-4478-BDFF-60796F9500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87F88B-6050-4F26-A2F9-7A5122491B9F}"/>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4043719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1FF28-5E4F-4E4E-8AC8-ABFB62CC561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CD39E48-B733-4144-ABB8-44E80556229D}"/>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3556196-A129-4075-B557-830CFFE0E765}"/>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A263133-54AC-47B1-A3EF-EBC93A5E508B}"/>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6" name="Footer Placeholder 5">
            <a:extLst>
              <a:ext uri="{FF2B5EF4-FFF2-40B4-BE49-F238E27FC236}">
                <a16:creationId xmlns:a16="http://schemas.microsoft.com/office/drawing/2014/main" id="{A2B3130D-85AB-4CC5-B384-289C0C75636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CEB7D48-E102-4299-9DEA-F83CC76D12BE}"/>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3345482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F01CC-1A4A-444B-91C5-4CB7F63DE426}"/>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DF1FD91-7589-4EA2-8487-46807F500D03}"/>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3E5D4085-F934-4CEF-9465-E844A6EC48CE}"/>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A4BDB42-74C6-42D1-AA55-8E00A0AAABCE}"/>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E9D2D282-45AE-4072-8255-B444E590C5E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4198394-6DD5-47ED-A377-9D575551DA83}"/>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8" name="Footer Placeholder 7">
            <a:extLst>
              <a:ext uri="{FF2B5EF4-FFF2-40B4-BE49-F238E27FC236}">
                <a16:creationId xmlns:a16="http://schemas.microsoft.com/office/drawing/2014/main" id="{C021E5FB-4319-4FDF-8B2E-442A8B75A6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A6D1F0B-0315-491D-B355-80BC40490D38}"/>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209405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6BB48-A473-4D44-95C5-49AECE3E386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A119B62-1AFA-49D6-97A3-D8967B9A0BCA}"/>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4" name="Footer Placeholder 3">
            <a:extLst>
              <a:ext uri="{FF2B5EF4-FFF2-40B4-BE49-F238E27FC236}">
                <a16:creationId xmlns:a16="http://schemas.microsoft.com/office/drawing/2014/main" id="{4FE68FB2-DFAF-42F8-BD59-5F38929AB0A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42B6A10-7841-4FA6-826B-E17698047AC8}"/>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2501140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6F7E45-BA83-4BF6-B77F-ABEB90E52F18}"/>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3" name="Footer Placeholder 2">
            <a:extLst>
              <a:ext uri="{FF2B5EF4-FFF2-40B4-BE49-F238E27FC236}">
                <a16:creationId xmlns:a16="http://schemas.microsoft.com/office/drawing/2014/main" id="{6D2077EE-160B-43D8-98F6-A3B1E10275C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D127F18-9E6C-43BF-8F1E-18A7451EF857}"/>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13676693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81AAA-0A56-407E-A957-B32422F52577}"/>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4BF12EA-347C-49C9-935E-282EA74E723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B2B9968-5645-485E-803A-FDF2D4E9146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BA717AA3-8F61-47EE-B490-0B079336D197}"/>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6" name="Footer Placeholder 5">
            <a:extLst>
              <a:ext uri="{FF2B5EF4-FFF2-40B4-BE49-F238E27FC236}">
                <a16:creationId xmlns:a16="http://schemas.microsoft.com/office/drawing/2014/main" id="{F09A7F62-DA4F-4A86-BF3E-6126867848B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723116F-28F9-45CD-A4B1-AC3AF4228BF8}"/>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234569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F849551-2FAF-4974-B575-14C66A70AA84}" type="slidenum">
              <a:rPr lang="en-GB"/>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4367F-D35B-4698-AE38-C91771424E1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AF79774-0ED2-4FBD-B155-1DA3A564811D}"/>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7108A94C-F2B7-406B-A285-1D41613F799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38E50CD1-0273-41BA-9D8B-AB58631E7FE5}"/>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6" name="Footer Placeholder 5">
            <a:extLst>
              <a:ext uri="{FF2B5EF4-FFF2-40B4-BE49-F238E27FC236}">
                <a16:creationId xmlns:a16="http://schemas.microsoft.com/office/drawing/2014/main" id="{8C61E5C3-E38D-424F-8290-D38DE7EB95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D3CCC2-82FB-43EA-B7C2-29F1CB587CB3}"/>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3904682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BBD8F-090F-45F2-80B3-6118CF55CF3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4153C73-5458-405C-85AF-8669AC33CA0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E285BD-9F43-41CE-BA42-BBC7F3352953}"/>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88FC9181-A2C5-4D3F-A2CC-2354B2607B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D7B1C2-3974-4700-B1EF-C273705B1262}"/>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2858043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F7117E-3A20-499A-AB0C-99C94F87DE8C}"/>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E0528FB-DBC0-4661-9A70-0131A7F5CEF9}"/>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0884090-BC9C-4287-AED5-549FE61A7B98}"/>
              </a:ext>
            </a:extLst>
          </p:cNvPr>
          <p:cNvSpPr>
            <a:spLocks noGrp="1"/>
          </p:cNvSpPr>
          <p:nvPr>
            <p:ph type="dt" sz="half" idx="10"/>
          </p:nvPr>
        </p:nvSpPr>
        <p:spPr/>
        <p:txBody>
          <a:body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3FBE11FF-491E-41F0-B19E-8765ABBBFED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CA92B4-191E-444C-B184-AEEC4EC1F0C5}"/>
              </a:ext>
            </a:extLst>
          </p:cNvPr>
          <p:cNvSpPr>
            <a:spLocks noGrp="1"/>
          </p:cNvSpPr>
          <p:nvPr>
            <p:ph type="sldNum" sz="quarter" idx="12"/>
          </p:nvPr>
        </p:nvSpPr>
        <p:spPr/>
        <p:txBody>
          <a:bodyPr/>
          <a:lstStyle/>
          <a:p>
            <a:fld id="{103EE509-B0D5-45CE-9AC6-8A93D1F8DFF8}" type="slidenum">
              <a:rPr lang="en-GB" smtClean="0"/>
              <a:t>‹#›</a:t>
            </a:fld>
            <a:endParaRPr lang="en-GB"/>
          </a:p>
        </p:txBody>
      </p:sp>
    </p:spTree>
    <p:extLst>
      <p:ext uri="{BB962C8B-B14F-4D97-AF65-F5344CB8AC3E}">
        <p14:creationId xmlns:p14="http://schemas.microsoft.com/office/powerpoint/2010/main" val="2602193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424FE05-A9E2-4CC2-AB02-096C6927E984}"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DD07A850-5D1A-47BA-8D19-B39EBE40DFAF}"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089AD108-9982-4607-BA13-4699267B3579}"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F015FF33-F049-4BB7-9C74-05A9D80D9FEE}"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91BAC029-885E-4939-9808-A95B3E149000}"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A9207CE-0851-47F4-9C26-A52E46D84164}"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466EC41-8A60-47DA-B5B7-D20326EECCBB}"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6F1FA44-CCA9-45BF-81C6-397AC8BEA782}"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B02585-D8CF-4DEF-BA6A-FE816202C4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29924BE-17BB-4BF6-AD6D-4C14CDE3078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7FA490-C0DC-4578-9C84-53A2A98CB984}"/>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C1C993A-554E-4064-8D29-3FB11DAB682D}" type="datetimeFigureOut">
              <a:rPr lang="en-GB" smtClean="0"/>
              <a:t>03/08/2018</a:t>
            </a:fld>
            <a:endParaRPr lang="en-GB"/>
          </a:p>
        </p:txBody>
      </p:sp>
      <p:sp>
        <p:nvSpPr>
          <p:cNvPr id="5" name="Footer Placeholder 4">
            <a:extLst>
              <a:ext uri="{FF2B5EF4-FFF2-40B4-BE49-F238E27FC236}">
                <a16:creationId xmlns:a16="http://schemas.microsoft.com/office/drawing/2014/main" id="{3B14F1FF-31F8-4A3D-865C-77D39A7B137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DC2846-94F7-4C21-B158-95FF0D1CB0F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03EE509-B0D5-45CE-9AC6-8A93D1F8DFF8}" type="slidenum">
              <a:rPr lang="en-GB" smtClean="0"/>
              <a:t>‹#›</a:t>
            </a:fld>
            <a:endParaRPr lang="en-GB"/>
          </a:p>
        </p:txBody>
      </p:sp>
    </p:spTree>
    <p:extLst>
      <p:ext uri="{BB962C8B-B14F-4D97-AF65-F5344CB8AC3E}">
        <p14:creationId xmlns:p14="http://schemas.microsoft.com/office/powerpoint/2010/main" val="1237370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wmf"/></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flipV="1">
            <a:off x="1219200" y="914400"/>
            <a:ext cx="0" cy="4572000"/>
          </a:xfrm>
          <a:prstGeom prst="line">
            <a:avLst/>
          </a:prstGeom>
          <a:noFill/>
          <a:ln w="50800">
            <a:solidFill>
              <a:srgbClr val="0000FF"/>
            </a:solidFill>
            <a:round/>
            <a:headEnd/>
            <a:tailEnd type="stealth" w="med" len="med"/>
          </a:ln>
          <a:effectLst/>
        </p:spPr>
        <p:txBody>
          <a:bodyPr/>
          <a:lstStyle/>
          <a:p>
            <a:endParaRPr lang="en-GB"/>
          </a:p>
        </p:txBody>
      </p:sp>
      <p:sp>
        <p:nvSpPr>
          <p:cNvPr id="32771" name="Line 3"/>
          <p:cNvSpPr>
            <a:spLocks noChangeShapeType="1"/>
          </p:cNvSpPr>
          <p:nvPr/>
        </p:nvSpPr>
        <p:spPr bwMode="auto">
          <a:xfrm>
            <a:off x="1219200" y="5486400"/>
            <a:ext cx="7010400" cy="0"/>
          </a:xfrm>
          <a:prstGeom prst="line">
            <a:avLst/>
          </a:prstGeom>
          <a:noFill/>
          <a:ln w="50800">
            <a:solidFill>
              <a:srgbClr val="0000FF"/>
            </a:solidFill>
            <a:round/>
            <a:headEnd/>
            <a:tailEnd type="stealth" w="med" len="med"/>
          </a:ln>
          <a:effectLst/>
        </p:spPr>
        <p:txBody>
          <a:bodyPr/>
          <a:lstStyle/>
          <a:p>
            <a:endParaRPr lang="en-GB"/>
          </a:p>
        </p:txBody>
      </p:sp>
      <p:sp>
        <p:nvSpPr>
          <p:cNvPr id="32772" name="Arc 4"/>
          <p:cNvSpPr>
            <a:spLocks/>
          </p:cNvSpPr>
          <p:nvPr/>
        </p:nvSpPr>
        <p:spPr bwMode="auto">
          <a:xfrm rot="884895">
            <a:off x="1467939" y="1408591"/>
            <a:ext cx="1833563" cy="1308100"/>
          </a:xfrm>
          <a:custGeom>
            <a:avLst/>
            <a:gdLst>
              <a:gd name="G0" fmla="+- 21192 0 0"/>
              <a:gd name="G1" fmla="+- 0 0 0"/>
              <a:gd name="G2" fmla="+- 21600 0 0"/>
              <a:gd name="T0" fmla="*/ 40647 w 40647"/>
              <a:gd name="T1" fmla="*/ 9384 h 21600"/>
              <a:gd name="T2" fmla="*/ 0 w 40647"/>
              <a:gd name="T3" fmla="*/ 4177 h 21600"/>
              <a:gd name="T4" fmla="*/ 21192 w 40647"/>
              <a:gd name="T5" fmla="*/ 0 h 21600"/>
            </a:gdLst>
            <a:ahLst/>
            <a:cxnLst>
              <a:cxn ang="0">
                <a:pos x="T0" y="T1"/>
              </a:cxn>
              <a:cxn ang="0">
                <a:pos x="T2" y="T3"/>
              </a:cxn>
              <a:cxn ang="0">
                <a:pos x="T4" y="T5"/>
              </a:cxn>
            </a:cxnLst>
            <a:rect l="0" t="0" r="r" b="b"/>
            <a:pathLst>
              <a:path w="40647" h="21600" fill="none" extrusionOk="0">
                <a:moveTo>
                  <a:pt x="40647" y="9384"/>
                </a:moveTo>
                <a:cubicBezTo>
                  <a:pt x="37044" y="16852"/>
                  <a:pt x="29484" y="21599"/>
                  <a:pt x="21192" y="21600"/>
                </a:cubicBezTo>
                <a:cubicBezTo>
                  <a:pt x="10873" y="21600"/>
                  <a:pt x="1995" y="14301"/>
                  <a:pt x="-1" y="4177"/>
                </a:cubicBezTo>
              </a:path>
              <a:path w="40647" h="21600" stroke="0" extrusionOk="0">
                <a:moveTo>
                  <a:pt x="40647" y="9384"/>
                </a:moveTo>
                <a:cubicBezTo>
                  <a:pt x="37044" y="16852"/>
                  <a:pt x="29484" y="21599"/>
                  <a:pt x="21192" y="21600"/>
                </a:cubicBezTo>
                <a:cubicBezTo>
                  <a:pt x="10873" y="21600"/>
                  <a:pt x="1995" y="14301"/>
                  <a:pt x="-1" y="4177"/>
                </a:cubicBezTo>
                <a:lnTo>
                  <a:pt x="21192" y="0"/>
                </a:lnTo>
                <a:close/>
              </a:path>
            </a:pathLst>
          </a:custGeom>
          <a:noFill/>
          <a:ln w="9525">
            <a:solidFill>
              <a:srgbClr val="FFCC00"/>
            </a:solidFill>
            <a:round/>
            <a:headEnd/>
            <a:tailEnd/>
          </a:ln>
          <a:effectLst/>
        </p:spPr>
        <p:txBody>
          <a:bodyPr wrap="none" anchor="ctr"/>
          <a:lstStyle/>
          <a:p>
            <a:endParaRPr lang="en-GB"/>
          </a:p>
        </p:txBody>
      </p:sp>
      <p:sp>
        <p:nvSpPr>
          <p:cNvPr id="32773" name="Arc 5"/>
          <p:cNvSpPr>
            <a:spLocks/>
          </p:cNvSpPr>
          <p:nvPr/>
        </p:nvSpPr>
        <p:spPr bwMode="auto">
          <a:xfrm>
            <a:off x="2195736" y="1988840"/>
            <a:ext cx="2062163" cy="1536700"/>
          </a:xfrm>
          <a:custGeom>
            <a:avLst/>
            <a:gdLst>
              <a:gd name="G0" fmla="+- 21112 0 0"/>
              <a:gd name="G1" fmla="+- 0 0 0"/>
              <a:gd name="G2" fmla="+- 21600 0 0"/>
              <a:gd name="T0" fmla="*/ 40567 w 40567"/>
              <a:gd name="T1" fmla="*/ 9384 h 21600"/>
              <a:gd name="T2" fmla="*/ 0 w 40567"/>
              <a:gd name="T3" fmla="*/ 4565 h 21600"/>
              <a:gd name="T4" fmla="*/ 21112 w 40567"/>
              <a:gd name="T5" fmla="*/ 0 h 21600"/>
            </a:gdLst>
            <a:ahLst/>
            <a:cxnLst>
              <a:cxn ang="0">
                <a:pos x="T0" y="T1"/>
              </a:cxn>
              <a:cxn ang="0">
                <a:pos x="T2" y="T3"/>
              </a:cxn>
              <a:cxn ang="0">
                <a:pos x="T4" y="T5"/>
              </a:cxn>
            </a:cxnLst>
            <a:rect l="0" t="0" r="r" b="b"/>
            <a:pathLst>
              <a:path w="40567" h="21600" fill="none" extrusionOk="0">
                <a:moveTo>
                  <a:pt x="40567" y="9384"/>
                </a:moveTo>
                <a:cubicBezTo>
                  <a:pt x="36964" y="16852"/>
                  <a:pt x="29404" y="21599"/>
                  <a:pt x="21112" y="21600"/>
                </a:cubicBezTo>
                <a:cubicBezTo>
                  <a:pt x="10941" y="21600"/>
                  <a:pt x="2149" y="14505"/>
                  <a:pt x="-1" y="4565"/>
                </a:cubicBezTo>
              </a:path>
              <a:path w="40567" h="21600" stroke="0" extrusionOk="0">
                <a:moveTo>
                  <a:pt x="40567" y="9384"/>
                </a:moveTo>
                <a:cubicBezTo>
                  <a:pt x="36964" y="16852"/>
                  <a:pt x="29404" y="21599"/>
                  <a:pt x="21112" y="21600"/>
                </a:cubicBezTo>
                <a:cubicBezTo>
                  <a:pt x="10941" y="21600"/>
                  <a:pt x="2149" y="14505"/>
                  <a:pt x="-1" y="4565"/>
                </a:cubicBezTo>
                <a:lnTo>
                  <a:pt x="21112" y="0"/>
                </a:lnTo>
                <a:close/>
              </a:path>
            </a:pathLst>
          </a:custGeom>
          <a:noFill/>
          <a:ln w="19050">
            <a:solidFill>
              <a:srgbClr val="FF9900"/>
            </a:solidFill>
            <a:round/>
            <a:headEnd/>
            <a:tailEnd/>
          </a:ln>
          <a:effectLst/>
        </p:spPr>
        <p:txBody>
          <a:bodyPr wrap="none" anchor="ctr"/>
          <a:lstStyle/>
          <a:p>
            <a:endParaRPr lang="en-GB"/>
          </a:p>
        </p:txBody>
      </p:sp>
      <p:sp>
        <p:nvSpPr>
          <p:cNvPr id="32774" name="Arc 6"/>
          <p:cNvSpPr>
            <a:spLocks/>
          </p:cNvSpPr>
          <p:nvPr/>
        </p:nvSpPr>
        <p:spPr bwMode="auto">
          <a:xfrm>
            <a:off x="3131840" y="2852936"/>
            <a:ext cx="2914650" cy="1430337"/>
          </a:xfrm>
          <a:custGeom>
            <a:avLst/>
            <a:gdLst>
              <a:gd name="G0" fmla="+- 21192 0 0"/>
              <a:gd name="G1" fmla="+- 0 0 0"/>
              <a:gd name="G2" fmla="+- 21600 0 0"/>
              <a:gd name="T0" fmla="*/ 42347 w 42347"/>
              <a:gd name="T1" fmla="*/ 4363 h 21600"/>
              <a:gd name="T2" fmla="*/ 0 w 42347"/>
              <a:gd name="T3" fmla="*/ 4177 h 21600"/>
              <a:gd name="T4" fmla="*/ 21192 w 42347"/>
              <a:gd name="T5" fmla="*/ 0 h 21600"/>
            </a:gdLst>
            <a:ahLst/>
            <a:cxnLst>
              <a:cxn ang="0">
                <a:pos x="T0" y="T1"/>
              </a:cxn>
              <a:cxn ang="0">
                <a:pos x="T2" y="T3"/>
              </a:cxn>
              <a:cxn ang="0">
                <a:pos x="T4" y="T5"/>
              </a:cxn>
            </a:cxnLst>
            <a:rect l="0" t="0" r="r" b="b"/>
            <a:pathLst>
              <a:path w="42347" h="21600" fill="none" extrusionOk="0">
                <a:moveTo>
                  <a:pt x="42346" y="4362"/>
                </a:moveTo>
                <a:cubicBezTo>
                  <a:pt x="40276" y="14399"/>
                  <a:pt x="31439" y="21599"/>
                  <a:pt x="21192" y="21600"/>
                </a:cubicBezTo>
                <a:cubicBezTo>
                  <a:pt x="10873" y="21600"/>
                  <a:pt x="1995" y="14301"/>
                  <a:pt x="-1" y="4177"/>
                </a:cubicBezTo>
              </a:path>
              <a:path w="42347" h="21600" stroke="0" extrusionOk="0">
                <a:moveTo>
                  <a:pt x="42346" y="4362"/>
                </a:moveTo>
                <a:cubicBezTo>
                  <a:pt x="40276" y="14399"/>
                  <a:pt x="31439" y="21599"/>
                  <a:pt x="21192" y="21600"/>
                </a:cubicBezTo>
                <a:cubicBezTo>
                  <a:pt x="10873" y="21600"/>
                  <a:pt x="1995" y="14301"/>
                  <a:pt x="-1" y="4177"/>
                </a:cubicBezTo>
                <a:lnTo>
                  <a:pt x="21192" y="0"/>
                </a:lnTo>
                <a:close/>
              </a:path>
            </a:pathLst>
          </a:custGeom>
          <a:noFill/>
          <a:ln w="19050">
            <a:solidFill>
              <a:schemeClr val="accent2"/>
            </a:solidFill>
            <a:round/>
            <a:headEnd/>
            <a:tailEnd/>
          </a:ln>
          <a:effectLst/>
        </p:spPr>
        <p:txBody>
          <a:bodyPr wrap="none" anchor="ctr"/>
          <a:lstStyle/>
          <a:p>
            <a:endParaRPr lang="en-GB"/>
          </a:p>
        </p:txBody>
      </p:sp>
      <p:sp>
        <p:nvSpPr>
          <p:cNvPr id="32775" name="Arc 7"/>
          <p:cNvSpPr>
            <a:spLocks/>
          </p:cNvSpPr>
          <p:nvPr/>
        </p:nvSpPr>
        <p:spPr bwMode="auto">
          <a:xfrm>
            <a:off x="5436096" y="2492896"/>
            <a:ext cx="2020887" cy="1219200"/>
          </a:xfrm>
          <a:custGeom>
            <a:avLst/>
            <a:gdLst>
              <a:gd name="G0" fmla="+- 19127 0 0"/>
              <a:gd name="G1" fmla="+- 0 0 0"/>
              <a:gd name="G2" fmla="+- 21600 0 0"/>
              <a:gd name="T0" fmla="*/ 36223 w 36223"/>
              <a:gd name="T1" fmla="*/ 13201 h 21600"/>
              <a:gd name="T2" fmla="*/ 0 w 36223"/>
              <a:gd name="T3" fmla="*/ 10036 h 21600"/>
              <a:gd name="T4" fmla="*/ 19127 w 36223"/>
              <a:gd name="T5" fmla="*/ 0 h 21600"/>
            </a:gdLst>
            <a:ahLst/>
            <a:cxnLst>
              <a:cxn ang="0">
                <a:pos x="T0" y="T1"/>
              </a:cxn>
              <a:cxn ang="0">
                <a:pos x="T2" y="T3"/>
              </a:cxn>
              <a:cxn ang="0">
                <a:pos x="T4" y="T5"/>
              </a:cxn>
            </a:cxnLst>
            <a:rect l="0" t="0" r="r" b="b"/>
            <a:pathLst>
              <a:path w="36223" h="21600" fill="none" extrusionOk="0">
                <a:moveTo>
                  <a:pt x="36223" y="13201"/>
                </a:moveTo>
                <a:cubicBezTo>
                  <a:pt x="32133" y="18498"/>
                  <a:pt x="25819" y="21599"/>
                  <a:pt x="19127" y="21600"/>
                </a:cubicBezTo>
                <a:cubicBezTo>
                  <a:pt x="11097" y="21600"/>
                  <a:pt x="3730" y="17146"/>
                  <a:pt x="0" y="10035"/>
                </a:cubicBezTo>
              </a:path>
              <a:path w="36223" h="21600" stroke="0" extrusionOk="0">
                <a:moveTo>
                  <a:pt x="36223" y="13201"/>
                </a:moveTo>
                <a:cubicBezTo>
                  <a:pt x="32133" y="18498"/>
                  <a:pt x="25819" y="21599"/>
                  <a:pt x="19127" y="21600"/>
                </a:cubicBezTo>
                <a:cubicBezTo>
                  <a:pt x="11097" y="21600"/>
                  <a:pt x="3730" y="17146"/>
                  <a:pt x="0" y="10035"/>
                </a:cubicBezTo>
                <a:lnTo>
                  <a:pt x="19127" y="0"/>
                </a:lnTo>
                <a:close/>
              </a:path>
            </a:pathLst>
          </a:custGeom>
          <a:noFill/>
          <a:ln w="9525">
            <a:solidFill>
              <a:srgbClr val="00CC00"/>
            </a:solidFill>
            <a:round/>
            <a:headEnd/>
            <a:tailEnd/>
          </a:ln>
          <a:effectLst/>
        </p:spPr>
        <p:txBody>
          <a:bodyPr wrap="none" anchor="ctr"/>
          <a:lstStyle/>
          <a:p>
            <a:endParaRPr lang="en-GB"/>
          </a:p>
        </p:txBody>
      </p:sp>
      <p:sp>
        <p:nvSpPr>
          <p:cNvPr id="32776" name="Text Box 8"/>
          <p:cNvSpPr txBox="1">
            <a:spLocks noChangeArrowheads="1"/>
          </p:cNvSpPr>
          <p:nvPr/>
        </p:nvSpPr>
        <p:spPr bwMode="auto">
          <a:xfrm>
            <a:off x="4967536" y="4149080"/>
            <a:ext cx="4176464" cy="707886"/>
          </a:xfrm>
          <a:prstGeom prst="rect">
            <a:avLst/>
          </a:prstGeom>
          <a:noFill/>
          <a:ln w="9525">
            <a:noFill/>
            <a:miter lim="800000"/>
            <a:headEnd/>
            <a:tailEnd/>
          </a:ln>
          <a:effectLst/>
        </p:spPr>
        <p:txBody>
          <a:bodyPr wrap="square">
            <a:spAutoFit/>
          </a:bodyPr>
          <a:lstStyle/>
          <a:p>
            <a:pPr>
              <a:spcBef>
                <a:spcPct val="50000"/>
              </a:spcBef>
            </a:pPr>
            <a:r>
              <a:rPr lang="en-GB" sz="2000" b="1" dirty="0">
                <a:solidFill>
                  <a:srgbClr val="FF0000"/>
                </a:solidFill>
                <a:latin typeface="Times New Roman" pitchFamily="18" charset="0"/>
              </a:rPr>
              <a:t>Long-run average cost curve (red envelope curve of </a:t>
            </a:r>
            <a:r>
              <a:rPr lang="en-GB" sz="2000" b="1" dirty="0" err="1">
                <a:solidFill>
                  <a:srgbClr val="FF0000"/>
                </a:solidFill>
                <a:latin typeface="Times New Roman" pitchFamily="18" charset="0"/>
              </a:rPr>
              <a:t>SACC</a:t>
            </a:r>
            <a:r>
              <a:rPr lang="en-GB" sz="2000" b="1" dirty="0">
                <a:solidFill>
                  <a:srgbClr val="FF0000"/>
                </a:solidFill>
                <a:latin typeface="Times New Roman" pitchFamily="18" charset="0"/>
              </a:rPr>
              <a:t> curves)</a:t>
            </a:r>
          </a:p>
        </p:txBody>
      </p:sp>
      <p:sp>
        <p:nvSpPr>
          <p:cNvPr id="32777" name="Text Box 9"/>
          <p:cNvSpPr txBox="1">
            <a:spLocks noChangeArrowheads="1"/>
          </p:cNvSpPr>
          <p:nvPr/>
        </p:nvSpPr>
        <p:spPr bwMode="auto">
          <a:xfrm>
            <a:off x="1331640" y="1124744"/>
            <a:ext cx="3276600" cy="366712"/>
          </a:xfrm>
          <a:prstGeom prst="rect">
            <a:avLst/>
          </a:prstGeom>
          <a:noFill/>
          <a:ln w="9525">
            <a:noFill/>
            <a:miter lim="800000"/>
            <a:headEnd/>
            <a:tailEnd/>
          </a:ln>
          <a:effectLst/>
        </p:spPr>
        <p:txBody>
          <a:bodyPr>
            <a:spAutoFit/>
          </a:bodyPr>
          <a:lstStyle/>
          <a:p>
            <a:pPr>
              <a:spcBef>
                <a:spcPct val="50000"/>
              </a:spcBef>
            </a:pPr>
            <a:r>
              <a:rPr lang="en-GB" dirty="0">
                <a:solidFill>
                  <a:srgbClr val="FFCC00"/>
                </a:solidFill>
                <a:latin typeface="Times New Roman" pitchFamily="18" charset="0"/>
              </a:rPr>
              <a:t>Short-run average cost curve 1</a:t>
            </a:r>
          </a:p>
        </p:txBody>
      </p:sp>
      <p:sp>
        <p:nvSpPr>
          <p:cNvPr id="32778" name="Text Box 10"/>
          <p:cNvSpPr txBox="1">
            <a:spLocks noChangeArrowheads="1"/>
          </p:cNvSpPr>
          <p:nvPr/>
        </p:nvSpPr>
        <p:spPr bwMode="auto">
          <a:xfrm>
            <a:off x="3707904" y="3573016"/>
            <a:ext cx="2447925" cy="641350"/>
          </a:xfrm>
          <a:prstGeom prst="rect">
            <a:avLst/>
          </a:prstGeom>
          <a:noFill/>
          <a:ln w="9525">
            <a:noFill/>
            <a:miter lim="800000"/>
            <a:headEnd/>
            <a:tailEnd/>
          </a:ln>
          <a:effectLst/>
        </p:spPr>
        <p:txBody>
          <a:bodyPr>
            <a:spAutoFit/>
          </a:bodyPr>
          <a:lstStyle/>
          <a:p>
            <a:pPr>
              <a:spcBef>
                <a:spcPct val="50000"/>
              </a:spcBef>
            </a:pPr>
            <a:r>
              <a:rPr lang="en-GB" dirty="0">
                <a:solidFill>
                  <a:schemeClr val="accent2"/>
                </a:solidFill>
                <a:latin typeface="Times New Roman" pitchFamily="18" charset="0"/>
              </a:rPr>
              <a:t>Short-run average cost curve 3</a:t>
            </a:r>
          </a:p>
        </p:txBody>
      </p:sp>
      <p:sp>
        <p:nvSpPr>
          <p:cNvPr id="32779" name="Text Box 11"/>
          <p:cNvSpPr txBox="1">
            <a:spLocks noChangeArrowheads="1"/>
          </p:cNvSpPr>
          <p:nvPr/>
        </p:nvSpPr>
        <p:spPr bwMode="auto">
          <a:xfrm>
            <a:off x="3635375" y="2636838"/>
            <a:ext cx="990600" cy="366712"/>
          </a:xfrm>
          <a:prstGeom prst="rect">
            <a:avLst/>
          </a:prstGeom>
          <a:noFill/>
          <a:ln w="9525">
            <a:noFill/>
            <a:miter lim="800000"/>
            <a:headEnd/>
            <a:tailEnd/>
          </a:ln>
          <a:effectLst/>
        </p:spPr>
        <p:txBody>
          <a:bodyPr>
            <a:spAutoFit/>
          </a:bodyPr>
          <a:lstStyle/>
          <a:p>
            <a:pPr>
              <a:spcBef>
                <a:spcPct val="50000"/>
              </a:spcBef>
            </a:pPr>
            <a:r>
              <a:rPr lang="en-GB">
                <a:solidFill>
                  <a:srgbClr val="FF9900"/>
                </a:solidFill>
                <a:latin typeface="Times New Roman" pitchFamily="18" charset="0"/>
              </a:rPr>
              <a:t>SACC 2</a:t>
            </a:r>
          </a:p>
        </p:txBody>
      </p:sp>
      <p:sp>
        <p:nvSpPr>
          <p:cNvPr id="32780" name="Text Box 12"/>
          <p:cNvSpPr txBox="1">
            <a:spLocks noChangeArrowheads="1"/>
          </p:cNvSpPr>
          <p:nvPr/>
        </p:nvSpPr>
        <p:spPr bwMode="auto">
          <a:xfrm>
            <a:off x="7164288" y="2852936"/>
            <a:ext cx="990600" cy="366712"/>
          </a:xfrm>
          <a:prstGeom prst="rect">
            <a:avLst/>
          </a:prstGeom>
          <a:noFill/>
          <a:ln w="9525">
            <a:noFill/>
            <a:miter lim="800000"/>
            <a:headEnd/>
            <a:tailEnd/>
          </a:ln>
          <a:effectLst/>
        </p:spPr>
        <p:txBody>
          <a:bodyPr>
            <a:spAutoFit/>
          </a:bodyPr>
          <a:lstStyle/>
          <a:p>
            <a:pPr>
              <a:spcBef>
                <a:spcPct val="50000"/>
              </a:spcBef>
            </a:pPr>
            <a:r>
              <a:rPr lang="en-GB" dirty="0" err="1">
                <a:solidFill>
                  <a:srgbClr val="00CC00"/>
                </a:solidFill>
                <a:latin typeface="Times New Roman" pitchFamily="18" charset="0"/>
              </a:rPr>
              <a:t>SACC</a:t>
            </a:r>
            <a:r>
              <a:rPr lang="en-GB" dirty="0">
                <a:solidFill>
                  <a:srgbClr val="00CC00"/>
                </a:solidFill>
                <a:latin typeface="Times New Roman" pitchFamily="18" charset="0"/>
              </a:rPr>
              <a:t> 4</a:t>
            </a:r>
          </a:p>
        </p:txBody>
      </p:sp>
      <p:sp>
        <p:nvSpPr>
          <p:cNvPr id="32781" name="Text Box 13"/>
          <p:cNvSpPr txBox="1">
            <a:spLocks noChangeArrowheads="1"/>
          </p:cNvSpPr>
          <p:nvPr/>
        </p:nvSpPr>
        <p:spPr bwMode="auto">
          <a:xfrm>
            <a:off x="6781800" y="5445125"/>
            <a:ext cx="2254696" cy="457200"/>
          </a:xfrm>
          <a:prstGeom prst="rect">
            <a:avLst/>
          </a:prstGeom>
          <a:noFill/>
          <a:ln w="9525">
            <a:noFill/>
            <a:miter lim="800000"/>
            <a:headEnd/>
            <a:tailEnd/>
          </a:ln>
          <a:effectLst/>
        </p:spPr>
        <p:txBody>
          <a:bodyPr wrap="square">
            <a:spAutoFit/>
          </a:bodyPr>
          <a:lstStyle/>
          <a:p>
            <a:pPr>
              <a:spcBef>
                <a:spcPct val="50000"/>
              </a:spcBef>
            </a:pPr>
            <a:r>
              <a:rPr lang="en-GB" sz="2000" dirty="0">
                <a:solidFill>
                  <a:srgbClr val="0000FF"/>
                </a:solidFill>
                <a:latin typeface="Times New Roman" pitchFamily="18" charset="0"/>
              </a:rPr>
              <a:t>Scale of production</a:t>
            </a:r>
            <a:r>
              <a:rPr lang="en-GB" sz="2400" dirty="0">
                <a:solidFill>
                  <a:srgbClr val="0000FF"/>
                </a:solidFill>
                <a:latin typeface="Times New Roman" pitchFamily="18" charset="0"/>
              </a:rPr>
              <a:t> </a:t>
            </a:r>
          </a:p>
        </p:txBody>
      </p:sp>
      <p:sp>
        <p:nvSpPr>
          <p:cNvPr id="32782" name="Text Box 14"/>
          <p:cNvSpPr txBox="1">
            <a:spLocks noChangeArrowheads="1"/>
          </p:cNvSpPr>
          <p:nvPr/>
        </p:nvSpPr>
        <p:spPr bwMode="auto">
          <a:xfrm>
            <a:off x="3131840" y="5517232"/>
            <a:ext cx="2895600" cy="3968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Minimum efficient scale</a:t>
            </a:r>
          </a:p>
        </p:txBody>
      </p:sp>
      <p:sp>
        <p:nvSpPr>
          <p:cNvPr id="32783" name="Line 15"/>
          <p:cNvSpPr>
            <a:spLocks noChangeShapeType="1"/>
          </p:cNvSpPr>
          <p:nvPr/>
        </p:nvSpPr>
        <p:spPr bwMode="auto">
          <a:xfrm>
            <a:off x="4572000" y="4293096"/>
            <a:ext cx="0" cy="1224136"/>
          </a:xfrm>
          <a:prstGeom prst="line">
            <a:avLst/>
          </a:prstGeom>
          <a:noFill/>
          <a:ln w="28575">
            <a:solidFill>
              <a:schemeClr val="accent2"/>
            </a:solidFill>
            <a:prstDash val="sysDot"/>
            <a:round/>
            <a:headEnd/>
            <a:tailEnd/>
          </a:ln>
          <a:effectLst/>
        </p:spPr>
        <p:txBody>
          <a:bodyPr/>
          <a:lstStyle/>
          <a:p>
            <a:endParaRPr lang="en-GB"/>
          </a:p>
        </p:txBody>
      </p:sp>
      <p:sp>
        <p:nvSpPr>
          <p:cNvPr id="32784" name="Line 16"/>
          <p:cNvSpPr>
            <a:spLocks noChangeShapeType="1"/>
          </p:cNvSpPr>
          <p:nvPr/>
        </p:nvSpPr>
        <p:spPr bwMode="auto">
          <a:xfrm flipV="1">
            <a:off x="1403648" y="5373216"/>
            <a:ext cx="3168650" cy="149"/>
          </a:xfrm>
          <a:prstGeom prst="line">
            <a:avLst/>
          </a:prstGeom>
          <a:noFill/>
          <a:ln w="38100">
            <a:solidFill>
              <a:schemeClr val="accent2"/>
            </a:solidFill>
            <a:round/>
            <a:headEnd/>
            <a:tailEnd type="triangle" w="med" len="med"/>
          </a:ln>
          <a:effectLst/>
        </p:spPr>
        <p:txBody>
          <a:bodyPr/>
          <a:lstStyle/>
          <a:p>
            <a:endParaRPr lang="en-GB"/>
          </a:p>
        </p:txBody>
      </p:sp>
      <p:sp>
        <p:nvSpPr>
          <p:cNvPr id="32785" name="Text Box 17"/>
          <p:cNvSpPr txBox="1">
            <a:spLocks noChangeArrowheads="1"/>
          </p:cNvSpPr>
          <p:nvPr/>
        </p:nvSpPr>
        <p:spPr bwMode="auto">
          <a:xfrm>
            <a:off x="1403648" y="4941168"/>
            <a:ext cx="2971800" cy="457200"/>
          </a:xfrm>
          <a:prstGeom prst="rect">
            <a:avLst/>
          </a:prstGeom>
          <a:noFill/>
          <a:ln w="9525">
            <a:noFill/>
            <a:miter lim="800000"/>
            <a:headEnd/>
            <a:tailEnd/>
          </a:ln>
          <a:effectLst/>
        </p:spPr>
        <p:txBody>
          <a:bodyPr>
            <a:spAutoFit/>
          </a:bodyPr>
          <a:lstStyle/>
          <a:p>
            <a:pPr>
              <a:spcBef>
                <a:spcPct val="50000"/>
              </a:spcBef>
            </a:pPr>
            <a:r>
              <a:rPr lang="en-GB" sz="2400" b="1" dirty="0">
                <a:solidFill>
                  <a:schemeClr val="accent2"/>
                </a:solidFill>
                <a:latin typeface="Times New Roman" pitchFamily="18" charset="0"/>
              </a:rPr>
              <a:t>Economies of scale</a:t>
            </a:r>
          </a:p>
        </p:txBody>
      </p:sp>
      <p:sp>
        <p:nvSpPr>
          <p:cNvPr id="32787" name="Text Box 19"/>
          <p:cNvSpPr txBox="1">
            <a:spLocks noChangeArrowheads="1"/>
          </p:cNvSpPr>
          <p:nvPr/>
        </p:nvSpPr>
        <p:spPr bwMode="auto">
          <a:xfrm>
            <a:off x="-36513" y="260350"/>
            <a:ext cx="2819401" cy="7016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Unit cost of production (Total Cost/ Output) £</a:t>
            </a:r>
          </a:p>
        </p:txBody>
      </p:sp>
      <p:sp>
        <p:nvSpPr>
          <p:cNvPr id="32788" name="Text Box 20"/>
          <p:cNvSpPr txBox="1">
            <a:spLocks noChangeArrowheads="1"/>
          </p:cNvSpPr>
          <p:nvPr/>
        </p:nvSpPr>
        <p:spPr bwMode="auto">
          <a:xfrm>
            <a:off x="107504" y="5942013"/>
            <a:ext cx="9036496" cy="923330"/>
          </a:xfrm>
          <a:prstGeom prst="rect">
            <a:avLst/>
          </a:prstGeom>
          <a:noFill/>
          <a:ln w="9525">
            <a:noFill/>
            <a:miter lim="800000"/>
            <a:headEnd/>
            <a:tailEnd/>
          </a:ln>
          <a:effectLst/>
        </p:spPr>
        <p:txBody>
          <a:bodyPr wrap="square">
            <a:spAutoFit/>
          </a:bodyPr>
          <a:lstStyle/>
          <a:p>
            <a:pPr>
              <a:spcBef>
                <a:spcPct val="50000"/>
              </a:spcBef>
            </a:pPr>
            <a:r>
              <a:rPr lang="en-GB" dirty="0"/>
              <a:t>Tendency for ‘natural monopoly’ if the ‘</a:t>
            </a:r>
            <a:r>
              <a:rPr lang="en-GB" b="1" dirty="0">
                <a:solidFill>
                  <a:srgbClr val="0000FF"/>
                </a:solidFill>
              </a:rPr>
              <a:t>minimum efficient scale</a:t>
            </a:r>
            <a:r>
              <a:rPr lang="en-GB" dirty="0"/>
              <a:t>’ (</a:t>
            </a:r>
            <a:r>
              <a:rPr lang="en-GB" dirty="0" err="1"/>
              <a:t>MES</a:t>
            </a:r>
            <a:r>
              <a:rPr lang="en-GB" dirty="0"/>
              <a:t>) of production is </a:t>
            </a:r>
            <a:r>
              <a:rPr lang="en-GB" dirty="0">
                <a:solidFill>
                  <a:srgbClr val="0000FF"/>
                </a:solidFill>
              </a:rPr>
              <a:t>only achieved with a large share of the total market</a:t>
            </a:r>
            <a:r>
              <a:rPr lang="en-GB" dirty="0"/>
              <a:t>, and operators </a:t>
            </a:r>
            <a:r>
              <a:rPr lang="en-GB" dirty="0">
                <a:solidFill>
                  <a:srgbClr val="0000FF"/>
                </a:solidFill>
              </a:rPr>
              <a:t>incur a significant cost disadvantage</a:t>
            </a:r>
            <a:r>
              <a:rPr lang="en-GB" dirty="0"/>
              <a:t> by </a:t>
            </a:r>
            <a:r>
              <a:rPr lang="en-GB" dirty="0">
                <a:solidFill>
                  <a:srgbClr val="0000FF"/>
                </a:solidFill>
              </a:rPr>
              <a:t>operating below the minimum efficient scale of production</a:t>
            </a:r>
            <a:r>
              <a:rPr lang="en-GB" dirty="0"/>
              <a:t>.</a:t>
            </a:r>
          </a:p>
        </p:txBody>
      </p:sp>
      <p:sp>
        <p:nvSpPr>
          <p:cNvPr id="21" name="Freeform 20"/>
          <p:cNvSpPr/>
          <p:nvPr/>
        </p:nvSpPr>
        <p:spPr>
          <a:xfrm>
            <a:off x="1578634" y="1475117"/>
            <a:ext cx="5848709" cy="2825612"/>
          </a:xfrm>
          <a:custGeom>
            <a:avLst/>
            <a:gdLst>
              <a:gd name="connsiteX0" fmla="*/ 0 w 5848709"/>
              <a:gd name="connsiteY0" fmla="*/ 0 h 2832339"/>
              <a:gd name="connsiteX1" fmla="*/ 129396 w 5848709"/>
              <a:gd name="connsiteY1" fmla="*/ 802257 h 2832339"/>
              <a:gd name="connsiteX2" fmla="*/ 534838 w 5848709"/>
              <a:gd name="connsiteY2" fmla="*/ 1199072 h 2832339"/>
              <a:gd name="connsiteX3" fmla="*/ 750498 w 5848709"/>
              <a:gd name="connsiteY3" fmla="*/ 1250830 h 2832339"/>
              <a:gd name="connsiteX4" fmla="*/ 819509 w 5848709"/>
              <a:gd name="connsiteY4" fmla="*/ 1483743 h 2832339"/>
              <a:gd name="connsiteX5" fmla="*/ 1147313 w 5848709"/>
              <a:gd name="connsiteY5" fmla="*/ 1863306 h 2832339"/>
              <a:gd name="connsiteX6" fmla="*/ 1509623 w 5848709"/>
              <a:gd name="connsiteY6" fmla="*/ 2044460 h 2832339"/>
              <a:gd name="connsiteX7" fmla="*/ 1690777 w 5848709"/>
              <a:gd name="connsiteY7" fmla="*/ 2061713 h 2832339"/>
              <a:gd name="connsiteX8" fmla="*/ 1777041 w 5848709"/>
              <a:gd name="connsiteY8" fmla="*/ 2216989 h 2832339"/>
              <a:gd name="connsiteX9" fmla="*/ 2216989 w 5848709"/>
              <a:gd name="connsiteY9" fmla="*/ 2605177 h 2832339"/>
              <a:gd name="connsiteX10" fmla="*/ 2751826 w 5848709"/>
              <a:gd name="connsiteY10" fmla="*/ 2786332 h 2832339"/>
              <a:gd name="connsiteX11" fmla="*/ 2984740 w 5848709"/>
              <a:gd name="connsiteY11" fmla="*/ 2812211 h 2832339"/>
              <a:gd name="connsiteX12" fmla="*/ 3683479 w 5848709"/>
              <a:gd name="connsiteY12" fmla="*/ 2665562 h 2832339"/>
              <a:gd name="connsiteX13" fmla="*/ 4114800 w 5848709"/>
              <a:gd name="connsiteY13" fmla="*/ 2355011 h 2832339"/>
              <a:gd name="connsiteX14" fmla="*/ 4304581 w 5848709"/>
              <a:gd name="connsiteY14" fmla="*/ 2070340 h 2832339"/>
              <a:gd name="connsiteX15" fmla="*/ 4658264 w 5848709"/>
              <a:gd name="connsiteY15" fmla="*/ 2216989 h 2832339"/>
              <a:gd name="connsiteX16" fmla="*/ 5227608 w 5848709"/>
              <a:gd name="connsiteY16" fmla="*/ 2225615 h 2832339"/>
              <a:gd name="connsiteX17" fmla="*/ 5848709 w 5848709"/>
              <a:gd name="connsiteY17" fmla="*/ 1837426 h 2832339"/>
              <a:gd name="connsiteX0" fmla="*/ 0 w 5848709"/>
              <a:gd name="connsiteY0" fmla="*/ 0 h 2825612"/>
              <a:gd name="connsiteX1" fmla="*/ 129396 w 5848709"/>
              <a:gd name="connsiteY1" fmla="*/ 802257 h 2825612"/>
              <a:gd name="connsiteX2" fmla="*/ 534838 w 5848709"/>
              <a:gd name="connsiteY2" fmla="*/ 1199072 h 2825612"/>
              <a:gd name="connsiteX3" fmla="*/ 750498 w 5848709"/>
              <a:gd name="connsiteY3" fmla="*/ 1250830 h 2825612"/>
              <a:gd name="connsiteX4" fmla="*/ 819509 w 5848709"/>
              <a:gd name="connsiteY4" fmla="*/ 1483743 h 2825612"/>
              <a:gd name="connsiteX5" fmla="*/ 1147313 w 5848709"/>
              <a:gd name="connsiteY5" fmla="*/ 1863306 h 2825612"/>
              <a:gd name="connsiteX6" fmla="*/ 1509623 w 5848709"/>
              <a:gd name="connsiteY6" fmla="*/ 2044460 h 2825612"/>
              <a:gd name="connsiteX7" fmla="*/ 1690777 w 5848709"/>
              <a:gd name="connsiteY7" fmla="*/ 2061713 h 2825612"/>
              <a:gd name="connsiteX8" fmla="*/ 1777041 w 5848709"/>
              <a:gd name="connsiteY8" fmla="*/ 2216989 h 2825612"/>
              <a:gd name="connsiteX9" fmla="*/ 2216989 w 5848709"/>
              <a:gd name="connsiteY9" fmla="*/ 2605177 h 2825612"/>
              <a:gd name="connsiteX10" fmla="*/ 2561318 w 5848709"/>
              <a:gd name="connsiteY10" fmla="*/ 2745971 h 2825612"/>
              <a:gd name="connsiteX11" fmla="*/ 2984740 w 5848709"/>
              <a:gd name="connsiteY11" fmla="*/ 2812211 h 2825612"/>
              <a:gd name="connsiteX12" fmla="*/ 3683479 w 5848709"/>
              <a:gd name="connsiteY12" fmla="*/ 2665562 h 2825612"/>
              <a:gd name="connsiteX13" fmla="*/ 4114800 w 5848709"/>
              <a:gd name="connsiteY13" fmla="*/ 2355011 h 2825612"/>
              <a:gd name="connsiteX14" fmla="*/ 4304581 w 5848709"/>
              <a:gd name="connsiteY14" fmla="*/ 2070340 h 2825612"/>
              <a:gd name="connsiteX15" fmla="*/ 4658264 w 5848709"/>
              <a:gd name="connsiteY15" fmla="*/ 2216989 h 2825612"/>
              <a:gd name="connsiteX16" fmla="*/ 5227608 w 5848709"/>
              <a:gd name="connsiteY16" fmla="*/ 2225615 h 2825612"/>
              <a:gd name="connsiteX17" fmla="*/ 5848709 w 5848709"/>
              <a:gd name="connsiteY17" fmla="*/ 1837426 h 282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48709" h="2825612">
                <a:moveTo>
                  <a:pt x="0" y="0"/>
                </a:moveTo>
                <a:cubicBezTo>
                  <a:pt x="20128" y="301206"/>
                  <a:pt x="40256" y="602412"/>
                  <a:pt x="129396" y="802257"/>
                </a:cubicBezTo>
                <a:cubicBezTo>
                  <a:pt x="218536" y="1002102"/>
                  <a:pt x="431321" y="1124310"/>
                  <a:pt x="534838" y="1199072"/>
                </a:cubicBezTo>
                <a:cubicBezTo>
                  <a:pt x="638355" y="1273834"/>
                  <a:pt x="703053" y="1203385"/>
                  <a:pt x="750498" y="1250830"/>
                </a:cubicBezTo>
                <a:cubicBezTo>
                  <a:pt x="797943" y="1298275"/>
                  <a:pt x="753373" y="1381664"/>
                  <a:pt x="819509" y="1483743"/>
                </a:cubicBezTo>
                <a:cubicBezTo>
                  <a:pt x="885645" y="1585822"/>
                  <a:pt x="1032294" y="1769853"/>
                  <a:pt x="1147313" y="1863306"/>
                </a:cubicBezTo>
                <a:cubicBezTo>
                  <a:pt x="1262332" y="1956759"/>
                  <a:pt x="1419046" y="2011392"/>
                  <a:pt x="1509623" y="2044460"/>
                </a:cubicBezTo>
                <a:cubicBezTo>
                  <a:pt x="1600200" y="2077528"/>
                  <a:pt x="1646207" y="2032958"/>
                  <a:pt x="1690777" y="2061713"/>
                </a:cubicBezTo>
                <a:cubicBezTo>
                  <a:pt x="1735347" y="2090468"/>
                  <a:pt x="1689339" y="2126412"/>
                  <a:pt x="1777041" y="2216989"/>
                </a:cubicBezTo>
                <a:cubicBezTo>
                  <a:pt x="1864743" y="2307566"/>
                  <a:pt x="2086276" y="2517013"/>
                  <a:pt x="2216989" y="2605177"/>
                </a:cubicBezTo>
                <a:cubicBezTo>
                  <a:pt x="2347702" y="2693341"/>
                  <a:pt x="2433360" y="2711465"/>
                  <a:pt x="2561318" y="2745971"/>
                </a:cubicBezTo>
                <a:cubicBezTo>
                  <a:pt x="2689276" y="2780477"/>
                  <a:pt x="2797713" y="2825612"/>
                  <a:pt x="2984740" y="2812211"/>
                </a:cubicBezTo>
                <a:cubicBezTo>
                  <a:pt x="3171767" y="2798810"/>
                  <a:pt x="3495136" y="2741762"/>
                  <a:pt x="3683479" y="2665562"/>
                </a:cubicBezTo>
                <a:cubicBezTo>
                  <a:pt x="3871822" y="2589362"/>
                  <a:pt x="4011283" y="2454215"/>
                  <a:pt x="4114800" y="2355011"/>
                </a:cubicBezTo>
                <a:cubicBezTo>
                  <a:pt x="4218317" y="2255807"/>
                  <a:pt x="4214004" y="2093344"/>
                  <a:pt x="4304581" y="2070340"/>
                </a:cubicBezTo>
                <a:cubicBezTo>
                  <a:pt x="4395158" y="2047336"/>
                  <a:pt x="4504426" y="2191110"/>
                  <a:pt x="4658264" y="2216989"/>
                </a:cubicBezTo>
                <a:cubicBezTo>
                  <a:pt x="4812102" y="2242868"/>
                  <a:pt x="5029201" y="2288875"/>
                  <a:pt x="5227608" y="2225615"/>
                </a:cubicBezTo>
                <a:cubicBezTo>
                  <a:pt x="5426015" y="2162355"/>
                  <a:pt x="5735128" y="1905000"/>
                  <a:pt x="5848709" y="1837426"/>
                </a:cubicBezTo>
              </a:path>
            </a:pathLst>
          </a:custGeom>
          <a:ln w="53975">
            <a:solidFill>
              <a:srgbClr val="FC0427">
                <a:alpha val="3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Text Box 17"/>
          <p:cNvSpPr txBox="1">
            <a:spLocks noChangeArrowheads="1"/>
          </p:cNvSpPr>
          <p:nvPr/>
        </p:nvSpPr>
        <p:spPr bwMode="auto">
          <a:xfrm>
            <a:off x="4572000" y="4869160"/>
            <a:ext cx="3456384" cy="461665"/>
          </a:xfrm>
          <a:prstGeom prst="rect">
            <a:avLst/>
          </a:prstGeom>
          <a:noFill/>
          <a:ln w="9525">
            <a:noFill/>
            <a:miter lim="800000"/>
            <a:headEnd/>
            <a:tailEnd/>
          </a:ln>
          <a:effectLst/>
        </p:spPr>
        <p:txBody>
          <a:bodyPr wrap="square">
            <a:spAutoFit/>
          </a:bodyPr>
          <a:lstStyle/>
          <a:p>
            <a:pPr>
              <a:spcBef>
                <a:spcPct val="50000"/>
              </a:spcBef>
            </a:pPr>
            <a:r>
              <a:rPr lang="en-GB" sz="2400" b="1" dirty="0">
                <a:solidFill>
                  <a:srgbClr val="FC0427"/>
                </a:solidFill>
                <a:latin typeface="Times New Roman" pitchFamily="18" charset="0"/>
              </a:rPr>
              <a:t>Diseconomies of scale</a:t>
            </a:r>
          </a:p>
        </p:txBody>
      </p:sp>
      <p:sp>
        <p:nvSpPr>
          <p:cNvPr id="23" name="Line 16"/>
          <p:cNvSpPr>
            <a:spLocks noChangeShapeType="1"/>
          </p:cNvSpPr>
          <p:nvPr/>
        </p:nvSpPr>
        <p:spPr bwMode="auto">
          <a:xfrm flipV="1">
            <a:off x="4572000" y="5373216"/>
            <a:ext cx="3168650" cy="149"/>
          </a:xfrm>
          <a:prstGeom prst="line">
            <a:avLst/>
          </a:prstGeom>
          <a:noFill/>
          <a:ln w="38100">
            <a:solidFill>
              <a:srgbClr val="FF0000"/>
            </a:solidFill>
            <a:round/>
            <a:headEnd/>
            <a:tailEnd type="triangle" w="med" len="med"/>
          </a:ln>
          <a:effectLst/>
        </p:spPr>
        <p:txBody>
          <a:bodyPr/>
          <a:lstStyle/>
          <a:p>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F5DE3E75-42BF-469C-96ED-DCB6581DA663}"/>
              </a:ext>
            </a:extLst>
          </p:cNvPr>
          <p:cNvCxnSpPr>
            <a:cxnSpLocks/>
          </p:cNvCxnSpPr>
          <p:nvPr/>
        </p:nvCxnSpPr>
        <p:spPr>
          <a:xfrm>
            <a:off x="251520" y="1268760"/>
            <a:ext cx="864095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6B72C12-AADD-44B5-8ACF-C554E79D1AFE}"/>
              </a:ext>
            </a:extLst>
          </p:cNvPr>
          <p:cNvCxnSpPr>
            <a:cxnSpLocks/>
          </p:cNvCxnSpPr>
          <p:nvPr/>
        </p:nvCxnSpPr>
        <p:spPr>
          <a:xfrm>
            <a:off x="4572000" y="1268760"/>
            <a:ext cx="0" cy="504056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AAA386D-7D5E-4674-8067-510124AA898E}"/>
              </a:ext>
            </a:extLst>
          </p:cNvPr>
          <p:cNvSpPr txBox="1"/>
          <p:nvPr/>
        </p:nvSpPr>
        <p:spPr>
          <a:xfrm>
            <a:off x="1979712" y="682818"/>
            <a:ext cx="1080120" cy="369332"/>
          </a:xfrm>
          <a:prstGeom prst="rect">
            <a:avLst/>
          </a:prstGeom>
          <a:noFill/>
        </p:spPr>
        <p:txBody>
          <a:bodyPr wrap="square" rtlCol="0">
            <a:spAutoFit/>
          </a:bodyPr>
          <a:lstStyle/>
          <a:p>
            <a:r>
              <a:rPr lang="en-GB" dirty="0"/>
              <a:t>Assets</a:t>
            </a:r>
          </a:p>
        </p:txBody>
      </p:sp>
      <p:sp>
        <p:nvSpPr>
          <p:cNvPr id="8" name="TextBox 7">
            <a:extLst>
              <a:ext uri="{FF2B5EF4-FFF2-40B4-BE49-F238E27FC236}">
                <a16:creationId xmlns:a16="http://schemas.microsoft.com/office/drawing/2014/main" id="{E7E95F83-9497-4822-BA67-705329DC7BDA}"/>
              </a:ext>
            </a:extLst>
          </p:cNvPr>
          <p:cNvSpPr txBox="1"/>
          <p:nvPr/>
        </p:nvSpPr>
        <p:spPr>
          <a:xfrm>
            <a:off x="6084170" y="719294"/>
            <a:ext cx="1152123" cy="369332"/>
          </a:xfrm>
          <a:prstGeom prst="rect">
            <a:avLst/>
          </a:prstGeom>
          <a:noFill/>
        </p:spPr>
        <p:txBody>
          <a:bodyPr wrap="square" rtlCol="0">
            <a:spAutoFit/>
          </a:bodyPr>
          <a:lstStyle/>
          <a:p>
            <a:r>
              <a:rPr lang="en-GB" dirty="0"/>
              <a:t>Liabilities</a:t>
            </a:r>
          </a:p>
        </p:txBody>
      </p:sp>
      <p:sp>
        <p:nvSpPr>
          <p:cNvPr id="9" name="TextBox 8">
            <a:extLst>
              <a:ext uri="{FF2B5EF4-FFF2-40B4-BE49-F238E27FC236}">
                <a16:creationId xmlns:a16="http://schemas.microsoft.com/office/drawing/2014/main" id="{663CD1FD-C5CD-4845-BB3D-379185D4A372}"/>
              </a:ext>
            </a:extLst>
          </p:cNvPr>
          <p:cNvSpPr txBox="1"/>
          <p:nvPr/>
        </p:nvSpPr>
        <p:spPr>
          <a:xfrm>
            <a:off x="611560" y="1629029"/>
            <a:ext cx="3456383" cy="3970318"/>
          </a:xfrm>
          <a:prstGeom prst="rect">
            <a:avLst/>
          </a:prstGeom>
          <a:noFill/>
        </p:spPr>
        <p:txBody>
          <a:bodyPr wrap="square" rtlCol="0">
            <a:spAutoFit/>
          </a:bodyPr>
          <a:lstStyle/>
          <a:p>
            <a:pPr marL="285750" indent="-285750">
              <a:buFont typeface="Arial" panose="020B0604020202020204" pitchFamily="34" charset="0"/>
              <a:buChar char="•"/>
            </a:pPr>
            <a:r>
              <a:rPr lang="en-GB" dirty="0"/>
              <a:t>Loans to customers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Reserves at the central bank</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Cash</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Physical assets </a:t>
            </a:r>
          </a:p>
          <a:p>
            <a:pPr lvl="1"/>
            <a:r>
              <a:rPr lang="en-GB" dirty="0"/>
              <a:t>(for example, buildings and equipment)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Financial assets </a:t>
            </a:r>
          </a:p>
          <a:p>
            <a:pPr lvl="1"/>
            <a:r>
              <a:rPr lang="en-GB" dirty="0"/>
              <a:t>(for example, government and corporate bonds).</a:t>
            </a:r>
          </a:p>
          <a:p>
            <a:pPr marL="285750" indent="-285750">
              <a:buFont typeface="Arial" panose="020B0604020202020204" pitchFamily="34" charset="0"/>
              <a:buChar char="•"/>
            </a:pPr>
            <a:endParaRPr lang="en-GB" dirty="0"/>
          </a:p>
        </p:txBody>
      </p:sp>
      <p:sp>
        <p:nvSpPr>
          <p:cNvPr id="10" name="TextBox 9">
            <a:extLst>
              <a:ext uri="{FF2B5EF4-FFF2-40B4-BE49-F238E27FC236}">
                <a16:creationId xmlns:a16="http://schemas.microsoft.com/office/drawing/2014/main" id="{0ABA2C4C-9BE4-4DBB-AF1B-083BE364C40A}"/>
              </a:ext>
            </a:extLst>
          </p:cNvPr>
          <p:cNvSpPr txBox="1"/>
          <p:nvPr/>
        </p:nvSpPr>
        <p:spPr>
          <a:xfrm>
            <a:off x="4860032" y="1629029"/>
            <a:ext cx="3960440" cy="3139321"/>
          </a:xfrm>
          <a:prstGeom prst="rect">
            <a:avLst/>
          </a:prstGeom>
          <a:noFill/>
        </p:spPr>
        <p:txBody>
          <a:bodyPr wrap="square" rtlCol="0">
            <a:spAutoFit/>
          </a:bodyPr>
          <a:lstStyle/>
          <a:p>
            <a:pPr marL="285750" indent="-285750">
              <a:buFont typeface="Arial" panose="020B0604020202020204" pitchFamily="34" charset="0"/>
              <a:buChar char="•"/>
            </a:pPr>
            <a:r>
              <a:rPr lang="en-GB" dirty="0"/>
              <a:t>Customer deposits</a:t>
            </a:r>
          </a:p>
          <a:p>
            <a:pPr marL="285750" indent="-285750">
              <a:buFont typeface="Arial" panose="020B0604020202020204" pitchFamily="34" charset="0"/>
              <a:buChar char="•"/>
            </a:pPr>
            <a:r>
              <a:rPr lang="en-GB" dirty="0"/>
              <a:t>Debt</a:t>
            </a:r>
          </a:p>
          <a:p>
            <a:pPr marL="285750" indent="-285750">
              <a:buFont typeface="Arial" panose="020B0604020202020204" pitchFamily="34" charset="0"/>
              <a:buChar char="•"/>
            </a:pPr>
            <a:r>
              <a:rPr lang="en-GB" dirty="0"/>
              <a:t>Bank capital - comprises of:</a:t>
            </a:r>
          </a:p>
          <a:p>
            <a:pPr marL="742950" lvl="1" indent="-285750">
              <a:buFont typeface="Arial" panose="020B0604020202020204" pitchFamily="34" charset="0"/>
              <a:buChar char="•"/>
            </a:pPr>
            <a:r>
              <a:rPr lang="en-GB" dirty="0"/>
              <a:t>initial shareholder equity investment at the Initial Public Offering (IPO)</a:t>
            </a:r>
          </a:p>
          <a:p>
            <a:pPr marL="742950" lvl="1" indent="-285750">
              <a:buFont typeface="Arial" panose="020B0604020202020204" pitchFamily="34" charset="0"/>
              <a:buChar char="•"/>
            </a:pPr>
            <a:r>
              <a:rPr lang="en-GB" dirty="0"/>
              <a:t>additional equity issued over time, and after the IPO.</a:t>
            </a:r>
          </a:p>
          <a:p>
            <a:pPr marL="742950" lvl="1" indent="-285750">
              <a:buFont typeface="Arial" panose="020B0604020202020204" pitchFamily="34" charset="0"/>
              <a:buChar char="•"/>
            </a:pPr>
            <a:r>
              <a:rPr lang="en-GB" dirty="0"/>
              <a:t>retained profits</a:t>
            </a:r>
          </a:p>
          <a:p>
            <a:pPr marL="742950" lvl="1" indent="-285750">
              <a:buFont typeface="Arial" panose="020B0604020202020204" pitchFamily="34" charset="0"/>
              <a:buChar char="•"/>
            </a:pPr>
            <a:r>
              <a:rPr lang="en-GB" dirty="0"/>
              <a:t>subordinated debt</a:t>
            </a:r>
          </a:p>
          <a:p>
            <a:pPr marL="742950" lvl="1" indent="-285750">
              <a:buFont typeface="Arial" panose="020B0604020202020204" pitchFamily="34" charset="0"/>
              <a:buChar char="•"/>
            </a:pPr>
            <a:endParaRPr lang="en-GB" dirty="0"/>
          </a:p>
        </p:txBody>
      </p:sp>
      <p:sp>
        <p:nvSpPr>
          <p:cNvPr id="11" name="TextBox 10">
            <a:extLst>
              <a:ext uri="{FF2B5EF4-FFF2-40B4-BE49-F238E27FC236}">
                <a16:creationId xmlns:a16="http://schemas.microsoft.com/office/drawing/2014/main" id="{547D6EB5-400B-4139-8C33-BE5B3350E1C1}"/>
              </a:ext>
            </a:extLst>
          </p:cNvPr>
          <p:cNvSpPr txBox="1"/>
          <p:nvPr/>
        </p:nvSpPr>
        <p:spPr>
          <a:xfrm>
            <a:off x="4932040" y="4860683"/>
            <a:ext cx="4032445" cy="1477328"/>
          </a:xfrm>
          <a:prstGeom prst="rect">
            <a:avLst/>
          </a:prstGeom>
          <a:noFill/>
        </p:spPr>
        <p:txBody>
          <a:bodyPr wrap="square" rtlCol="0">
            <a:spAutoFit/>
          </a:bodyPr>
          <a:lstStyle/>
          <a:p>
            <a:r>
              <a:rPr lang="en-GB" dirty="0"/>
              <a:t>Please note: Bank capital is reduced by provisions that are made to cover depreciation of assets, and provisions for bad and doubtful debts of customers.</a:t>
            </a:r>
          </a:p>
        </p:txBody>
      </p:sp>
    </p:spTree>
    <p:extLst>
      <p:ext uri="{BB962C8B-B14F-4D97-AF65-F5344CB8AC3E}">
        <p14:creationId xmlns:p14="http://schemas.microsoft.com/office/powerpoint/2010/main" val="6016149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907704" y="1124991"/>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907704" y="6165304"/>
            <a:ext cx="6983413" cy="0"/>
          </a:xfrm>
          <a:prstGeom prst="line">
            <a:avLst/>
          </a:prstGeom>
          <a:noFill/>
          <a:ln w="63500">
            <a:solidFill>
              <a:srgbClr val="0000FF"/>
            </a:solidFill>
            <a:round/>
            <a:headEnd/>
            <a:tailEnd type="triangle" w="med" len="med"/>
          </a:ln>
        </p:spPr>
        <p:txBody>
          <a:bodyPr/>
          <a:lstStyle/>
          <a:p>
            <a:endParaRPr lang="en-GB"/>
          </a:p>
        </p:txBody>
      </p:sp>
      <p:sp>
        <p:nvSpPr>
          <p:cNvPr id="6149" name="Text Box 7"/>
          <p:cNvSpPr txBox="1">
            <a:spLocks noChangeArrowheads="1"/>
          </p:cNvSpPr>
          <p:nvPr/>
        </p:nvSpPr>
        <p:spPr bwMode="auto">
          <a:xfrm>
            <a:off x="6516216" y="6233220"/>
            <a:ext cx="2304975"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912304" y="3394864"/>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6151" name="Line 9"/>
          <p:cNvSpPr>
            <a:spLocks noChangeShapeType="1"/>
          </p:cNvSpPr>
          <p:nvPr/>
        </p:nvSpPr>
        <p:spPr bwMode="auto">
          <a:xfrm flipH="1">
            <a:off x="5867425" y="2636812"/>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flipH="1">
            <a:off x="1906985" y="1124644"/>
            <a:ext cx="5832648" cy="504056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2266479" y="5877966"/>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2339504" y="5733504"/>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4492878" y="755262"/>
            <a:ext cx="4393530" cy="369332"/>
          </a:xfrm>
          <a:prstGeom prst="rect">
            <a:avLst/>
          </a:prstGeom>
          <a:noFill/>
        </p:spPr>
        <p:txBody>
          <a:bodyPr wrap="square" rtlCol="0" anchor="t" anchorCtr="0">
            <a:spAutoFit/>
          </a:bodyPr>
          <a:lstStyle/>
          <a:p>
            <a:r>
              <a:rPr lang="en-GB" b="1" dirty="0">
                <a:solidFill>
                  <a:srgbClr val="0066FF"/>
                </a:solidFill>
              </a:rPr>
              <a:t>45 degree line:   Expenditure = Income</a:t>
            </a:r>
          </a:p>
        </p:txBody>
      </p:sp>
      <p:sp>
        <p:nvSpPr>
          <p:cNvPr id="21" name="Line 9"/>
          <p:cNvSpPr>
            <a:spLocks noChangeShapeType="1"/>
          </p:cNvSpPr>
          <p:nvPr/>
        </p:nvSpPr>
        <p:spPr bwMode="auto">
          <a:xfrm flipH="1">
            <a:off x="1906985" y="2636812"/>
            <a:ext cx="403244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 name="TextBox 1"/>
          <p:cNvSpPr txBox="1"/>
          <p:nvPr/>
        </p:nvSpPr>
        <p:spPr>
          <a:xfrm>
            <a:off x="709297" y="2452146"/>
            <a:ext cx="1151409" cy="369332"/>
          </a:xfrm>
          <a:prstGeom prst="rect">
            <a:avLst/>
          </a:prstGeom>
          <a:noFill/>
        </p:spPr>
        <p:txBody>
          <a:bodyPr wrap="square" rtlCol="0">
            <a:spAutoFit/>
          </a:bodyPr>
          <a:lstStyle/>
          <a:p>
            <a:r>
              <a:rPr lang="en-GB" dirty="0">
                <a:solidFill>
                  <a:srgbClr val="0000FF"/>
                </a:solidFill>
              </a:rPr>
              <a:t>£1 million</a:t>
            </a:r>
          </a:p>
        </p:txBody>
      </p:sp>
      <p:sp>
        <p:nvSpPr>
          <p:cNvPr id="15" name="TextBox 14"/>
          <p:cNvSpPr txBox="1"/>
          <p:nvPr/>
        </p:nvSpPr>
        <p:spPr>
          <a:xfrm>
            <a:off x="5220072" y="6237111"/>
            <a:ext cx="1151409" cy="369332"/>
          </a:xfrm>
          <a:prstGeom prst="rect">
            <a:avLst/>
          </a:prstGeom>
          <a:noFill/>
        </p:spPr>
        <p:txBody>
          <a:bodyPr wrap="square" rtlCol="0">
            <a:spAutoFit/>
          </a:bodyPr>
          <a:lstStyle/>
          <a:p>
            <a:r>
              <a:rPr lang="en-GB" dirty="0">
                <a:solidFill>
                  <a:srgbClr val="0000FF"/>
                </a:solidFill>
              </a:rPr>
              <a:t>£1 million</a:t>
            </a:r>
          </a:p>
        </p:txBody>
      </p:sp>
    </p:spTree>
    <p:extLst>
      <p:ext uri="{BB962C8B-B14F-4D97-AF65-F5344CB8AC3E}">
        <p14:creationId xmlns:p14="http://schemas.microsoft.com/office/powerpoint/2010/main" val="25084733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H="1" flipV="1">
            <a:off x="1475656" y="2348879"/>
            <a:ext cx="719" cy="2448372"/>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flipV="1">
            <a:off x="1476375" y="4797152"/>
            <a:ext cx="2735585" cy="10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5187" y="3584049"/>
            <a:ext cx="2088701" cy="768281"/>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1547664" y="4941168"/>
            <a:ext cx="3240360"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1" name="Line 9"/>
          <p:cNvSpPr>
            <a:spLocks noChangeShapeType="1"/>
          </p:cNvSpPr>
          <p:nvPr/>
        </p:nvSpPr>
        <p:spPr bwMode="auto">
          <a:xfrm flipH="1">
            <a:off x="3347864" y="3140968"/>
            <a:ext cx="0" cy="17281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3491880" y="3140968"/>
            <a:ext cx="1872208" cy="923330"/>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(upward sloping)</a:t>
            </a:r>
          </a:p>
        </p:txBody>
      </p:sp>
      <p:sp>
        <p:nvSpPr>
          <p:cNvPr id="17" name="Line 9"/>
          <p:cNvSpPr>
            <a:spLocks noChangeShapeType="1"/>
          </p:cNvSpPr>
          <p:nvPr/>
        </p:nvSpPr>
        <p:spPr bwMode="auto">
          <a:xfrm flipH="1">
            <a:off x="1475656" y="2636912"/>
            <a:ext cx="2448272" cy="216024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4509914"/>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79712" y="2204864"/>
            <a:ext cx="324036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1" name="Line 9"/>
          <p:cNvSpPr>
            <a:spLocks noChangeShapeType="1"/>
          </p:cNvSpPr>
          <p:nvPr/>
        </p:nvSpPr>
        <p:spPr bwMode="auto">
          <a:xfrm flipH="1">
            <a:off x="1475656" y="3140968"/>
            <a:ext cx="1872208" cy="7200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4" name="Line 4"/>
          <p:cNvSpPr>
            <a:spLocks noChangeShapeType="1"/>
          </p:cNvSpPr>
          <p:nvPr/>
        </p:nvSpPr>
        <p:spPr bwMode="auto">
          <a:xfrm flipH="1" flipV="1">
            <a:off x="5651401" y="2348879"/>
            <a:ext cx="719" cy="2448372"/>
          </a:xfrm>
          <a:prstGeom prst="line">
            <a:avLst/>
          </a:prstGeom>
          <a:noFill/>
          <a:ln w="63500">
            <a:solidFill>
              <a:srgbClr val="0000FF"/>
            </a:solidFill>
            <a:round/>
            <a:headEnd/>
            <a:tailEnd type="triangle" w="med" len="med"/>
          </a:ln>
        </p:spPr>
        <p:txBody>
          <a:bodyPr/>
          <a:lstStyle/>
          <a:p>
            <a:endParaRPr lang="en-GB"/>
          </a:p>
        </p:txBody>
      </p:sp>
      <p:sp>
        <p:nvSpPr>
          <p:cNvPr id="15" name="Line 5"/>
          <p:cNvSpPr>
            <a:spLocks noChangeShapeType="1"/>
          </p:cNvSpPr>
          <p:nvPr/>
        </p:nvSpPr>
        <p:spPr bwMode="auto">
          <a:xfrm flipV="1">
            <a:off x="5652120" y="4797152"/>
            <a:ext cx="2735585" cy="100"/>
          </a:xfrm>
          <a:prstGeom prst="line">
            <a:avLst/>
          </a:prstGeom>
          <a:noFill/>
          <a:ln w="63500">
            <a:solidFill>
              <a:srgbClr val="0000FF"/>
            </a:solidFill>
            <a:round/>
            <a:headEnd/>
            <a:tailEnd type="triangle" w="med" len="med"/>
          </a:ln>
        </p:spPr>
        <p:txBody>
          <a:bodyPr/>
          <a:lstStyle/>
          <a:p>
            <a:endParaRPr lang="en-GB"/>
          </a:p>
        </p:txBody>
      </p:sp>
      <p:sp>
        <p:nvSpPr>
          <p:cNvPr id="16" name="TextBox 15"/>
          <p:cNvSpPr txBox="1"/>
          <p:nvPr/>
        </p:nvSpPr>
        <p:spPr>
          <a:xfrm>
            <a:off x="971600" y="548680"/>
            <a:ext cx="3384376" cy="369332"/>
          </a:xfrm>
          <a:prstGeom prst="rect">
            <a:avLst/>
          </a:prstGeom>
          <a:noFill/>
        </p:spPr>
        <p:txBody>
          <a:bodyPr wrap="square" rtlCol="0">
            <a:spAutoFit/>
          </a:bodyPr>
          <a:lstStyle/>
          <a:p>
            <a:r>
              <a:rPr lang="en-GB" dirty="0">
                <a:solidFill>
                  <a:srgbClr val="0000FF"/>
                </a:solidFill>
              </a:rPr>
              <a:t>Keynesian 45 degree Diagram</a:t>
            </a:r>
          </a:p>
        </p:txBody>
      </p:sp>
      <p:sp>
        <p:nvSpPr>
          <p:cNvPr id="22" name="TextBox 21"/>
          <p:cNvSpPr txBox="1"/>
          <p:nvPr/>
        </p:nvSpPr>
        <p:spPr>
          <a:xfrm>
            <a:off x="5004048" y="1988840"/>
            <a:ext cx="1368152" cy="369332"/>
          </a:xfrm>
          <a:prstGeom prst="rect">
            <a:avLst/>
          </a:prstGeom>
          <a:noFill/>
        </p:spPr>
        <p:txBody>
          <a:bodyPr wrap="square" rtlCol="0">
            <a:spAutoFit/>
          </a:bodyPr>
          <a:lstStyle/>
          <a:p>
            <a:r>
              <a:rPr lang="en-GB" dirty="0">
                <a:solidFill>
                  <a:srgbClr val="0000FF"/>
                </a:solidFill>
              </a:rPr>
              <a:t>Price Level</a:t>
            </a:r>
          </a:p>
        </p:txBody>
      </p:sp>
      <p:sp>
        <p:nvSpPr>
          <p:cNvPr id="23" name="Text Box 7"/>
          <p:cNvSpPr txBox="1">
            <a:spLocks noChangeArrowheads="1"/>
          </p:cNvSpPr>
          <p:nvPr/>
        </p:nvSpPr>
        <p:spPr bwMode="auto">
          <a:xfrm>
            <a:off x="5508104" y="4942821"/>
            <a:ext cx="331236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24" name="Line 12"/>
          <p:cNvSpPr>
            <a:spLocks noChangeShapeType="1"/>
          </p:cNvSpPr>
          <p:nvPr/>
        </p:nvSpPr>
        <p:spPr bwMode="auto">
          <a:xfrm>
            <a:off x="6012159" y="2708919"/>
            <a:ext cx="1872209" cy="1728193"/>
          </a:xfrm>
          <a:prstGeom prst="line">
            <a:avLst/>
          </a:prstGeom>
          <a:noFill/>
          <a:ln w="44450">
            <a:solidFill>
              <a:srgbClr val="0066FF"/>
            </a:solidFill>
            <a:round/>
            <a:headEnd/>
            <a:tailEnd/>
          </a:ln>
        </p:spPr>
        <p:txBody>
          <a:bodyPr/>
          <a:lstStyle/>
          <a:p>
            <a:endParaRPr lang="en-GB"/>
          </a:p>
        </p:txBody>
      </p:sp>
      <p:sp>
        <p:nvSpPr>
          <p:cNvPr id="25" name="Text Box 22"/>
          <p:cNvSpPr txBox="1">
            <a:spLocks noChangeArrowheads="1"/>
          </p:cNvSpPr>
          <p:nvPr/>
        </p:nvSpPr>
        <p:spPr bwMode="auto">
          <a:xfrm>
            <a:off x="6516216" y="2996952"/>
            <a:ext cx="2376264"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(downward sloping)</a:t>
            </a:r>
          </a:p>
        </p:txBody>
      </p:sp>
      <p:sp>
        <p:nvSpPr>
          <p:cNvPr id="26" name="TextBox 25"/>
          <p:cNvSpPr txBox="1"/>
          <p:nvPr/>
        </p:nvSpPr>
        <p:spPr>
          <a:xfrm>
            <a:off x="5508104" y="1268760"/>
            <a:ext cx="3384376" cy="369332"/>
          </a:xfrm>
          <a:prstGeom prst="rect">
            <a:avLst/>
          </a:prstGeom>
          <a:noFill/>
        </p:spPr>
        <p:txBody>
          <a:bodyPr wrap="square" rtlCol="0">
            <a:spAutoFit/>
          </a:bodyPr>
          <a:lstStyle/>
          <a:p>
            <a:r>
              <a:rPr lang="en-GB" dirty="0">
                <a:solidFill>
                  <a:srgbClr val="0000FF"/>
                </a:solidFill>
              </a:rPr>
              <a:t>Aggregate Demand Curve</a:t>
            </a:r>
          </a:p>
        </p:txBody>
      </p:sp>
      <p:sp>
        <p:nvSpPr>
          <p:cNvPr id="27" name="Right Arrow 26"/>
          <p:cNvSpPr/>
          <p:nvPr/>
        </p:nvSpPr>
        <p:spPr>
          <a:xfrm>
            <a:off x="4067944" y="2708920"/>
            <a:ext cx="2016224" cy="360040"/>
          </a:xfrm>
          <a:prstGeom prst="rightArrow">
            <a:avLst/>
          </a:prstGeom>
          <a:solidFill>
            <a:srgbClr val="99C1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ight Arrow 27"/>
          <p:cNvSpPr/>
          <p:nvPr/>
        </p:nvSpPr>
        <p:spPr>
          <a:xfrm>
            <a:off x="3923928" y="1268760"/>
            <a:ext cx="1152128" cy="360040"/>
          </a:xfrm>
          <a:prstGeom prst="rightArrow">
            <a:avLst/>
          </a:prstGeom>
          <a:solidFill>
            <a:srgbClr val="99C1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 Box 11"/>
          <p:cNvSpPr txBox="1">
            <a:spLocks noChangeArrowheads="1"/>
          </p:cNvSpPr>
          <p:nvPr/>
        </p:nvSpPr>
        <p:spPr bwMode="auto">
          <a:xfrm>
            <a:off x="899592" y="1268760"/>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a:t>
            </a:r>
          </a:p>
        </p:txBody>
      </p:sp>
      <p:sp>
        <p:nvSpPr>
          <p:cNvPr id="30" name="Text Box 8"/>
          <p:cNvSpPr txBox="1">
            <a:spLocks noChangeArrowheads="1"/>
          </p:cNvSpPr>
          <p:nvPr/>
        </p:nvSpPr>
        <p:spPr bwMode="auto">
          <a:xfrm rot="16200000">
            <a:off x="-1628656" y="3420780"/>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03648" y="980728"/>
            <a:ext cx="719" cy="2375917"/>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03648" y="3356992"/>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03648" y="1196752"/>
            <a:ext cx="3528392" cy="1368152"/>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3429000"/>
            <a:ext cx="3096343"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1" name="Line 9"/>
          <p:cNvSpPr>
            <a:spLocks noChangeShapeType="1"/>
          </p:cNvSpPr>
          <p:nvPr/>
        </p:nvSpPr>
        <p:spPr bwMode="auto">
          <a:xfrm flipH="1">
            <a:off x="3707904" y="1628800"/>
            <a:ext cx="0" cy="453650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4860032" y="1052736"/>
            <a:ext cx="2808312"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Aggregate Expenditure</a:t>
            </a:r>
          </a:p>
        </p:txBody>
      </p:sp>
      <p:sp>
        <p:nvSpPr>
          <p:cNvPr id="17" name="Line 9"/>
          <p:cNvSpPr>
            <a:spLocks noChangeShapeType="1"/>
          </p:cNvSpPr>
          <p:nvPr/>
        </p:nvSpPr>
        <p:spPr bwMode="auto">
          <a:xfrm flipH="1">
            <a:off x="1475656" y="836712"/>
            <a:ext cx="3312368" cy="252028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979712" y="306896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2123728" y="2924944"/>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1" name="Line 9"/>
          <p:cNvSpPr>
            <a:spLocks noChangeShapeType="1"/>
          </p:cNvSpPr>
          <p:nvPr/>
        </p:nvSpPr>
        <p:spPr bwMode="auto">
          <a:xfrm flipH="1">
            <a:off x="1403648" y="1628800"/>
            <a:ext cx="2304256" cy="7200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4" name="Line 4"/>
          <p:cNvSpPr>
            <a:spLocks noChangeShapeType="1"/>
          </p:cNvSpPr>
          <p:nvPr/>
        </p:nvSpPr>
        <p:spPr bwMode="auto">
          <a:xfrm flipV="1">
            <a:off x="1403648" y="3789039"/>
            <a:ext cx="719" cy="3068960"/>
          </a:xfrm>
          <a:prstGeom prst="line">
            <a:avLst/>
          </a:prstGeom>
          <a:noFill/>
          <a:ln w="63500">
            <a:solidFill>
              <a:srgbClr val="0000FF"/>
            </a:solidFill>
            <a:round/>
            <a:headEnd/>
            <a:tailEnd type="triangle" w="med" len="med"/>
          </a:ln>
        </p:spPr>
        <p:txBody>
          <a:bodyPr/>
          <a:lstStyle/>
          <a:p>
            <a:endParaRPr lang="en-GB"/>
          </a:p>
        </p:txBody>
      </p:sp>
      <p:sp>
        <p:nvSpPr>
          <p:cNvPr id="15" name="Line 5"/>
          <p:cNvSpPr>
            <a:spLocks noChangeShapeType="1"/>
          </p:cNvSpPr>
          <p:nvPr/>
        </p:nvSpPr>
        <p:spPr bwMode="auto">
          <a:xfrm>
            <a:off x="1403648" y="6165304"/>
            <a:ext cx="6983413" cy="0"/>
          </a:xfrm>
          <a:prstGeom prst="line">
            <a:avLst/>
          </a:prstGeom>
          <a:noFill/>
          <a:ln w="63500">
            <a:solidFill>
              <a:srgbClr val="0000FF"/>
            </a:solidFill>
            <a:round/>
            <a:headEnd/>
            <a:tailEnd type="triangle" w="med" len="med"/>
          </a:ln>
        </p:spPr>
        <p:txBody>
          <a:bodyPr/>
          <a:lstStyle/>
          <a:p>
            <a:endParaRPr lang="en-GB"/>
          </a:p>
        </p:txBody>
      </p:sp>
      <p:sp>
        <p:nvSpPr>
          <p:cNvPr id="16" name="Line 19"/>
          <p:cNvSpPr>
            <a:spLocks noChangeShapeType="1"/>
          </p:cNvSpPr>
          <p:nvPr/>
        </p:nvSpPr>
        <p:spPr bwMode="auto">
          <a:xfrm flipV="1">
            <a:off x="1403649" y="5373216"/>
            <a:ext cx="3816423" cy="298"/>
          </a:xfrm>
          <a:prstGeom prst="line">
            <a:avLst/>
          </a:prstGeom>
          <a:noFill/>
          <a:ln w="38100">
            <a:solidFill>
              <a:srgbClr val="00B0F0"/>
            </a:solidFill>
            <a:round/>
            <a:headEnd/>
            <a:tailEnd/>
          </a:ln>
        </p:spPr>
        <p:txBody>
          <a:bodyPr/>
          <a:lstStyle/>
          <a:p>
            <a:endParaRPr lang="en-GB"/>
          </a:p>
        </p:txBody>
      </p:sp>
      <p:sp>
        <p:nvSpPr>
          <p:cNvPr id="22" name="TextBox 21"/>
          <p:cNvSpPr txBox="1"/>
          <p:nvPr/>
        </p:nvSpPr>
        <p:spPr>
          <a:xfrm>
            <a:off x="5220072" y="5157192"/>
            <a:ext cx="2520280" cy="369332"/>
          </a:xfrm>
          <a:prstGeom prst="rect">
            <a:avLst/>
          </a:prstGeom>
          <a:noFill/>
        </p:spPr>
        <p:txBody>
          <a:bodyPr wrap="square" rtlCol="0">
            <a:spAutoFit/>
          </a:bodyPr>
          <a:lstStyle/>
          <a:p>
            <a:r>
              <a:rPr lang="en-GB" b="1" dirty="0">
                <a:solidFill>
                  <a:srgbClr val="00B0F0"/>
                </a:solidFill>
              </a:rPr>
              <a:t>Injections = I + X + G</a:t>
            </a:r>
          </a:p>
        </p:txBody>
      </p:sp>
      <p:sp>
        <p:nvSpPr>
          <p:cNvPr id="23" name="Line 21"/>
          <p:cNvSpPr>
            <a:spLocks noChangeShapeType="1"/>
          </p:cNvSpPr>
          <p:nvPr/>
        </p:nvSpPr>
        <p:spPr bwMode="auto">
          <a:xfrm flipV="1">
            <a:off x="1403649" y="4581128"/>
            <a:ext cx="3600400" cy="2160538"/>
          </a:xfrm>
          <a:prstGeom prst="line">
            <a:avLst/>
          </a:prstGeom>
          <a:noFill/>
          <a:ln w="41275">
            <a:solidFill>
              <a:srgbClr val="FF0000"/>
            </a:solidFill>
            <a:round/>
            <a:headEnd/>
            <a:tailEnd/>
          </a:ln>
        </p:spPr>
        <p:txBody>
          <a:bodyPr/>
          <a:lstStyle/>
          <a:p>
            <a:endParaRPr lang="en-GB"/>
          </a:p>
        </p:txBody>
      </p:sp>
      <p:sp>
        <p:nvSpPr>
          <p:cNvPr id="24" name="Text Box 7"/>
          <p:cNvSpPr txBox="1">
            <a:spLocks noChangeArrowheads="1"/>
          </p:cNvSpPr>
          <p:nvPr/>
        </p:nvSpPr>
        <p:spPr bwMode="auto">
          <a:xfrm>
            <a:off x="5076056" y="6237312"/>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26" name="TextBox 25"/>
          <p:cNvSpPr txBox="1"/>
          <p:nvPr/>
        </p:nvSpPr>
        <p:spPr>
          <a:xfrm>
            <a:off x="4932040" y="4293096"/>
            <a:ext cx="2880320" cy="369332"/>
          </a:xfrm>
          <a:prstGeom prst="rect">
            <a:avLst/>
          </a:prstGeom>
          <a:noFill/>
        </p:spPr>
        <p:txBody>
          <a:bodyPr wrap="square" rtlCol="0">
            <a:spAutoFit/>
          </a:bodyPr>
          <a:lstStyle/>
          <a:p>
            <a:r>
              <a:rPr lang="en-GB" b="1" dirty="0">
                <a:solidFill>
                  <a:srgbClr val="FF0000"/>
                </a:solidFill>
              </a:rPr>
              <a:t>Withdrawals = S + M + T</a:t>
            </a:r>
          </a:p>
        </p:txBody>
      </p:sp>
      <p:sp>
        <p:nvSpPr>
          <p:cNvPr id="27" name="TextBox 26"/>
          <p:cNvSpPr txBox="1"/>
          <p:nvPr/>
        </p:nvSpPr>
        <p:spPr>
          <a:xfrm>
            <a:off x="4644008" y="548680"/>
            <a:ext cx="1944216" cy="369332"/>
          </a:xfrm>
          <a:prstGeom prst="rect">
            <a:avLst/>
          </a:prstGeom>
          <a:noFill/>
        </p:spPr>
        <p:txBody>
          <a:bodyPr wrap="square" rtlCol="0">
            <a:spAutoFit/>
          </a:bodyPr>
          <a:lstStyle/>
          <a:p>
            <a:r>
              <a:rPr lang="en-GB" b="1" dirty="0">
                <a:solidFill>
                  <a:srgbClr val="0066FF"/>
                </a:solidFill>
              </a:rPr>
              <a:t>45 degree line</a:t>
            </a:r>
          </a:p>
        </p:txBody>
      </p:sp>
      <p:sp>
        <p:nvSpPr>
          <p:cNvPr id="28" name="Text Box 8"/>
          <p:cNvSpPr txBox="1">
            <a:spLocks noChangeArrowheads="1"/>
          </p:cNvSpPr>
          <p:nvPr/>
        </p:nvSpPr>
        <p:spPr bwMode="auto">
          <a:xfrm rot="16200000">
            <a:off x="-1805503" y="3671885"/>
            <a:ext cx="531959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6375" y="2636838"/>
            <a:ext cx="6048375" cy="3168650"/>
          </a:xfrm>
          <a:prstGeom prst="line">
            <a:avLst/>
          </a:prstGeom>
          <a:noFill/>
          <a:ln w="38100">
            <a:solidFill>
              <a:srgbClr val="00B050"/>
            </a:solidFill>
            <a:round/>
            <a:headEnd/>
            <a:tailEnd/>
          </a:ln>
        </p:spPr>
        <p:txBody>
          <a:bodyPr/>
          <a:lstStyle/>
          <a:p>
            <a:endParaRPr lang="en-GB"/>
          </a:p>
        </p:txBody>
      </p:sp>
      <p:sp>
        <p:nvSpPr>
          <p:cNvPr id="8197" name="Text Box 5"/>
          <p:cNvSpPr txBox="1">
            <a:spLocks noChangeArrowheads="1"/>
          </p:cNvSpPr>
          <p:nvPr/>
        </p:nvSpPr>
        <p:spPr bwMode="auto">
          <a:xfrm>
            <a:off x="5508104" y="6157119"/>
            <a:ext cx="2951684"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7524750" y="2305374"/>
            <a:ext cx="1727646" cy="646331"/>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Consumer expenditure</a:t>
            </a:r>
          </a:p>
        </p:txBody>
      </p:sp>
      <p:sp>
        <p:nvSpPr>
          <p:cNvPr id="8200" name="Line 17"/>
          <p:cNvSpPr>
            <a:spLocks noChangeShapeType="1"/>
          </p:cNvSpPr>
          <p:nvPr/>
        </p:nvSpPr>
        <p:spPr bwMode="auto">
          <a:xfrm flipV="1">
            <a:off x="1476375" y="2133600"/>
            <a:ext cx="6048375" cy="3168650"/>
          </a:xfrm>
          <a:prstGeom prst="line">
            <a:avLst/>
          </a:prstGeom>
          <a:noFill/>
          <a:ln w="38100">
            <a:solidFill>
              <a:srgbClr val="92D050"/>
            </a:solidFill>
            <a:round/>
            <a:headEnd/>
            <a:tailEnd/>
          </a:ln>
        </p:spPr>
        <p:txBody>
          <a:bodyPr/>
          <a:lstStyle/>
          <a:p>
            <a:endParaRPr lang="en-GB"/>
          </a:p>
        </p:txBody>
      </p:sp>
      <p:sp>
        <p:nvSpPr>
          <p:cNvPr id="8201" name="Text Box 18"/>
          <p:cNvSpPr txBox="1">
            <a:spLocks noChangeArrowheads="1"/>
          </p:cNvSpPr>
          <p:nvPr/>
        </p:nvSpPr>
        <p:spPr bwMode="auto">
          <a:xfrm>
            <a:off x="7524750" y="1915429"/>
            <a:ext cx="1763712" cy="366712"/>
          </a:xfrm>
          <a:prstGeom prst="rect">
            <a:avLst/>
          </a:prstGeom>
          <a:noFill/>
          <a:ln w="9525">
            <a:noFill/>
            <a:miter lim="800000"/>
            <a:headEnd/>
            <a:tailEnd/>
          </a:ln>
        </p:spPr>
        <p:txBody>
          <a:bodyPr>
            <a:spAutoFit/>
          </a:bodyPr>
          <a:lstStyle/>
          <a:p>
            <a:pPr>
              <a:spcBef>
                <a:spcPct val="50000"/>
              </a:spcBef>
            </a:pPr>
            <a:r>
              <a:rPr lang="en-GB" dirty="0">
                <a:solidFill>
                  <a:srgbClr val="92D050"/>
                </a:solidFill>
              </a:rPr>
              <a:t>C+ Investment</a:t>
            </a:r>
          </a:p>
        </p:txBody>
      </p:sp>
      <p:sp>
        <p:nvSpPr>
          <p:cNvPr id="8202" name="Line 19"/>
          <p:cNvSpPr>
            <a:spLocks noChangeShapeType="1"/>
          </p:cNvSpPr>
          <p:nvPr/>
        </p:nvSpPr>
        <p:spPr bwMode="auto">
          <a:xfrm flipV="1">
            <a:off x="1476375" y="1412875"/>
            <a:ext cx="6048375" cy="3168650"/>
          </a:xfrm>
          <a:prstGeom prst="line">
            <a:avLst/>
          </a:prstGeom>
          <a:noFill/>
          <a:ln w="38100">
            <a:solidFill>
              <a:srgbClr val="00B0F0"/>
            </a:solidFill>
            <a:round/>
            <a:headEnd/>
            <a:tailEnd/>
          </a:ln>
        </p:spPr>
        <p:txBody>
          <a:bodyPr/>
          <a:lstStyle/>
          <a:p>
            <a:endParaRPr lang="en-GB"/>
          </a:p>
        </p:txBody>
      </p:sp>
      <p:sp>
        <p:nvSpPr>
          <p:cNvPr id="8203" name="Text Box 20"/>
          <p:cNvSpPr txBox="1">
            <a:spLocks noChangeArrowheads="1"/>
          </p:cNvSpPr>
          <p:nvPr/>
        </p:nvSpPr>
        <p:spPr bwMode="auto">
          <a:xfrm>
            <a:off x="7527353" y="960548"/>
            <a:ext cx="1763712" cy="915987"/>
          </a:xfrm>
          <a:prstGeom prst="rect">
            <a:avLst/>
          </a:prstGeom>
          <a:noFill/>
          <a:ln w="9525">
            <a:noFill/>
            <a:miter lim="800000"/>
            <a:headEnd/>
            <a:tailEnd/>
          </a:ln>
        </p:spPr>
        <p:txBody>
          <a:bodyPr>
            <a:spAutoFit/>
          </a:bodyPr>
          <a:lstStyle/>
          <a:p>
            <a:pPr>
              <a:spcBef>
                <a:spcPct val="50000"/>
              </a:spcBef>
            </a:pPr>
            <a:r>
              <a:rPr lang="en-GB" dirty="0">
                <a:solidFill>
                  <a:srgbClr val="00B0F0"/>
                </a:solidFill>
              </a:rPr>
              <a:t>C + I + Government Spending</a:t>
            </a:r>
          </a:p>
        </p:txBody>
      </p:sp>
      <p:sp>
        <p:nvSpPr>
          <p:cNvPr id="8204" name="Line 21"/>
          <p:cNvSpPr>
            <a:spLocks noChangeShapeType="1"/>
          </p:cNvSpPr>
          <p:nvPr/>
        </p:nvSpPr>
        <p:spPr bwMode="auto">
          <a:xfrm flipV="1">
            <a:off x="1476375" y="765175"/>
            <a:ext cx="6048375" cy="316865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7524750" y="549275"/>
            <a:ext cx="1619250" cy="366713"/>
          </a:xfrm>
          <a:prstGeom prst="rect">
            <a:avLst/>
          </a:prstGeom>
          <a:noFill/>
          <a:ln w="9525">
            <a:noFill/>
            <a:miter lim="800000"/>
            <a:headEnd/>
            <a:tailEnd/>
          </a:ln>
        </p:spPr>
        <p:txBody>
          <a:bodyPr>
            <a:spAutoFit/>
          </a:bodyPr>
          <a:lstStyle/>
          <a:p>
            <a:pPr>
              <a:spcBef>
                <a:spcPct val="50000"/>
              </a:spcBef>
            </a:pPr>
            <a:r>
              <a:rPr lang="en-GB" b="1" dirty="0">
                <a:solidFill>
                  <a:srgbClr val="FF0000"/>
                </a:solidFill>
              </a:rPr>
              <a:t>C+I+G+(X-M)</a:t>
            </a:r>
          </a:p>
        </p:txBody>
      </p:sp>
      <p:sp>
        <p:nvSpPr>
          <p:cNvPr id="8206" name="Line 23"/>
          <p:cNvSpPr>
            <a:spLocks noChangeShapeType="1"/>
          </p:cNvSpPr>
          <p:nvPr/>
        </p:nvSpPr>
        <p:spPr bwMode="auto">
          <a:xfrm flipV="1">
            <a:off x="1476375" y="260350"/>
            <a:ext cx="6264275" cy="5761038"/>
          </a:xfrm>
          <a:prstGeom prst="line">
            <a:avLst/>
          </a:prstGeom>
          <a:noFill/>
          <a:ln w="31750">
            <a:solidFill>
              <a:srgbClr val="0066FF"/>
            </a:solidFill>
            <a:round/>
            <a:headEnd/>
            <a:tailEnd/>
          </a:ln>
        </p:spPr>
        <p:txBody>
          <a:bodyPr/>
          <a:lstStyle/>
          <a:p>
            <a:endParaRPr lang="en-GB"/>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732240" y="404664"/>
            <a:ext cx="0" cy="561593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8" name="TextBox 17"/>
          <p:cNvSpPr txBox="1"/>
          <p:nvPr/>
        </p:nvSpPr>
        <p:spPr>
          <a:xfrm rot="19952973">
            <a:off x="2637849" y="2134064"/>
            <a:ext cx="2730029" cy="369332"/>
          </a:xfrm>
          <a:prstGeom prst="rect">
            <a:avLst/>
          </a:prstGeom>
          <a:noFill/>
        </p:spPr>
        <p:txBody>
          <a:bodyPr wrap="square" rtlCol="0">
            <a:spAutoFit/>
          </a:bodyPr>
          <a:lstStyle/>
          <a:p>
            <a:r>
              <a:rPr lang="en-GB" dirty="0">
                <a:solidFill>
                  <a:srgbClr val="FF0000"/>
                </a:solidFill>
              </a:rPr>
              <a:t>Aggregate Expenditure</a:t>
            </a:r>
          </a:p>
        </p:txBody>
      </p:sp>
      <p:sp>
        <p:nvSpPr>
          <p:cNvPr id="19" name="Text Box 8"/>
          <p:cNvSpPr txBox="1">
            <a:spLocks noChangeArrowheads="1"/>
          </p:cNvSpPr>
          <p:nvPr/>
        </p:nvSpPr>
        <p:spPr bwMode="auto">
          <a:xfrm rot="16200000">
            <a:off x="-76912" y="3244333"/>
            <a:ext cx="187220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
        <p:nvSpPr>
          <p:cNvPr id="20" name="TextBox 19"/>
          <p:cNvSpPr txBox="1"/>
          <p:nvPr/>
        </p:nvSpPr>
        <p:spPr>
          <a:xfrm>
            <a:off x="4571851" y="34538"/>
            <a:ext cx="4320778" cy="369332"/>
          </a:xfrm>
          <a:prstGeom prst="rect">
            <a:avLst/>
          </a:prstGeom>
          <a:noFill/>
        </p:spPr>
        <p:txBody>
          <a:bodyPr wrap="square" rtlCol="0" anchor="t" anchorCtr="0">
            <a:spAutoFit/>
          </a:bodyPr>
          <a:lstStyle/>
          <a:p>
            <a:r>
              <a:rPr lang="en-GB" b="1" dirty="0">
                <a:solidFill>
                  <a:srgbClr val="0066FF"/>
                </a:solidFill>
              </a:rPr>
              <a:t>45 degree line: Expenditure = Income</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6375" y="2636838"/>
            <a:ext cx="6048375" cy="3168650"/>
          </a:xfrm>
          <a:prstGeom prst="line">
            <a:avLst/>
          </a:prstGeom>
          <a:noFill/>
          <a:ln w="38100">
            <a:solidFill>
              <a:schemeClr val="tx1"/>
            </a:solidFill>
            <a:round/>
            <a:headEnd/>
            <a:tailEnd/>
          </a:ln>
        </p:spPr>
        <p:txBody>
          <a:bodyPr/>
          <a:lstStyle/>
          <a:p>
            <a:endParaRPr lang="en-GB"/>
          </a:p>
        </p:txBody>
      </p:sp>
      <p:sp>
        <p:nvSpPr>
          <p:cNvPr id="8197" name="Text Box 5"/>
          <p:cNvSpPr txBox="1">
            <a:spLocks noChangeArrowheads="1"/>
          </p:cNvSpPr>
          <p:nvPr/>
        </p:nvSpPr>
        <p:spPr bwMode="auto">
          <a:xfrm>
            <a:off x="5472609" y="6122040"/>
            <a:ext cx="2987179"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4850849" y="3909544"/>
            <a:ext cx="4410212" cy="646331"/>
          </a:xfrm>
          <a:prstGeom prst="rect">
            <a:avLst/>
          </a:prstGeom>
          <a:noFill/>
          <a:ln w="9525">
            <a:noFill/>
            <a:miter lim="800000"/>
            <a:headEnd/>
            <a:tailEnd/>
          </a:ln>
        </p:spPr>
        <p:txBody>
          <a:bodyPr wrap="square">
            <a:spAutoFit/>
          </a:bodyPr>
          <a:lstStyle/>
          <a:p>
            <a:pPr>
              <a:spcBef>
                <a:spcPct val="50000"/>
              </a:spcBef>
            </a:pPr>
            <a:r>
              <a:rPr lang="en-GB" b="1" dirty="0"/>
              <a:t>Consumer expenditure on domestically produced products (Cdp)</a:t>
            </a:r>
          </a:p>
        </p:txBody>
      </p:sp>
      <p:sp>
        <p:nvSpPr>
          <p:cNvPr id="8200" name="Line 17"/>
          <p:cNvSpPr>
            <a:spLocks noChangeShapeType="1"/>
          </p:cNvSpPr>
          <p:nvPr/>
        </p:nvSpPr>
        <p:spPr bwMode="auto">
          <a:xfrm flipV="1">
            <a:off x="1476375" y="2270892"/>
            <a:ext cx="5759921" cy="3031358"/>
          </a:xfrm>
          <a:prstGeom prst="line">
            <a:avLst/>
          </a:prstGeom>
          <a:noFill/>
          <a:ln w="38100">
            <a:solidFill>
              <a:srgbClr val="00B050"/>
            </a:solidFill>
            <a:round/>
            <a:headEnd/>
            <a:tailEnd/>
          </a:ln>
        </p:spPr>
        <p:txBody>
          <a:bodyPr/>
          <a:lstStyle/>
          <a:p>
            <a:endParaRPr lang="en-GB"/>
          </a:p>
        </p:txBody>
      </p:sp>
      <p:sp>
        <p:nvSpPr>
          <p:cNvPr id="8201" name="Text Box 18"/>
          <p:cNvSpPr txBox="1">
            <a:spLocks noChangeArrowheads="1"/>
          </p:cNvSpPr>
          <p:nvPr/>
        </p:nvSpPr>
        <p:spPr bwMode="auto">
          <a:xfrm>
            <a:off x="7063025" y="1989138"/>
            <a:ext cx="2123728"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Cdp+ Investment</a:t>
            </a:r>
          </a:p>
        </p:txBody>
      </p:sp>
      <p:sp>
        <p:nvSpPr>
          <p:cNvPr id="8202" name="Line 19"/>
          <p:cNvSpPr>
            <a:spLocks noChangeShapeType="1"/>
          </p:cNvSpPr>
          <p:nvPr/>
        </p:nvSpPr>
        <p:spPr bwMode="auto">
          <a:xfrm flipV="1">
            <a:off x="1476375" y="1412875"/>
            <a:ext cx="6048375" cy="3168650"/>
          </a:xfrm>
          <a:prstGeom prst="line">
            <a:avLst/>
          </a:prstGeom>
          <a:noFill/>
          <a:ln w="38100">
            <a:solidFill>
              <a:srgbClr val="CC0099"/>
            </a:solidFill>
            <a:round/>
            <a:headEnd/>
            <a:tailEnd/>
          </a:ln>
        </p:spPr>
        <p:txBody>
          <a:bodyPr/>
          <a:lstStyle/>
          <a:p>
            <a:endParaRPr lang="en-GB"/>
          </a:p>
        </p:txBody>
      </p:sp>
      <p:sp>
        <p:nvSpPr>
          <p:cNvPr id="8203" name="Text Box 20"/>
          <p:cNvSpPr txBox="1">
            <a:spLocks noChangeArrowheads="1"/>
          </p:cNvSpPr>
          <p:nvPr/>
        </p:nvSpPr>
        <p:spPr bwMode="auto">
          <a:xfrm>
            <a:off x="7380288" y="1052513"/>
            <a:ext cx="1763712" cy="915987"/>
          </a:xfrm>
          <a:prstGeom prst="rect">
            <a:avLst/>
          </a:prstGeom>
          <a:noFill/>
          <a:ln w="9525">
            <a:noFill/>
            <a:miter lim="800000"/>
            <a:headEnd/>
            <a:tailEnd/>
          </a:ln>
        </p:spPr>
        <p:txBody>
          <a:bodyPr>
            <a:spAutoFit/>
          </a:bodyPr>
          <a:lstStyle/>
          <a:p>
            <a:pPr>
              <a:spcBef>
                <a:spcPct val="50000"/>
              </a:spcBef>
            </a:pPr>
            <a:r>
              <a:rPr lang="en-GB" b="1" dirty="0">
                <a:solidFill>
                  <a:srgbClr val="FF33CC"/>
                </a:solidFill>
              </a:rPr>
              <a:t>Cdp + I + Government Spending</a:t>
            </a:r>
          </a:p>
        </p:txBody>
      </p:sp>
      <p:sp>
        <p:nvSpPr>
          <p:cNvPr id="8204" name="Line 21"/>
          <p:cNvSpPr>
            <a:spLocks noChangeShapeType="1"/>
          </p:cNvSpPr>
          <p:nvPr/>
        </p:nvSpPr>
        <p:spPr bwMode="auto">
          <a:xfrm flipV="1">
            <a:off x="1463897" y="728663"/>
            <a:ext cx="6048375" cy="316865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7467622" y="549274"/>
            <a:ext cx="1619250" cy="369332"/>
          </a:xfrm>
          <a:prstGeom prst="rect">
            <a:avLst/>
          </a:prstGeom>
          <a:noFill/>
          <a:ln w="9525">
            <a:noFill/>
            <a:miter lim="800000"/>
            <a:headEnd/>
            <a:tailEnd/>
          </a:ln>
        </p:spPr>
        <p:txBody>
          <a:bodyPr>
            <a:spAutoFit/>
          </a:bodyPr>
          <a:lstStyle/>
          <a:p>
            <a:pPr>
              <a:spcBef>
                <a:spcPct val="50000"/>
              </a:spcBef>
            </a:pPr>
            <a:r>
              <a:rPr lang="en-GB" b="1" dirty="0" err="1">
                <a:solidFill>
                  <a:srgbClr val="FF0000"/>
                </a:solidFill>
              </a:rPr>
              <a:t>Cdp+I+G+X</a:t>
            </a:r>
            <a:endParaRPr lang="en-GB" b="1" dirty="0">
              <a:solidFill>
                <a:srgbClr val="FF0000"/>
              </a:solidFill>
            </a:endParaRPr>
          </a:p>
        </p:txBody>
      </p:sp>
      <p:sp>
        <p:nvSpPr>
          <p:cNvPr id="8206" name="Line 23"/>
          <p:cNvSpPr>
            <a:spLocks noChangeShapeType="1"/>
          </p:cNvSpPr>
          <p:nvPr/>
        </p:nvSpPr>
        <p:spPr bwMode="auto">
          <a:xfrm flipV="1">
            <a:off x="1476375" y="549274"/>
            <a:ext cx="5903913" cy="5472113"/>
          </a:xfrm>
          <a:prstGeom prst="line">
            <a:avLst/>
          </a:prstGeom>
          <a:noFill/>
          <a:ln w="31750">
            <a:solidFill>
              <a:srgbClr val="0066FF"/>
            </a:solidFill>
            <a:round/>
            <a:headEnd/>
            <a:tailEnd/>
          </a:ln>
        </p:spPr>
        <p:txBody>
          <a:bodyPr/>
          <a:lstStyle/>
          <a:p>
            <a:endParaRPr lang="en-GB"/>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732240" y="404664"/>
            <a:ext cx="0" cy="561593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8" name="TextBox 17"/>
          <p:cNvSpPr txBox="1"/>
          <p:nvPr/>
        </p:nvSpPr>
        <p:spPr>
          <a:xfrm rot="19947066">
            <a:off x="1384856" y="1897753"/>
            <a:ext cx="6145832" cy="369332"/>
          </a:xfrm>
          <a:prstGeom prst="rect">
            <a:avLst/>
          </a:prstGeom>
          <a:noFill/>
        </p:spPr>
        <p:txBody>
          <a:bodyPr wrap="square" rtlCol="0">
            <a:spAutoFit/>
          </a:bodyPr>
          <a:lstStyle/>
          <a:p>
            <a:r>
              <a:rPr lang="en-GB" dirty="0">
                <a:solidFill>
                  <a:srgbClr val="FF0000"/>
                </a:solidFill>
              </a:rPr>
              <a:t>Aggregate Expenditure on domestically produced products</a:t>
            </a:r>
          </a:p>
        </p:txBody>
      </p:sp>
      <p:sp>
        <p:nvSpPr>
          <p:cNvPr id="19" name="Text Box 8"/>
          <p:cNvSpPr txBox="1">
            <a:spLocks noChangeArrowheads="1"/>
          </p:cNvSpPr>
          <p:nvPr/>
        </p:nvSpPr>
        <p:spPr bwMode="auto">
          <a:xfrm rot="16200000">
            <a:off x="-1609110" y="3316565"/>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20" name="TextBox 19"/>
          <p:cNvSpPr txBox="1"/>
          <p:nvPr/>
        </p:nvSpPr>
        <p:spPr>
          <a:xfrm>
            <a:off x="2915816" y="-50889"/>
            <a:ext cx="6407671" cy="646331"/>
          </a:xfrm>
          <a:prstGeom prst="rect">
            <a:avLst/>
          </a:prstGeom>
          <a:noFill/>
        </p:spPr>
        <p:txBody>
          <a:bodyPr wrap="square" rtlCol="0" anchor="t" anchorCtr="0">
            <a:spAutoFit/>
          </a:bodyPr>
          <a:lstStyle/>
          <a:p>
            <a:r>
              <a:rPr lang="en-GB" b="1" dirty="0">
                <a:solidFill>
                  <a:srgbClr val="0066FF"/>
                </a:solidFill>
              </a:rPr>
              <a:t>45 degree line: Expenditure (Cdp + injections) = Income generated in the economy (Cdp + withdrawals)</a:t>
            </a:r>
          </a:p>
        </p:txBody>
      </p:sp>
    </p:spTree>
    <p:extLst>
      <p:ext uri="{BB962C8B-B14F-4D97-AF65-F5344CB8AC3E}">
        <p14:creationId xmlns:p14="http://schemas.microsoft.com/office/powerpoint/2010/main" val="4882006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ine 26"/>
          <p:cNvSpPr>
            <a:spLocks noChangeShapeType="1"/>
          </p:cNvSpPr>
          <p:nvPr/>
        </p:nvSpPr>
        <p:spPr bwMode="auto">
          <a:xfrm>
            <a:off x="7740352" y="260648"/>
            <a:ext cx="0" cy="576064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5656" y="1700808"/>
            <a:ext cx="6480720" cy="3384674"/>
          </a:xfrm>
          <a:prstGeom prst="line">
            <a:avLst/>
          </a:prstGeom>
          <a:noFill/>
          <a:ln w="31750">
            <a:solidFill>
              <a:srgbClr val="0066FF"/>
            </a:solidFill>
            <a:round/>
            <a:headEnd/>
            <a:tailEnd/>
          </a:ln>
        </p:spPr>
        <p:txBody>
          <a:bodyPr/>
          <a:lstStyle/>
          <a:p>
            <a:endParaRPr lang="en-GB"/>
          </a:p>
        </p:txBody>
      </p:sp>
      <p:sp>
        <p:nvSpPr>
          <p:cNvPr id="8197" name="Text Box 5"/>
          <p:cNvSpPr txBox="1">
            <a:spLocks noChangeArrowheads="1"/>
          </p:cNvSpPr>
          <p:nvPr/>
        </p:nvSpPr>
        <p:spPr bwMode="auto">
          <a:xfrm>
            <a:off x="238512" y="6093296"/>
            <a:ext cx="2951684"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6876256" y="1628800"/>
            <a:ext cx="201622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Deflationary gap </a:t>
            </a:r>
          </a:p>
        </p:txBody>
      </p:sp>
      <p:sp>
        <p:nvSpPr>
          <p:cNvPr id="8202" name="Line 19"/>
          <p:cNvSpPr>
            <a:spLocks noChangeShapeType="1"/>
          </p:cNvSpPr>
          <p:nvPr/>
        </p:nvSpPr>
        <p:spPr bwMode="auto">
          <a:xfrm flipV="1">
            <a:off x="1547664" y="836712"/>
            <a:ext cx="6048375" cy="3168650"/>
          </a:xfrm>
          <a:prstGeom prst="line">
            <a:avLst/>
          </a:prstGeom>
          <a:noFill/>
          <a:ln w="38100">
            <a:solidFill>
              <a:srgbClr val="00B050"/>
            </a:solidFill>
            <a:round/>
            <a:headEnd/>
            <a:tailEnd/>
          </a:ln>
        </p:spPr>
        <p:txBody>
          <a:bodyPr/>
          <a:lstStyle/>
          <a:p>
            <a:endParaRPr lang="en-GB"/>
          </a:p>
        </p:txBody>
      </p:sp>
      <p:sp>
        <p:nvSpPr>
          <p:cNvPr id="8204" name="Line 21"/>
          <p:cNvSpPr>
            <a:spLocks noChangeShapeType="1"/>
          </p:cNvSpPr>
          <p:nvPr/>
        </p:nvSpPr>
        <p:spPr bwMode="auto">
          <a:xfrm flipV="1">
            <a:off x="1475656" y="188640"/>
            <a:ext cx="6408712" cy="335729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6804248" y="908720"/>
            <a:ext cx="2195736"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AE 0 (Equilibrium)</a:t>
            </a:r>
          </a:p>
        </p:txBody>
      </p:sp>
      <p:sp>
        <p:nvSpPr>
          <p:cNvPr id="8206" name="Line 23"/>
          <p:cNvSpPr>
            <a:spLocks noChangeShapeType="1"/>
          </p:cNvSpPr>
          <p:nvPr/>
        </p:nvSpPr>
        <p:spPr bwMode="auto">
          <a:xfrm flipV="1">
            <a:off x="1476375" y="260350"/>
            <a:ext cx="6264275" cy="576103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588224" y="404664"/>
            <a:ext cx="0" cy="5615930"/>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9" name="Text Box 9"/>
          <p:cNvSpPr txBox="1">
            <a:spLocks noChangeArrowheads="1"/>
          </p:cNvSpPr>
          <p:nvPr/>
        </p:nvSpPr>
        <p:spPr bwMode="auto">
          <a:xfrm>
            <a:off x="3923928" y="908720"/>
            <a:ext cx="2880320" cy="400110"/>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AE2 - </a:t>
            </a:r>
            <a:r>
              <a:rPr lang="en-GB" sz="2000" b="1" dirty="0">
                <a:solidFill>
                  <a:srgbClr val="FF3300"/>
                </a:solidFill>
              </a:rPr>
              <a:t>Inflationary gap </a:t>
            </a:r>
          </a:p>
        </p:txBody>
      </p:sp>
      <p:sp>
        <p:nvSpPr>
          <p:cNvPr id="20" name="Text Box 10"/>
          <p:cNvSpPr txBox="1">
            <a:spLocks noChangeArrowheads="1"/>
          </p:cNvSpPr>
          <p:nvPr/>
        </p:nvSpPr>
        <p:spPr bwMode="auto">
          <a:xfrm>
            <a:off x="6444208" y="980728"/>
            <a:ext cx="1152128" cy="1569660"/>
          </a:xfrm>
          <a:prstGeom prst="rect">
            <a:avLst/>
          </a:prstGeom>
          <a:noFill/>
          <a:ln w="9525">
            <a:noFill/>
            <a:miter lim="800000"/>
            <a:headEnd/>
            <a:tailEnd/>
          </a:ln>
        </p:spPr>
        <p:txBody>
          <a:bodyPr wrap="square">
            <a:spAutoFit/>
          </a:bodyPr>
          <a:lstStyle/>
          <a:p>
            <a:pPr>
              <a:spcBef>
                <a:spcPct val="50000"/>
              </a:spcBef>
            </a:pPr>
            <a:r>
              <a:rPr lang="en-GB" sz="9600" dirty="0">
                <a:solidFill>
                  <a:srgbClr val="0066FF"/>
                </a:solidFill>
              </a:rPr>
              <a:t>}</a:t>
            </a:r>
          </a:p>
        </p:txBody>
      </p:sp>
      <p:sp>
        <p:nvSpPr>
          <p:cNvPr id="22" name="Line 26"/>
          <p:cNvSpPr>
            <a:spLocks noChangeShapeType="1"/>
          </p:cNvSpPr>
          <p:nvPr/>
        </p:nvSpPr>
        <p:spPr bwMode="auto">
          <a:xfrm>
            <a:off x="3851920" y="2780928"/>
            <a:ext cx="0" cy="323966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3" name="Text Box 22"/>
          <p:cNvSpPr txBox="1">
            <a:spLocks noChangeArrowheads="1"/>
          </p:cNvSpPr>
          <p:nvPr/>
        </p:nvSpPr>
        <p:spPr bwMode="auto">
          <a:xfrm>
            <a:off x="7164288" y="1988840"/>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AE 1</a:t>
            </a:r>
          </a:p>
        </p:txBody>
      </p:sp>
      <p:sp>
        <p:nvSpPr>
          <p:cNvPr id="24" name="Rectangle 23"/>
          <p:cNvSpPr/>
          <p:nvPr/>
        </p:nvSpPr>
        <p:spPr>
          <a:xfrm rot="10800000">
            <a:off x="6084168" y="764704"/>
            <a:ext cx="576064" cy="769441"/>
          </a:xfrm>
          <a:prstGeom prst="rect">
            <a:avLst/>
          </a:prstGeom>
        </p:spPr>
        <p:txBody>
          <a:bodyPr wrap="square">
            <a:spAutoFit/>
          </a:bodyPr>
          <a:lstStyle/>
          <a:p>
            <a:pPr>
              <a:spcBef>
                <a:spcPct val="50000"/>
              </a:spcBef>
            </a:pPr>
            <a:r>
              <a:rPr lang="en-GB" sz="4400" b="1" dirty="0">
                <a:solidFill>
                  <a:srgbClr val="FF3300"/>
                </a:solidFill>
              </a:rPr>
              <a:t>}</a:t>
            </a:r>
          </a:p>
        </p:txBody>
      </p:sp>
      <p:sp>
        <p:nvSpPr>
          <p:cNvPr id="26" name="TextBox 25"/>
          <p:cNvSpPr txBox="1"/>
          <p:nvPr/>
        </p:nvSpPr>
        <p:spPr>
          <a:xfrm>
            <a:off x="3203848" y="6093296"/>
            <a:ext cx="1368152" cy="369332"/>
          </a:xfrm>
          <a:prstGeom prst="rect">
            <a:avLst/>
          </a:prstGeom>
          <a:noFill/>
        </p:spPr>
        <p:txBody>
          <a:bodyPr wrap="square" rtlCol="0">
            <a:spAutoFit/>
          </a:bodyPr>
          <a:lstStyle/>
          <a:p>
            <a:r>
              <a:rPr lang="en-GB" dirty="0">
                <a:solidFill>
                  <a:srgbClr val="0066FF"/>
                </a:solidFill>
              </a:rPr>
              <a:t>Y deflation</a:t>
            </a:r>
          </a:p>
        </p:txBody>
      </p:sp>
      <p:sp>
        <p:nvSpPr>
          <p:cNvPr id="27" name="TextBox 26"/>
          <p:cNvSpPr txBox="1"/>
          <p:nvPr/>
        </p:nvSpPr>
        <p:spPr>
          <a:xfrm>
            <a:off x="7452320" y="6093296"/>
            <a:ext cx="1368152" cy="369332"/>
          </a:xfrm>
          <a:prstGeom prst="rect">
            <a:avLst/>
          </a:prstGeom>
          <a:noFill/>
        </p:spPr>
        <p:txBody>
          <a:bodyPr wrap="square" rtlCol="0">
            <a:spAutoFit/>
          </a:bodyPr>
          <a:lstStyle/>
          <a:p>
            <a:r>
              <a:rPr lang="en-GB" dirty="0">
                <a:solidFill>
                  <a:srgbClr val="FF3300"/>
                </a:solidFill>
              </a:rPr>
              <a:t>Y inflation</a:t>
            </a:r>
          </a:p>
        </p:txBody>
      </p:sp>
      <p:sp>
        <p:nvSpPr>
          <p:cNvPr id="28" name="Text Box 22"/>
          <p:cNvSpPr txBox="1">
            <a:spLocks noChangeArrowheads="1"/>
          </p:cNvSpPr>
          <p:nvPr/>
        </p:nvSpPr>
        <p:spPr bwMode="auto">
          <a:xfrm>
            <a:off x="7884368" y="0"/>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AE 2</a:t>
            </a:r>
          </a:p>
        </p:txBody>
      </p:sp>
      <p:sp>
        <p:nvSpPr>
          <p:cNvPr id="29" name="TextBox 28"/>
          <p:cNvSpPr txBox="1"/>
          <p:nvPr/>
        </p:nvSpPr>
        <p:spPr>
          <a:xfrm>
            <a:off x="5868144" y="6083062"/>
            <a:ext cx="1584176" cy="369332"/>
          </a:xfrm>
          <a:prstGeom prst="rect">
            <a:avLst/>
          </a:prstGeom>
          <a:noFill/>
        </p:spPr>
        <p:txBody>
          <a:bodyPr wrap="square" rtlCol="0">
            <a:spAutoFit/>
          </a:bodyPr>
          <a:lstStyle/>
          <a:p>
            <a:r>
              <a:rPr lang="en-GB" b="1" dirty="0">
                <a:solidFill>
                  <a:srgbClr val="00B050"/>
                </a:solidFill>
              </a:rPr>
              <a:t>Y optimal</a:t>
            </a:r>
          </a:p>
        </p:txBody>
      </p:sp>
      <p:sp>
        <p:nvSpPr>
          <p:cNvPr id="31" name="Right Brace 30"/>
          <p:cNvSpPr/>
          <p:nvPr/>
        </p:nvSpPr>
        <p:spPr>
          <a:xfrm rot="16200000">
            <a:off x="4824028" y="4257092"/>
            <a:ext cx="792088" cy="2736304"/>
          </a:xfrm>
          <a:prstGeom prst="rightBrace">
            <a:avLst/>
          </a:prstGeom>
          <a:ln w="317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3851920" y="4797152"/>
            <a:ext cx="2736304" cy="369332"/>
          </a:xfrm>
          <a:prstGeom prst="rect">
            <a:avLst/>
          </a:prstGeom>
          <a:noFill/>
        </p:spPr>
        <p:txBody>
          <a:bodyPr wrap="square" rtlCol="0">
            <a:spAutoFit/>
          </a:bodyPr>
          <a:lstStyle/>
          <a:p>
            <a:r>
              <a:rPr lang="en-GB" b="1" dirty="0">
                <a:solidFill>
                  <a:srgbClr val="0000FF"/>
                </a:solidFill>
              </a:rPr>
              <a:t>Output</a:t>
            </a:r>
            <a:r>
              <a:rPr lang="en-GB" dirty="0">
                <a:solidFill>
                  <a:srgbClr val="0000FF"/>
                </a:solidFill>
              </a:rPr>
              <a:t> (recessionary) </a:t>
            </a:r>
            <a:r>
              <a:rPr lang="en-GB" b="1" dirty="0">
                <a:solidFill>
                  <a:srgbClr val="0000FF"/>
                </a:solidFill>
              </a:rPr>
              <a:t>Gap</a:t>
            </a:r>
          </a:p>
        </p:txBody>
      </p:sp>
      <p:sp>
        <p:nvSpPr>
          <p:cNvPr id="30" name="Text Box 8"/>
          <p:cNvSpPr txBox="1">
            <a:spLocks noChangeArrowheads="1"/>
          </p:cNvSpPr>
          <p:nvPr/>
        </p:nvSpPr>
        <p:spPr bwMode="auto">
          <a:xfrm rot="16200000">
            <a:off x="-1609110" y="3316565"/>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5656" y="1700808"/>
            <a:ext cx="6480720" cy="3384674"/>
          </a:xfrm>
          <a:prstGeom prst="line">
            <a:avLst/>
          </a:prstGeom>
          <a:noFill/>
          <a:ln w="31750">
            <a:solidFill>
              <a:srgbClr val="0066FF"/>
            </a:solidFill>
            <a:round/>
            <a:headEnd/>
            <a:tailEnd/>
          </a:ln>
        </p:spPr>
        <p:txBody>
          <a:bodyPr/>
          <a:lstStyle/>
          <a:p>
            <a:endParaRPr lang="en-GB"/>
          </a:p>
        </p:txBody>
      </p:sp>
      <p:sp>
        <p:nvSpPr>
          <p:cNvPr id="8197" name="Text Box 5"/>
          <p:cNvSpPr txBox="1">
            <a:spLocks noChangeArrowheads="1"/>
          </p:cNvSpPr>
          <p:nvPr/>
        </p:nvSpPr>
        <p:spPr bwMode="auto">
          <a:xfrm>
            <a:off x="7552778" y="6093296"/>
            <a:ext cx="1814020"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6876256" y="1628800"/>
            <a:ext cx="201622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Deflationary gap </a:t>
            </a:r>
          </a:p>
        </p:txBody>
      </p:sp>
      <p:sp>
        <p:nvSpPr>
          <p:cNvPr id="8202" name="Line 19"/>
          <p:cNvSpPr>
            <a:spLocks noChangeShapeType="1"/>
          </p:cNvSpPr>
          <p:nvPr/>
        </p:nvSpPr>
        <p:spPr bwMode="auto">
          <a:xfrm flipV="1">
            <a:off x="1547962" y="1016633"/>
            <a:ext cx="5616624" cy="2952626"/>
          </a:xfrm>
          <a:prstGeom prst="line">
            <a:avLst/>
          </a:prstGeom>
          <a:noFill/>
          <a:ln w="38100">
            <a:solidFill>
              <a:srgbClr val="00B050"/>
            </a:solidFill>
            <a:round/>
            <a:headEnd/>
            <a:tailEnd/>
          </a:ln>
        </p:spPr>
        <p:txBody>
          <a:bodyPr/>
          <a:lstStyle/>
          <a:p>
            <a:endParaRPr lang="en-GB"/>
          </a:p>
        </p:txBody>
      </p:sp>
      <p:sp>
        <p:nvSpPr>
          <p:cNvPr id="8205" name="Text Box 22"/>
          <p:cNvSpPr txBox="1">
            <a:spLocks noChangeArrowheads="1"/>
          </p:cNvSpPr>
          <p:nvPr/>
        </p:nvSpPr>
        <p:spPr bwMode="auto">
          <a:xfrm>
            <a:off x="7101510" y="811998"/>
            <a:ext cx="1800200" cy="646331"/>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AD 1 (Equilibrium)</a:t>
            </a:r>
          </a:p>
        </p:txBody>
      </p:sp>
      <p:sp>
        <p:nvSpPr>
          <p:cNvPr id="8206" name="Line 23"/>
          <p:cNvSpPr>
            <a:spLocks noChangeShapeType="1"/>
          </p:cNvSpPr>
          <p:nvPr/>
        </p:nvSpPr>
        <p:spPr bwMode="auto">
          <a:xfrm flipV="1">
            <a:off x="1476375" y="260350"/>
            <a:ext cx="6264275" cy="576103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588224" y="404664"/>
            <a:ext cx="0" cy="5615930"/>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0" name="Text Box 10"/>
          <p:cNvSpPr txBox="1">
            <a:spLocks noChangeArrowheads="1"/>
          </p:cNvSpPr>
          <p:nvPr/>
        </p:nvSpPr>
        <p:spPr bwMode="auto">
          <a:xfrm>
            <a:off x="6444208" y="980728"/>
            <a:ext cx="1152128" cy="1569660"/>
          </a:xfrm>
          <a:prstGeom prst="rect">
            <a:avLst/>
          </a:prstGeom>
          <a:noFill/>
          <a:ln w="9525">
            <a:noFill/>
            <a:miter lim="800000"/>
            <a:headEnd/>
            <a:tailEnd/>
          </a:ln>
        </p:spPr>
        <p:txBody>
          <a:bodyPr wrap="square">
            <a:spAutoFit/>
          </a:bodyPr>
          <a:lstStyle/>
          <a:p>
            <a:pPr>
              <a:spcBef>
                <a:spcPct val="50000"/>
              </a:spcBef>
            </a:pPr>
            <a:r>
              <a:rPr lang="en-GB" sz="9600" dirty="0">
                <a:solidFill>
                  <a:srgbClr val="0066FF"/>
                </a:solidFill>
              </a:rPr>
              <a:t>}</a:t>
            </a:r>
          </a:p>
        </p:txBody>
      </p:sp>
      <p:sp>
        <p:nvSpPr>
          <p:cNvPr id="22" name="Line 26"/>
          <p:cNvSpPr>
            <a:spLocks noChangeShapeType="1"/>
          </p:cNvSpPr>
          <p:nvPr/>
        </p:nvSpPr>
        <p:spPr bwMode="auto">
          <a:xfrm>
            <a:off x="3851920" y="2780928"/>
            <a:ext cx="0" cy="323966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3" name="Text Box 22"/>
          <p:cNvSpPr txBox="1">
            <a:spLocks noChangeArrowheads="1"/>
          </p:cNvSpPr>
          <p:nvPr/>
        </p:nvSpPr>
        <p:spPr bwMode="auto">
          <a:xfrm>
            <a:off x="6948264" y="2060848"/>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AD 0</a:t>
            </a:r>
          </a:p>
        </p:txBody>
      </p:sp>
      <p:sp>
        <p:nvSpPr>
          <p:cNvPr id="26" name="TextBox 25"/>
          <p:cNvSpPr txBox="1"/>
          <p:nvPr/>
        </p:nvSpPr>
        <p:spPr>
          <a:xfrm>
            <a:off x="3203848" y="6093296"/>
            <a:ext cx="1656184" cy="646331"/>
          </a:xfrm>
          <a:prstGeom prst="rect">
            <a:avLst/>
          </a:prstGeom>
          <a:noFill/>
        </p:spPr>
        <p:txBody>
          <a:bodyPr wrap="square" rtlCol="0">
            <a:spAutoFit/>
          </a:bodyPr>
          <a:lstStyle/>
          <a:p>
            <a:r>
              <a:rPr lang="en-GB" dirty="0">
                <a:solidFill>
                  <a:srgbClr val="0066FF"/>
                </a:solidFill>
              </a:rPr>
              <a:t>Y (equilibrium) deflation</a:t>
            </a:r>
          </a:p>
        </p:txBody>
      </p:sp>
      <p:sp>
        <p:nvSpPr>
          <p:cNvPr id="29" name="TextBox 28"/>
          <p:cNvSpPr txBox="1"/>
          <p:nvPr/>
        </p:nvSpPr>
        <p:spPr>
          <a:xfrm>
            <a:off x="5940152" y="6093296"/>
            <a:ext cx="1800498" cy="646331"/>
          </a:xfrm>
          <a:prstGeom prst="rect">
            <a:avLst/>
          </a:prstGeom>
          <a:noFill/>
        </p:spPr>
        <p:txBody>
          <a:bodyPr wrap="square" rtlCol="0">
            <a:spAutoFit/>
          </a:bodyPr>
          <a:lstStyle/>
          <a:p>
            <a:r>
              <a:rPr lang="en-GB" b="1" dirty="0">
                <a:solidFill>
                  <a:srgbClr val="00B050"/>
                </a:solidFill>
              </a:rPr>
              <a:t>Y full employment</a:t>
            </a:r>
          </a:p>
        </p:txBody>
      </p:sp>
      <p:sp>
        <p:nvSpPr>
          <p:cNvPr id="31" name="Right Brace 30"/>
          <p:cNvSpPr/>
          <p:nvPr/>
        </p:nvSpPr>
        <p:spPr>
          <a:xfrm rot="16200000">
            <a:off x="4824028" y="4257092"/>
            <a:ext cx="792088" cy="2736304"/>
          </a:xfrm>
          <a:prstGeom prst="rightBrace">
            <a:avLst/>
          </a:prstGeom>
          <a:ln w="317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4427985" y="4797152"/>
            <a:ext cx="1441102" cy="369332"/>
          </a:xfrm>
          <a:prstGeom prst="rect">
            <a:avLst/>
          </a:prstGeom>
          <a:noFill/>
        </p:spPr>
        <p:txBody>
          <a:bodyPr wrap="square" rtlCol="0">
            <a:spAutoFit/>
          </a:bodyPr>
          <a:lstStyle/>
          <a:p>
            <a:r>
              <a:rPr lang="en-GB" b="1" dirty="0">
                <a:solidFill>
                  <a:srgbClr val="0000FF"/>
                </a:solidFill>
              </a:rPr>
              <a:t>Output</a:t>
            </a:r>
            <a:r>
              <a:rPr lang="en-GB" dirty="0">
                <a:solidFill>
                  <a:srgbClr val="0000FF"/>
                </a:solidFill>
              </a:rPr>
              <a:t> </a:t>
            </a:r>
            <a:r>
              <a:rPr lang="en-GB" b="1" dirty="0">
                <a:solidFill>
                  <a:srgbClr val="0000FF"/>
                </a:solidFill>
              </a:rPr>
              <a:t>Gap</a:t>
            </a:r>
          </a:p>
        </p:txBody>
      </p:sp>
      <p:sp>
        <p:nvSpPr>
          <p:cNvPr id="30" name="Line 26"/>
          <p:cNvSpPr>
            <a:spLocks noChangeShapeType="1"/>
          </p:cNvSpPr>
          <p:nvPr/>
        </p:nvSpPr>
        <p:spPr bwMode="auto">
          <a:xfrm flipV="1">
            <a:off x="1475656" y="1412776"/>
            <a:ext cx="5112568" cy="72008"/>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3" name="Line 26"/>
          <p:cNvSpPr>
            <a:spLocks noChangeShapeType="1"/>
          </p:cNvSpPr>
          <p:nvPr/>
        </p:nvSpPr>
        <p:spPr bwMode="auto">
          <a:xfrm flipV="1">
            <a:off x="1475656" y="2420888"/>
            <a:ext cx="5112568" cy="72008"/>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Text Box 8"/>
          <p:cNvSpPr txBox="1">
            <a:spLocks noChangeArrowheads="1"/>
          </p:cNvSpPr>
          <p:nvPr/>
        </p:nvSpPr>
        <p:spPr bwMode="auto">
          <a:xfrm rot="16200000">
            <a:off x="-129376" y="3316344"/>
            <a:ext cx="201622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5656" y="2134054"/>
            <a:ext cx="5616612" cy="2879321"/>
          </a:xfrm>
          <a:prstGeom prst="line">
            <a:avLst/>
          </a:prstGeom>
          <a:noFill/>
          <a:ln w="31750">
            <a:solidFill>
              <a:srgbClr val="0066FF"/>
            </a:solidFill>
            <a:round/>
            <a:headEnd/>
            <a:tailEnd/>
          </a:ln>
        </p:spPr>
        <p:txBody>
          <a:bodyPr/>
          <a:lstStyle/>
          <a:p>
            <a:endParaRPr lang="en-GB"/>
          </a:p>
        </p:txBody>
      </p:sp>
      <p:sp>
        <p:nvSpPr>
          <p:cNvPr id="8197" name="Text Box 5"/>
          <p:cNvSpPr txBox="1">
            <a:spLocks noChangeArrowheads="1"/>
          </p:cNvSpPr>
          <p:nvPr/>
        </p:nvSpPr>
        <p:spPr bwMode="auto">
          <a:xfrm>
            <a:off x="7552778" y="6093296"/>
            <a:ext cx="1814020"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202" name="Line 19"/>
          <p:cNvSpPr>
            <a:spLocks noChangeShapeType="1"/>
          </p:cNvSpPr>
          <p:nvPr/>
        </p:nvSpPr>
        <p:spPr bwMode="auto">
          <a:xfrm flipV="1">
            <a:off x="1547665" y="1052736"/>
            <a:ext cx="5616624" cy="2952626"/>
          </a:xfrm>
          <a:prstGeom prst="line">
            <a:avLst/>
          </a:prstGeom>
          <a:noFill/>
          <a:ln w="38100">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7092280" y="828717"/>
            <a:ext cx="180020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AD 0</a:t>
            </a:r>
            <a:endParaRPr lang="en-GB" b="1" dirty="0">
              <a:solidFill>
                <a:srgbClr val="00B050"/>
              </a:solidFill>
            </a:endParaRPr>
          </a:p>
        </p:txBody>
      </p:sp>
      <p:sp>
        <p:nvSpPr>
          <p:cNvPr id="8206" name="Line 23"/>
          <p:cNvSpPr>
            <a:spLocks noChangeShapeType="1"/>
          </p:cNvSpPr>
          <p:nvPr/>
        </p:nvSpPr>
        <p:spPr bwMode="auto">
          <a:xfrm flipV="1">
            <a:off x="1476375" y="260350"/>
            <a:ext cx="6264275" cy="576103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 Box 10"/>
          <p:cNvSpPr txBox="1">
            <a:spLocks noChangeArrowheads="1"/>
          </p:cNvSpPr>
          <p:nvPr/>
        </p:nvSpPr>
        <p:spPr bwMode="auto">
          <a:xfrm>
            <a:off x="3779912" y="2420690"/>
            <a:ext cx="1188169" cy="1446550"/>
          </a:xfrm>
          <a:prstGeom prst="rect">
            <a:avLst/>
          </a:prstGeom>
          <a:noFill/>
          <a:ln w="9525">
            <a:noFill/>
            <a:miter lim="800000"/>
            <a:headEnd/>
            <a:tailEnd/>
          </a:ln>
        </p:spPr>
        <p:txBody>
          <a:bodyPr wrap="square">
            <a:spAutoFit/>
          </a:bodyPr>
          <a:lstStyle/>
          <a:p>
            <a:pPr>
              <a:spcBef>
                <a:spcPct val="50000"/>
              </a:spcBef>
            </a:pPr>
            <a:r>
              <a:rPr lang="en-GB" sz="8800" dirty="0">
                <a:solidFill>
                  <a:srgbClr val="FF0000"/>
                </a:solidFill>
              </a:rPr>
              <a:t>}</a:t>
            </a:r>
          </a:p>
        </p:txBody>
      </p:sp>
      <p:sp>
        <p:nvSpPr>
          <p:cNvPr id="22" name="Line 26"/>
          <p:cNvSpPr>
            <a:spLocks noChangeShapeType="1"/>
          </p:cNvSpPr>
          <p:nvPr/>
        </p:nvSpPr>
        <p:spPr bwMode="auto">
          <a:xfrm>
            <a:off x="3851920" y="2780928"/>
            <a:ext cx="0" cy="323966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3" name="Text Box 22"/>
          <p:cNvSpPr txBox="1">
            <a:spLocks noChangeArrowheads="1"/>
          </p:cNvSpPr>
          <p:nvPr/>
        </p:nvSpPr>
        <p:spPr bwMode="auto">
          <a:xfrm>
            <a:off x="7026453" y="1949290"/>
            <a:ext cx="208823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AD 1 </a:t>
            </a:r>
            <a:r>
              <a:rPr lang="en-GB" sz="1600" b="1" dirty="0">
                <a:solidFill>
                  <a:srgbClr val="0000FF"/>
                </a:solidFill>
              </a:rPr>
              <a:t>(Equilibrium)</a:t>
            </a:r>
            <a:endParaRPr lang="en-GB" b="1" dirty="0">
              <a:solidFill>
                <a:srgbClr val="0000FF"/>
              </a:solidFill>
            </a:endParaRPr>
          </a:p>
        </p:txBody>
      </p:sp>
      <p:sp>
        <p:nvSpPr>
          <p:cNvPr id="29" name="TextBox 28"/>
          <p:cNvSpPr txBox="1"/>
          <p:nvPr/>
        </p:nvSpPr>
        <p:spPr>
          <a:xfrm>
            <a:off x="2768089" y="5998757"/>
            <a:ext cx="2232543" cy="369332"/>
          </a:xfrm>
          <a:prstGeom prst="rect">
            <a:avLst/>
          </a:prstGeom>
          <a:noFill/>
        </p:spPr>
        <p:txBody>
          <a:bodyPr wrap="square" rtlCol="0">
            <a:spAutoFit/>
          </a:bodyPr>
          <a:lstStyle/>
          <a:p>
            <a:r>
              <a:rPr lang="en-GB" b="1" dirty="0">
                <a:solidFill>
                  <a:srgbClr val="0000FF"/>
                </a:solidFill>
              </a:rPr>
              <a:t>Y full employment</a:t>
            </a:r>
          </a:p>
        </p:txBody>
      </p:sp>
      <p:sp>
        <p:nvSpPr>
          <p:cNvPr id="30" name="Line 26"/>
          <p:cNvSpPr>
            <a:spLocks noChangeShapeType="1"/>
          </p:cNvSpPr>
          <p:nvPr/>
        </p:nvSpPr>
        <p:spPr bwMode="auto">
          <a:xfrm flipV="1">
            <a:off x="1509422" y="2787117"/>
            <a:ext cx="2376256" cy="33468"/>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3" name="Line 26"/>
          <p:cNvSpPr>
            <a:spLocks noChangeShapeType="1"/>
          </p:cNvSpPr>
          <p:nvPr/>
        </p:nvSpPr>
        <p:spPr bwMode="auto">
          <a:xfrm flipV="1">
            <a:off x="1508103" y="3784343"/>
            <a:ext cx="2376257" cy="71439"/>
          </a:xfrm>
          <a:prstGeom prst="line">
            <a:avLst/>
          </a:prstGeom>
          <a:ln w="53975">
            <a:solidFill>
              <a:srgbClr val="0000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Text Box 8"/>
          <p:cNvSpPr txBox="1">
            <a:spLocks noChangeArrowheads="1"/>
          </p:cNvSpPr>
          <p:nvPr/>
        </p:nvSpPr>
        <p:spPr bwMode="auto">
          <a:xfrm rot="16200000">
            <a:off x="90954" y="2879797"/>
            <a:ext cx="205607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
        <p:nvSpPr>
          <p:cNvPr id="8199" name="Text Box 9"/>
          <p:cNvSpPr txBox="1">
            <a:spLocks noChangeArrowheads="1"/>
          </p:cNvSpPr>
          <p:nvPr/>
        </p:nvSpPr>
        <p:spPr bwMode="auto">
          <a:xfrm>
            <a:off x="4211960" y="3064463"/>
            <a:ext cx="2016224"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Inflationary gap </a:t>
            </a:r>
          </a:p>
        </p:txBody>
      </p:sp>
    </p:spTree>
    <p:extLst>
      <p:ext uri="{BB962C8B-B14F-4D97-AF65-F5344CB8AC3E}">
        <p14:creationId xmlns:p14="http://schemas.microsoft.com/office/powerpoint/2010/main" val="40037528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9219"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9220" name="Text Box 5"/>
          <p:cNvSpPr txBox="1">
            <a:spLocks noChangeArrowheads="1"/>
          </p:cNvSpPr>
          <p:nvPr/>
        </p:nvSpPr>
        <p:spPr bwMode="auto">
          <a:xfrm>
            <a:off x="827584" y="6078538"/>
            <a:ext cx="205172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9221" name="Text Box 6"/>
          <p:cNvSpPr txBox="1">
            <a:spLocks noChangeArrowheads="1"/>
          </p:cNvSpPr>
          <p:nvPr/>
        </p:nvSpPr>
        <p:spPr bwMode="auto">
          <a:xfrm>
            <a:off x="179388" y="620713"/>
            <a:ext cx="1512887" cy="3667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Price Level</a:t>
            </a:r>
          </a:p>
        </p:txBody>
      </p:sp>
      <p:sp>
        <p:nvSpPr>
          <p:cNvPr id="9222" name="Line 12"/>
          <p:cNvSpPr>
            <a:spLocks noChangeShapeType="1"/>
          </p:cNvSpPr>
          <p:nvPr/>
        </p:nvSpPr>
        <p:spPr bwMode="auto">
          <a:xfrm>
            <a:off x="2555875" y="836613"/>
            <a:ext cx="5545138" cy="4392612"/>
          </a:xfrm>
          <a:prstGeom prst="line">
            <a:avLst/>
          </a:prstGeom>
          <a:noFill/>
          <a:ln w="44450">
            <a:solidFill>
              <a:srgbClr val="0066FF"/>
            </a:solidFill>
            <a:round/>
            <a:headEnd/>
            <a:tailEnd/>
          </a:ln>
        </p:spPr>
        <p:txBody>
          <a:bodyPr/>
          <a:lstStyle/>
          <a:p>
            <a:endParaRPr lang="en-GB"/>
          </a:p>
        </p:txBody>
      </p:sp>
      <p:sp>
        <p:nvSpPr>
          <p:cNvPr id="9223" name="Line 17"/>
          <p:cNvSpPr>
            <a:spLocks noChangeShapeType="1"/>
          </p:cNvSpPr>
          <p:nvPr/>
        </p:nvSpPr>
        <p:spPr bwMode="auto">
          <a:xfrm>
            <a:off x="6804025" y="1125538"/>
            <a:ext cx="0" cy="4895850"/>
          </a:xfrm>
          <a:prstGeom prst="line">
            <a:avLst/>
          </a:prstGeom>
          <a:noFill/>
          <a:ln w="9525">
            <a:solidFill>
              <a:schemeClr val="tx1"/>
            </a:solidFill>
            <a:prstDash val="lgDash"/>
            <a:round/>
            <a:headEnd/>
            <a:tailEnd/>
          </a:ln>
        </p:spPr>
        <p:txBody>
          <a:bodyPr/>
          <a:lstStyle/>
          <a:p>
            <a:endParaRPr lang="en-GB"/>
          </a:p>
        </p:txBody>
      </p:sp>
      <p:sp>
        <p:nvSpPr>
          <p:cNvPr id="9224" name="Text Box 18"/>
          <p:cNvSpPr txBox="1">
            <a:spLocks noChangeArrowheads="1"/>
          </p:cNvSpPr>
          <p:nvPr/>
        </p:nvSpPr>
        <p:spPr bwMode="auto">
          <a:xfrm>
            <a:off x="5572124" y="6072188"/>
            <a:ext cx="288830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Y2 - Full employment level of national income</a:t>
            </a:r>
          </a:p>
        </p:txBody>
      </p:sp>
      <p:sp>
        <p:nvSpPr>
          <p:cNvPr id="9225" name="Line 19"/>
          <p:cNvSpPr>
            <a:spLocks noChangeShapeType="1"/>
          </p:cNvSpPr>
          <p:nvPr/>
        </p:nvSpPr>
        <p:spPr bwMode="auto">
          <a:xfrm>
            <a:off x="1476375" y="4221163"/>
            <a:ext cx="5327650" cy="0"/>
          </a:xfrm>
          <a:prstGeom prst="line">
            <a:avLst/>
          </a:prstGeom>
          <a:noFill/>
          <a:ln w="57150">
            <a:solidFill>
              <a:schemeClr val="tx1"/>
            </a:solidFill>
            <a:round/>
            <a:headEnd/>
            <a:tailEnd/>
          </a:ln>
        </p:spPr>
        <p:txBody>
          <a:bodyPr/>
          <a:lstStyle/>
          <a:p>
            <a:endParaRPr lang="en-GB"/>
          </a:p>
        </p:txBody>
      </p:sp>
      <p:sp>
        <p:nvSpPr>
          <p:cNvPr id="9226" name="Line 20"/>
          <p:cNvSpPr>
            <a:spLocks noChangeShapeType="1"/>
          </p:cNvSpPr>
          <p:nvPr/>
        </p:nvSpPr>
        <p:spPr bwMode="auto">
          <a:xfrm flipV="1">
            <a:off x="6804025" y="549275"/>
            <a:ext cx="0" cy="3671888"/>
          </a:xfrm>
          <a:prstGeom prst="line">
            <a:avLst/>
          </a:prstGeom>
          <a:noFill/>
          <a:ln w="57150">
            <a:solidFill>
              <a:schemeClr val="tx1"/>
            </a:solidFill>
            <a:round/>
            <a:headEnd/>
            <a:tailEnd/>
          </a:ln>
        </p:spPr>
        <p:txBody>
          <a:bodyPr/>
          <a:lstStyle/>
          <a:p>
            <a:endParaRPr lang="en-GB"/>
          </a:p>
        </p:txBody>
      </p:sp>
      <p:sp>
        <p:nvSpPr>
          <p:cNvPr id="9227" name="Text Box 21"/>
          <p:cNvSpPr txBox="1">
            <a:spLocks noChangeArrowheads="1"/>
          </p:cNvSpPr>
          <p:nvPr/>
        </p:nvSpPr>
        <p:spPr bwMode="auto">
          <a:xfrm>
            <a:off x="4067175" y="260350"/>
            <a:ext cx="2736850" cy="366713"/>
          </a:xfrm>
          <a:prstGeom prst="rect">
            <a:avLst/>
          </a:prstGeom>
          <a:noFill/>
          <a:ln w="9525">
            <a:noFill/>
            <a:miter lim="800000"/>
            <a:headEnd/>
            <a:tailEnd/>
          </a:ln>
        </p:spPr>
        <p:txBody>
          <a:bodyPr>
            <a:spAutoFit/>
          </a:bodyPr>
          <a:lstStyle/>
          <a:p>
            <a:pPr>
              <a:spcBef>
                <a:spcPct val="50000"/>
              </a:spcBef>
            </a:pPr>
            <a:r>
              <a:rPr lang="en-GB"/>
              <a:t>Aggregate Supply Curve</a:t>
            </a:r>
          </a:p>
        </p:txBody>
      </p:sp>
      <p:sp>
        <p:nvSpPr>
          <p:cNvPr id="9228" name="Text Box 22"/>
          <p:cNvSpPr txBox="1">
            <a:spLocks noChangeArrowheads="1"/>
          </p:cNvSpPr>
          <p:nvPr/>
        </p:nvSpPr>
        <p:spPr bwMode="auto">
          <a:xfrm>
            <a:off x="7308304" y="4149080"/>
            <a:ext cx="1656184"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9229" name="Line 12"/>
          <p:cNvSpPr>
            <a:spLocks noChangeShapeType="1"/>
          </p:cNvSpPr>
          <p:nvPr/>
        </p:nvSpPr>
        <p:spPr bwMode="auto">
          <a:xfrm>
            <a:off x="1500188" y="1571625"/>
            <a:ext cx="5545137" cy="4392613"/>
          </a:xfrm>
          <a:prstGeom prst="line">
            <a:avLst/>
          </a:prstGeom>
          <a:noFill/>
          <a:ln w="38100">
            <a:solidFill>
              <a:srgbClr val="FF0000"/>
            </a:solidFill>
            <a:round/>
            <a:headEnd/>
            <a:tailEnd/>
          </a:ln>
        </p:spPr>
        <p:txBody>
          <a:bodyPr/>
          <a:lstStyle/>
          <a:p>
            <a:endParaRPr lang="en-GB"/>
          </a:p>
        </p:txBody>
      </p:sp>
      <p:sp>
        <p:nvSpPr>
          <p:cNvPr id="9230" name="Text Box 22"/>
          <p:cNvSpPr txBox="1">
            <a:spLocks noChangeArrowheads="1"/>
          </p:cNvSpPr>
          <p:nvPr/>
        </p:nvSpPr>
        <p:spPr bwMode="auto">
          <a:xfrm>
            <a:off x="5004048" y="5157192"/>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Initial Aggregate Demand</a:t>
            </a:r>
          </a:p>
        </p:txBody>
      </p:sp>
      <p:cxnSp>
        <p:nvCxnSpPr>
          <p:cNvPr id="18" name="Straight Connector 17"/>
          <p:cNvCxnSpPr/>
          <p:nvPr/>
        </p:nvCxnSpPr>
        <p:spPr>
          <a:xfrm rot="5400000">
            <a:off x="3965575" y="5108575"/>
            <a:ext cx="1785938" cy="1588"/>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9232" name="TextBox 18"/>
          <p:cNvSpPr txBox="1">
            <a:spLocks noChangeArrowheads="1"/>
          </p:cNvSpPr>
          <p:nvPr/>
        </p:nvSpPr>
        <p:spPr bwMode="auto">
          <a:xfrm>
            <a:off x="3286125" y="6072188"/>
            <a:ext cx="2214563" cy="646112"/>
          </a:xfrm>
          <a:prstGeom prst="rect">
            <a:avLst/>
          </a:prstGeom>
          <a:noFill/>
          <a:ln w="9525">
            <a:noFill/>
            <a:miter lim="800000"/>
            <a:headEnd/>
            <a:tailEnd/>
          </a:ln>
        </p:spPr>
        <p:txBody>
          <a:bodyPr>
            <a:spAutoFit/>
          </a:bodyPr>
          <a:lstStyle/>
          <a:p>
            <a:r>
              <a:rPr lang="en-GB">
                <a:solidFill>
                  <a:srgbClr val="FF0000"/>
                </a:solidFill>
              </a:rPr>
              <a:t>Y1 – Unemployed Resources</a:t>
            </a:r>
          </a:p>
        </p:txBody>
      </p:sp>
      <p:cxnSp>
        <p:nvCxnSpPr>
          <p:cNvPr id="21" name="Straight Arrow Connector 20"/>
          <p:cNvCxnSpPr/>
          <p:nvPr/>
        </p:nvCxnSpPr>
        <p:spPr>
          <a:xfrm rot="5400000" flipH="1" flipV="1">
            <a:off x="3036094" y="1964532"/>
            <a:ext cx="857250" cy="78581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4393407" y="3036093"/>
            <a:ext cx="857250" cy="785813"/>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9219"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9220" name="Text Box 5"/>
          <p:cNvSpPr txBox="1">
            <a:spLocks noChangeArrowheads="1"/>
          </p:cNvSpPr>
          <p:nvPr/>
        </p:nvSpPr>
        <p:spPr bwMode="auto">
          <a:xfrm>
            <a:off x="1259632" y="6131468"/>
            <a:ext cx="3600400"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9221" name="Text Box 6"/>
          <p:cNvSpPr txBox="1">
            <a:spLocks noChangeArrowheads="1"/>
          </p:cNvSpPr>
          <p:nvPr/>
        </p:nvSpPr>
        <p:spPr bwMode="auto">
          <a:xfrm>
            <a:off x="179388" y="620713"/>
            <a:ext cx="1512887" cy="3667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Price Level</a:t>
            </a:r>
          </a:p>
        </p:txBody>
      </p:sp>
      <p:sp>
        <p:nvSpPr>
          <p:cNvPr id="9222" name="Line 12"/>
          <p:cNvSpPr>
            <a:spLocks noChangeShapeType="1"/>
          </p:cNvSpPr>
          <p:nvPr/>
        </p:nvSpPr>
        <p:spPr bwMode="auto">
          <a:xfrm>
            <a:off x="2555875" y="836613"/>
            <a:ext cx="5545138" cy="4392612"/>
          </a:xfrm>
          <a:prstGeom prst="line">
            <a:avLst/>
          </a:prstGeom>
          <a:noFill/>
          <a:ln w="44450">
            <a:solidFill>
              <a:srgbClr val="0066FF"/>
            </a:solidFill>
            <a:round/>
            <a:headEnd/>
            <a:tailEnd/>
          </a:ln>
        </p:spPr>
        <p:txBody>
          <a:bodyPr/>
          <a:lstStyle/>
          <a:p>
            <a:endParaRPr lang="en-GB"/>
          </a:p>
        </p:txBody>
      </p:sp>
      <p:sp>
        <p:nvSpPr>
          <p:cNvPr id="9224" name="Text Box 18"/>
          <p:cNvSpPr txBox="1">
            <a:spLocks noChangeArrowheads="1"/>
          </p:cNvSpPr>
          <p:nvPr/>
        </p:nvSpPr>
        <p:spPr bwMode="auto">
          <a:xfrm>
            <a:off x="5572124" y="6072188"/>
            <a:ext cx="288830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Y2 - Full employment level of national income</a:t>
            </a:r>
          </a:p>
        </p:txBody>
      </p:sp>
      <p:sp>
        <p:nvSpPr>
          <p:cNvPr id="9225" name="Line 19"/>
          <p:cNvSpPr>
            <a:spLocks noChangeShapeType="1"/>
          </p:cNvSpPr>
          <p:nvPr/>
        </p:nvSpPr>
        <p:spPr bwMode="auto">
          <a:xfrm>
            <a:off x="1476375" y="4221163"/>
            <a:ext cx="5327650" cy="0"/>
          </a:xfrm>
          <a:prstGeom prst="line">
            <a:avLst/>
          </a:prstGeom>
          <a:noFill/>
          <a:ln w="57150">
            <a:solidFill>
              <a:schemeClr val="tx1"/>
            </a:solidFill>
            <a:round/>
            <a:headEnd/>
            <a:tailEnd/>
          </a:ln>
        </p:spPr>
        <p:txBody>
          <a:bodyPr/>
          <a:lstStyle/>
          <a:p>
            <a:endParaRPr lang="en-GB"/>
          </a:p>
        </p:txBody>
      </p:sp>
      <p:sp>
        <p:nvSpPr>
          <p:cNvPr id="9226" name="Line 20"/>
          <p:cNvSpPr>
            <a:spLocks noChangeShapeType="1"/>
          </p:cNvSpPr>
          <p:nvPr/>
        </p:nvSpPr>
        <p:spPr bwMode="auto">
          <a:xfrm flipV="1">
            <a:off x="6804025" y="549275"/>
            <a:ext cx="0" cy="3671888"/>
          </a:xfrm>
          <a:prstGeom prst="line">
            <a:avLst/>
          </a:prstGeom>
          <a:noFill/>
          <a:ln w="57150">
            <a:solidFill>
              <a:schemeClr val="tx1"/>
            </a:solidFill>
            <a:round/>
            <a:headEnd/>
            <a:tailEnd/>
          </a:ln>
        </p:spPr>
        <p:txBody>
          <a:bodyPr/>
          <a:lstStyle/>
          <a:p>
            <a:endParaRPr lang="en-GB"/>
          </a:p>
        </p:txBody>
      </p:sp>
      <p:sp>
        <p:nvSpPr>
          <p:cNvPr id="9227" name="Text Box 21"/>
          <p:cNvSpPr txBox="1">
            <a:spLocks noChangeArrowheads="1"/>
          </p:cNvSpPr>
          <p:nvPr/>
        </p:nvSpPr>
        <p:spPr bwMode="auto">
          <a:xfrm>
            <a:off x="6012160" y="188640"/>
            <a:ext cx="2736850" cy="366713"/>
          </a:xfrm>
          <a:prstGeom prst="rect">
            <a:avLst/>
          </a:prstGeom>
          <a:noFill/>
          <a:ln w="9525">
            <a:noFill/>
            <a:miter lim="800000"/>
            <a:headEnd/>
            <a:tailEnd/>
          </a:ln>
        </p:spPr>
        <p:txBody>
          <a:bodyPr>
            <a:spAutoFit/>
          </a:bodyPr>
          <a:lstStyle/>
          <a:p>
            <a:pPr>
              <a:spcBef>
                <a:spcPct val="50000"/>
              </a:spcBef>
            </a:pPr>
            <a:r>
              <a:rPr lang="en-GB" dirty="0"/>
              <a:t>Aggregate Supply Curve</a:t>
            </a:r>
          </a:p>
        </p:txBody>
      </p:sp>
      <p:sp>
        <p:nvSpPr>
          <p:cNvPr id="9228" name="Text Box 22"/>
          <p:cNvSpPr txBox="1">
            <a:spLocks noChangeArrowheads="1"/>
          </p:cNvSpPr>
          <p:nvPr/>
        </p:nvSpPr>
        <p:spPr bwMode="auto">
          <a:xfrm>
            <a:off x="2267744" y="1628800"/>
            <a:ext cx="144016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9229" name="Line 12"/>
          <p:cNvSpPr>
            <a:spLocks noChangeShapeType="1"/>
          </p:cNvSpPr>
          <p:nvPr/>
        </p:nvSpPr>
        <p:spPr bwMode="auto">
          <a:xfrm>
            <a:off x="3707904" y="188640"/>
            <a:ext cx="4825057" cy="3816549"/>
          </a:xfrm>
          <a:prstGeom prst="line">
            <a:avLst/>
          </a:prstGeom>
          <a:noFill/>
          <a:ln w="38100">
            <a:solidFill>
              <a:srgbClr val="FF0000"/>
            </a:solidFill>
            <a:round/>
            <a:headEnd/>
            <a:tailEnd/>
          </a:ln>
        </p:spPr>
        <p:txBody>
          <a:bodyPr/>
          <a:lstStyle/>
          <a:p>
            <a:endParaRPr lang="en-GB"/>
          </a:p>
        </p:txBody>
      </p:sp>
      <p:sp>
        <p:nvSpPr>
          <p:cNvPr id="9230" name="Text Box 22"/>
          <p:cNvSpPr txBox="1">
            <a:spLocks noChangeArrowheads="1"/>
          </p:cNvSpPr>
          <p:nvPr/>
        </p:nvSpPr>
        <p:spPr bwMode="auto">
          <a:xfrm>
            <a:off x="4355976" y="476672"/>
            <a:ext cx="2376264"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Aggregate Demand 3</a:t>
            </a:r>
          </a:p>
        </p:txBody>
      </p:sp>
      <p:cxnSp>
        <p:nvCxnSpPr>
          <p:cNvPr id="18" name="Straight Connector 17"/>
          <p:cNvCxnSpPr/>
          <p:nvPr/>
        </p:nvCxnSpPr>
        <p:spPr>
          <a:xfrm rot="5400000">
            <a:off x="5912073" y="5113263"/>
            <a:ext cx="1785938" cy="1588"/>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3888209" y="1088455"/>
            <a:ext cx="857250" cy="78581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5256362" y="2168574"/>
            <a:ext cx="857250" cy="785813"/>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9" name="Line 9"/>
          <p:cNvSpPr>
            <a:spLocks noChangeShapeType="1"/>
          </p:cNvSpPr>
          <p:nvPr/>
        </p:nvSpPr>
        <p:spPr bwMode="auto">
          <a:xfrm>
            <a:off x="1475656" y="263691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0" name="TextBox 19"/>
          <p:cNvSpPr txBox="1"/>
          <p:nvPr/>
        </p:nvSpPr>
        <p:spPr>
          <a:xfrm>
            <a:off x="827584" y="4005064"/>
            <a:ext cx="576064" cy="400110"/>
          </a:xfrm>
          <a:prstGeom prst="rect">
            <a:avLst/>
          </a:prstGeom>
          <a:noFill/>
        </p:spPr>
        <p:txBody>
          <a:bodyPr wrap="square" rtlCol="0">
            <a:spAutoFit/>
          </a:bodyPr>
          <a:lstStyle/>
          <a:p>
            <a:r>
              <a:rPr lang="en-GB" sz="2000" b="1" dirty="0">
                <a:solidFill>
                  <a:srgbClr val="0066FF"/>
                </a:solidFill>
              </a:rPr>
              <a:t>P2</a:t>
            </a:r>
          </a:p>
        </p:txBody>
      </p:sp>
      <p:sp>
        <p:nvSpPr>
          <p:cNvPr id="23" name="TextBox 22"/>
          <p:cNvSpPr txBox="1"/>
          <p:nvPr/>
        </p:nvSpPr>
        <p:spPr>
          <a:xfrm>
            <a:off x="899592" y="2492896"/>
            <a:ext cx="576064" cy="400110"/>
          </a:xfrm>
          <a:prstGeom prst="rect">
            <a:avLst/>
          </a:prstGeom>
          <a:noFill/>
        </p:spPr>
        <p:txBody>
          <a:bodyPr wrap="square" rtlCol="0">
            <a:spAutoFit/>
          </a:bodyPr>
          <a:lstStyle/>
          <a:p>
            <a:r>
              <a:rPr lang="en-GB" sz="2000" b="1" dirty="0">
                <a:solidFill>
                  <a:srgbClr val="FF0000"/>
                </a:solidFill>
              </a:rPr>
              <a:t>P3</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2ED2855-CB13-43AD-A945-E705E0CB0644}"/>
              </a:ext>
            </a:extLst>
          </p:cNvPr>
          <p:cNvCxnSpPr>
            <a:cxnSpLocks/>
          </p:cNvCxnSpPr>
          <p:nvPr/>
        </p:nvCxnSpPr>
        <p:spPr>
          <a:xfrm>
            <a:off x="296356" y="1971906"/>
            <a:ext cx="42756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D8C0453-4382-4551-9975-CE2AC3397B82}"/>
              </a:ext>
            </a:extLst>
          </p:cNvPr>
          <p:cNvCxnSpPr>
            <a:cxnSpLocks/>
          </p:cNvCxnSpPr>
          <p:nvPr/>
        </p:nvCxnSpPr>
        <p:spPr>
          <a:xfrm>
            <a:off x="2411760" y="1971906"/>
            <a:ext cx="0" cy="15383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9EB20C7-404B-4832-89E2-219645E09F39}"/>
              </a:ext>
            </a:extLst>
          </p:cNvPr>
          <p:cNvSpPr txBox="1"/>
          <p:nvPr/>
        </p:nvSpPr>
        <p:spPr>
          <a:xfrm>
            <a:off x="1007605" y="1589379"/>
            <a:ext cx="70207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Assets</a:t>
            </a:r>
          </a:p>
        </p:txBody>
      </p:sp>
      <p:sp>
        <p:nvSpPr>
          <p:cNvPr id="5" name="TextBox 4">
            <a:extLst>
              <a:ext uri="{FF2B5EF4-FFF2-40B4-BE49-F238E27FC236}">
                <a16:creationId xmlns:a16="http://schemas.microsoft.com/office/drawing/2014/main" id="{C9B215C8-7103-4075-899F-23E13CF6814B}"/>
              </a:ext>
            </a:extLst>
          </p:cNvPr>
          <p:cNvSpPr txBox="1"/>
          <p:nvPr/>
        </p:nvSpPr>
        <p:spPr>
          <a:xfrm>
            <a:off x="3065563" y="1589379"/>
            <a:ext cx="852633"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Liabilities</a:t>
            </a:r>
          </a:p>
        </p:txBody>
      </p:sp>
      <p:sp>
        <p:nvSpPr>
          <p:cNvPr id="7" name="TextBox 6">
            <a:extLst>
              <a:ext uri="{FF2B5EF4-FFF2-40B4-BE49-F238E27FC236}">
                <a16:creationId xmlns:a16="http://schemas.microsoft.com/office/drawing/2014/main" id="{71C3FE79-2F64-4EA6-B55C-2FD1898C966C}"/>
              </a:ext>
            </a:extLst>
          </p:cNvPr>
          <p:cNvSpPr txBox="1"/>
          <p:nvPr/>
        </p:nvSpPr>
        <p:spPr>
          <a:xfrm>
            <a:off x="251525" y="2025519"/>
            <a:ext cx="2160225" cy="923330"/>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Less: Sale of Treasury Stock leads to loss of asset on the balance sheet</a:t>
            </a:r>
          </a:p>
          <a:p>
            <a:pPr defTabSz="685800" fontAlgn="auto">
              <a:spcBef>
                <a:spcPts val="0"/>
              </a:spcBef>
              <a:spcAft>
                <a:spcPts val="0"/>
              </a:spcAft>
            </a:pPr>
            <a:r>
              <a:rPr lang="en-GB" sz="1350" dirty="0">
                <a:solidFill>
                  <a:prstClr val="black"/>
                </a:solidFill>
                <a:latin typeface="Calibri" panose="020F0502020204030204"/>
              </a:rPr>
              <a:t>(£100)</a:t>
            </a:r>
          </a:p>
        </p:txBody>
      </p:sp>
      <p:sp>
        <p:nvSpPr>
          <p:cNvPr id="8" name="TextBox 7">
            <a:extLst>
              <a:ext uri="{FF2B5EF4-FFF2-40B4-BE49-F238E27FC236}">
                <a16:creationId xmlns:a16="http://schemas.microsoft.com/office/drawing/2014/main" id="{8A52D5BA-8224-4370-9C4F-8047BB3BA400}"/>
              </a:ext>
            </a:extLst>
          </p:cNvPr>
          <p:cNvSpPr txBox="1"/>
          <p:nvPr/>
        </p:nvSpPr>
        <p:spPr>
          <a:xfrm>
            <a:off x="3059834" y="2402832"/>
            <a:ext cx="116410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Unchanged</a:t>
            </a:r>
          </a:p>
        </p:txBody>
      </p:sp>
      <p:sp>
        <p:nvSpPr>
          <p:cNvPr id="9" name="TextBox 8">
            <a:extLst>
              <a:ext uri="{FF2B5EF4-FFF2-40B4-BE49-F238E27FC236}">
                <a16:creationId xmlns:a16="http://schemas.microsoft.com/office/drawing/2014/main" id="{A96A267B-E22C-4BD8-AB7B-36FAE9FBFD9A}"/>
              </a:ext>
            </a:extLst>
          </p:cNvPr>
          <p:cNvSpPr txBox="1"/>
          <p:nvPr/>
        </p:nvSpPr>
        <p:spPr>
          <a:xfrm>
            <a:off x="489962" y="1004565"/>
            <a:ext cx="3888432" cy="307777"/>
          </a:xfrm>
          <a:prstGeom prst="rect">
            <a:avLst/>
          </a:prstGeom>
          <a:noFill/>
          <a:ln>
            <a:solidFill>
              <a:schemeClr val="tx1"/>
            </a:solidFill>
          </a:ln>
        </p:spPr>
        <p:txBody>
          <a:bodyPr wrap="square" rtlCol="0">
            <a:spAutoFit/>
          </a:bodyPr>
          <a:lstStyle/>
          <a:p>
            <a:r>
              <a:rPr lang="en-GB" sz="1400" dirty="0"/>
              <a:t>QE impact on the pension fund balance sheet</a:t>
            </a:r>
          </a:p>
        </p:txBody>
      </p:sp>
      <p:sp>
        <p:nvSpPr>
          <p:cNvPr id="12" name="TextBox 11">
            <a:extLst>
              <a:ext uri="{FF2B5EF4-FFF2-40B4-BE49-F238E27FC236}">
                <a16:creationId xmlns:a16="http://schemas.microsoft.com/office/drawing/2014/main" id="{A2B2BFD5-EED5-4BFF-BB6F-F05D28AA2C91}"/>
              </a:ext>
            </a:extLst>
          </p:cNvPr>
          <p:cNvSpPr txBox="1"/>
          <p:nvPr/>
        </p:nvSpPr>
        <p:spPr>
          <a:xfrm>
            <a:off x="251526" y="2950294"/>
            <a:ext cx="2160221" cy="507831"/>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Add: Bank deposit from sale</a:t>
            </a:r>
          </a:p>
          <a:p>
            <a:pPr defTabSz="685800" fontAlgn="auto">
              <a:spcBef>
                <a:spcPts val="0"/>
              </a:spcBef>
              <a:spcAft>
                <a:spcPts val="0"/>
              </a:spcAft>
            </a:pPr>
            <a:r>
              <a:rPr lang="en-GB" sz="1350" dirty="0">
                <a:solidFill>
                  <a:prstClr val="black"/>
                </a:solidFill>
                <a:latin typeface="Calibri" panose="020F0502020204030204"/>
              </a:rPr>
              <a:t>+£100</a:t>
            </a:r>
          </a:p>
        </p:txBody>
      </p:sp>
    </p:spTree>
    <p:extLst>
      <p:ext uri="{BB962C8B-B14F-4D97-AF65-F5344CB8AC3E}">
        <p14:creationId xmlns:p14="http://schemas.microsoft.com/office/powerpoint/2010/main" val="19809383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Line 4"/>
          <p:cNvSpPr>
            <a:spLocks noChangeShapeType="1"/>
          </p:cNvSpPr>
          <p:nvPr/>
        </p:nvSpPr>
        <p:spPr bwMode="auto">
          <a:xfrm flipV="1">
            <a:off x="1692275" y="836613"/>
            <a:ext cx="0" cy="5040312"/>
          </a:xfrm>
          <a:prstGeom prst="line">
            <a:avLst/>
          </a:prstGeom>
          <a:noFill/>
          <a:ln w="63500">
            <a:solidFill>
              <a:srgbClr val="0000FF"/>
            </a:solidFill>
            <a:round/>
            <a:headEnd/>
            <a:tailEnd type="triangle" w="med" len="med"/>
          </a:ln>
        </p:spPr>
        <p:txBody>
          <a:bodyPr/>
          <a:lstStyle/>
          <a:p>
            <a:endParaRPr lang="en-GB"/>
          </a:p>
        </p:txBody>
      </p:sp>
      <p:sp>
        <p:nvSpPr>
          <p:cNvPr id="11267" name="Text Box 5"/>
          <p:cNvSpPr txBox="1">
            <a:spLocks noChangeArrowheads="1"/>
          </p:cNvSpPr>
          <p:nvPr/>
        </p:nvSpPr>
        <p:spPr bwMode="auto">
          <a:xfrm>
            <a:off x="539552" y="260648"/>
            <a:ext cx="2411413" cy="641350"/>
          </a:xfrm>
          <a:prstGeom prst="rect">
            <a:avLst/>
          </a:prstGeom>
          <a:noFill/>
          <a:ln w="9525">
            <a:noFill/>
            <a:miter lim="800000"/>
            <a:headEnd/>
            <a:tailEnd/>
          </a:ln>
        </p:spPr>
        <p:txBody>
          <a:bodyPr>
            <a:spAutoFit/>
          </a:bodyPr>
          <a:lstStyle/>
          <a:p>
            <a:pPr>
              <a:spcBef>
                <a:spcPct val="50000"/>
              </a:spcBef>
            </a:pPr>
            <a:r>
              <a:rPr lang="en-GB" dirty="0">
                <a:solidFill>
                  <a:srgbClr val="0066FF"/>
                </a:solidFill>
              </a:rPr>
              <a:t>Percentage change in money wages</a:t>
            </a:r>
          </a:p>
        </p:txBody>
      </p:sp>
      <p:sp>
        <p:nvSpPr>
          <p:cNvPr id="11268" name="Line 6"/>
          <p:cNvSpPr>
            <a:spLocks noChangeShapeType="1"/>
          </p:cNvSpPr>
          <p:nvPr/>
        </p:nvSpPr>
        <p:spPr bwMode="auto">
          <a:xfrm>
            <a:off x="1692275" y="5876925"/>
            <a:ext cx="6408738" cy="0"/>
          </a:xfrm>
          <a:prstGeom prst="line">
            <a:avLst/>
          </a:prstGeom>
          <a:noFill/>
          <a:ln w="63500">
            <a:solidFill>
              <a:srgbClr val="0000FF"/>
            </a:solidFill>
            <a:round/>
            <a:headEnd/>
            <a:tailEnd type="triangle" w="med" len="med"/>
          </a:ln>
        </p:spPr>
        <p:txBody>
          <a:bodyPr/>
          <a:lstStyle/>
          <a:p>
            <a:endParaRPr lang="en-GB"/>
          </a:p>
        </p:txBody>
      </p:sp>
      <p:sp>
        <p:nvSpPr>
          <p:cNvPr id="11269" name="Text Box 7"/>
          <p:cNvSpPr txBox="1">
            <a:spLocks noChangeArrowheads="1"/>
          </p:cNvSpPr>
          <p:nvPr/>
        </p:nvSpPr>
        <p:spPr bwMode="auto">
          <a:xfrm>
            <a:off x="5220072" y="5949280"/>
            <a:ext cx="3168650" cy="366713"/>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Rate of unemployment (%)</a:t>
            </a:r>
          </a:p>
        </p:txBody>
      </p:sp>
      <p:sp>
        <p:nvSpPr>
          <p:cNvPr id="11270" name="Freeform 8"/>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0066FF"/>
            </a:solidFill>
            <a:round/>
            <a:headEnd/>
            <a:tailEnd/>
          </a:ln>
        </p:spPr>
        <p:txBody>
          <a:bodyPr/>
          <a:lstStyle/>
          <a:p>
            <a:endParaRPr lang="en-US"/>
          </a:p>
        </p:txBody>
      </p:sp>
      <p:sp>
        <p:nvSpPr>
          <p:cNvPr id="11271" name="Text Box 9"/>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a:t>2.5%</a:t>
            </a:r>
          </a:p>
        </p:txBody>
      </p:sp>
      <p:sp>
        <p:nvSpPr>
          <p:cNvPr id="11272" name="Line 10"/>
          <p:cNvSpPr>
            <a:spLocks noChangeShapeType="1"/>
          </p:cNvSpPr>
          <p:nvPr/>
        </p:nvSpPr>
        <p:spPr bwMode="auto">
          <a:xfrm flipV="1">
            <a:off x="2339975" y="4149725"/>
            <a:ext cx="0" cy="1727200"/>
          </a:xfrm>
          <a:prstGeom prst="line">
            <a:avLst/>
          </a:prstGeom>
          <a:noFill/>
          <a:ln w="9525">
            <a:solidFill>
              <a:schemeClr val="tx1"/>
            </a:solidFill>
            <a:prstDash val="lgDash"/>
            <a:round/>
            <a:headEnd/>
            <a:tailEnd/>
          </a:ln>
        </p:spPr>
        <p:txBody>
          <a:bodyPr/>
          <a:lstStyle/>
          <a:p>
            <a:endParaRPr lang="en-GB"/>
          </a:p>
        </p:txBody>
      </p:sp>
      <p:sp>
        <p:nvSpPr>
          <p:cNvPr id="11273" name="Line 11"/>
          <p:cNvSpPr>
            <a:spLocks noChangeShapeType="1"/>
          </p:cNvSpPr>
          <p:nvPr/>
        </p:nvSpPr>
        <p:spPr bwMode="auto">
          <a:xfrm flipH="1">
            <a:off x="1692275" y="4149725"/>
            <a:ext cx="647700" cy="0"/>
          </a:xfrm>
          <a:prstGeom prst="line">
            <a:avLst/>
          </a:prstGeom>
          <a:noFill/>
          <a:ln w="9525">
            <a:solidFill>
              <a:schemeClr val="tx1"/>
            </a:solidFill>
            <a:prstDash val="lgDash"/>
            <a:round/>
            <a:headEnd/>
            <a:tailEnd/>
          </a:ln>
        </p:spPr>
        <p:txBody>
          <a:bodyPr/>
          <a:lstStyle/>
          <a:p>
            <a:endParaRPr lang="en-GB"/>
          </a:p>
        </p:txBody>
      </p:sp>
      <p:sp>
        <p:nvSpPr>
          <p:cNvPr id="11274" name="TextBox 11"/>
          <p:cNvSpPr txBox="1">
            <a:spLocks noChangeArrowheads="1"/>
          </p:cNvSpPr>
          <p:nvPr/>
        </p:nvSpPr>
        <p:spPr bwMode="auto">
          <a:xfrm>
            <a:off x="107504" y="5949280"/>
            <a:ext cx="1916261" cy="369332"/>
          </a:xfrm>
          <a:prstGeom prst="rect">
            <a:avLst/>
          </a:prstGeom>
          <a:noFill/>
          <a:ln w="9525">
            <a:noFill/>
            <a:miter lim="800000"/>
            <a:headEnd/>
            <a:tailEnd/>
          </a:ln>
        </p:spPr>
        <p:txBody>
          <a:bodyPr wrap="square">
            <a:spAutoFit/>
          </a:bodyPr>
          <a:lstStyle/>
          <a:p>
            <a:r>
              <a:rPr lang="en-GB" dirty="0">
                <a:solidFill>
                  <a:srgbClr val="0066FF"/>
                </a:solidFill>
              </a:rPr>
              <a:t>Full employment</a:t>
            </a:r>
          </a:p>
        </p:txBody>
      </p:sp>
      <p:sp>
        <p:nvSpPr>
          <p:cNvPr id="13" name="Left Arrow 12"/>
          <p:cNvSpPr/>
          <p:nvPr/>
        </p:nvSpPr>
        <p:spPr>
          <a:xfrm>
            <a:off x="2357438" y="5572125"/>
            <a:ext cx="1928812" cy="571500"/>
          </a:xfrm>
          <a:prstGeom prst="lef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X%</a:t>
            </a:r>
          </a:p>
        </p:txBody>
      </p:sp>
      <p:sp>
        <p:nvSpPr>
          <p:cNvPr id="14" name="Left Arrow 13"/>
          <p:cNvSpPr/>
          <p:nvPr/>
        </p:nvSpPr>
        <p:spPr>
          <a:xfrm rot="5400000">
            <a:off x="1178719" y="4679156"/>
            <a:ext cx="1714500" cy="642938"/>
          </a:xfrm>
          <a:prstGeom prst="lef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W%</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567997" y="6334007"/>
            <a:ext cx="3084123"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843213" y="836613"/>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211888"/>
            <a:ext cx="2786062" cy="646112"/>
          </a:xfrm>
          <a:prstGeom prst="rect">
            <a:avLst/>
          </a:prstGeom>
          <a:noFill/>
          <a:ln w="9525">
            <a:noFill/>
            <a:miter lim="800000"/>
            <a:headEnd/>
            <a:tailEnd/>
          </a:ln>
        </p:spPr>
        <p:txBody>
          <a:bodyPr>
            <a:spAutoFit/>
          </a:bodyPr>
          <a:lstStyle/>
          <a:p>
            <a:pPr>
              <a:spcBef>
                <a:spcPct val="50000"/>
              </a:spcBef>
            </a:pPr>
            <a:r>
              <a:rPr lang="en-GB" dirty="0">
                <a:solidFill>
                  <a:srgbClr val="0066FF"/>
                </a:solidFill>
              </a:rPr>
              <a:t>Y1 - Full employment level of national income</a:t>
            </a:r>
          </a:p>
        </p:txBody>
      </p:sp>
      <p:sp>
        <p:nvSpPr>
          <p:cNvPr id="10249" name="Text Box 18"/>
          <p:cNvSpPr txBox="1">
            <a:spLocks noChangeArrowheads="1"/>
          </p:cNvSpPr>
          <p:nvPr/>
        </p:nvSpPr>
        <p:spPr bwMode="auto">
          <a:xfrm>
            <a:off x="2123728" y="5157192"/>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0" name="Line 22"/>
          <p:cNvSpPr>
            <a:spLocks noChangeShapeType="1"/>
          </p:cNvSpPr>
          <p:nvPr/>
        </p:nvSpPr>
        <p:spPr bwMode="auto">
          <a:xfrm flipV="1">
            <a:off x="6500812" y="4365104"/>
            <a:ext cx="519460" cy="278334"/>
          </a:xfrm>
          <a:prstGeom prst="line">
            <a:avLst/>
          </a:prstGeom>
          <a:noFill/>
          <a:ln w="28575">
            <a:solidFill>
              <a:srgbClr val="FF0000"/>
            </a:solidFill>
            <a:round/>
            <a:headEnd type="triangle" w="med" len="med"/>
            <a:tailEnd/>
          </a:ln>
        </p:spPr>
        <p:txBody>
          <a:bodyPr/>
          <a:lstStyle/>
          <a:p>
            <a:endParaRPr lang="en-GB"/>
          </a:p>
        </p:txBody>
      </p:sp>
      <p:sp>
        <p:nvSpPr>
          <p:cNvPr id="10251" name="Text Box 23"/>
          <p:cNvSpPr txBox="1">
            <a:spLocks noChangeArrowheads="1"/>
          </p:cNvSpPr>
          <p:nvPr/>
        </p:nvSpPr>
        <p:spPr bwMode="auto">
          <a:xfrm>
            <a:off x="6966645" y="4149080"/>
            <a:ext cx="2177355" cy="1815882"/>
          </a:xfrm>
          <a:prstGeom prst="rect">
            <a:avLst/>
          </a:prstGeom>
          <a:noFill/>
          <a:ln w="9525">
            <a:noFill/>
            <a:miter lim="800000"/>
            <a:headEnd/>
            <a:tailEnd/>
          </a:ln>
        </p:spPr>
        <p:txBody>
          <a:bodyPr wrap="square">
            <a:spAutoFit/>
          </a:bodyPr>
          <a:lstStyle/>
          <a:p>
            <a:r>
              <a:rPr lang="en-GB" sz="1600" b="1" dirty="0">
                <a:solidFill>
                  <a:srgbClr val="FF0000"/>
                </a:solidFill>
              </a:rPr>
              <a:t>Rising price level below full employment </a:t>
            </a:r>
            <a:r>
              <a:rPr lang="en-GB" sz="1600" dirty="0"/>
              <a:t>is caused by </a:t>
            </a:r>
            <a:r>
              <a:rPr lang="en-GB" sz="1600" b="1" dirty="0">
                <a:solidFill>
                  <a:srgbClr val="FF0000"/>
                </a:solidFill>
              </a:rPr>
              <a:t>bottlenecks</a:t>
            </a:r>
            <a:r>
              <a:rPr lang="en-GB" sz="1600" dirty="0"/>
              <a:t> developing within economy.</a:t>
            </a:r>
          </a:p>
        </p:txBody>
      </p:sp>
      <p:sp>
        <p:nvSpPr>
          <p:cNvPr id="10252" name="Text Box 24"/>
          <p:cNvSpPr txBox="1">
            <a:spLocks noChangeArrowheads="1"/>
          </p:cNvSpPr>
          <p:nvPr/>
        </p:nvSpPr>
        <p:spPr bwMode="auto">
          <a:xfrm rot="2264461">
            <a:off x="3539714" y="1908870"/>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18" name="Freeform 17"/>
          <p:cNvSpPr/>
          <p:nvPr/>
        </p:nvSpPr>
        <p:spPr>
          <a:xfrm>
            <a:off x="1993900" y="1123950"/>
            <a:ext cx="4818063" cy="445452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8" h="4453128">
                <a:moveTo>
                  <a:pt x="0" y="4434840"/>
                </a:moveTo>
                <a:lnTo>
                  <a:pt x="3310128" y="4453128"/>
                </a:lnTo>
                <a:cubicBezTo>
                  <a:pt x="3988308" y="4436364"/>
                  <a:pt x="3889248" y="4440936"/>
                  <a:pt x="4069080" y="4334256"/>
                </a:cubicBezTo>
                <a:cubicBezTo>
                  <a:pt x="4248912" y="4227576"/>
                  <a:pt x="4296156" y="4079748"/>
                  <a:pt x="4389120" y="3813048"/>
                </a:cubicBezTo>
                <a:cubicBezTo>
                  <a:pt x="4482084" y="3546348"/>
                  <a:pt x="4555236" y="3133344"/>
                  <a:pt x="4626864" y="2734056"/>
                </a:cubicBezTo>
                <a:cubicBezTo>
                  <a:pt x="4698492" y="2334768"/>
                  <a:pt x="4788408" y="1872996"/>
                  <a:pt x="4818888" y="1417320"/>
                </a:cubicBezTo>
                <a:lnTo>
                  <a:pt x="4809744" y="0"/>
                </a:ln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4" name="TextBox 18"/>
          <p:cNvSpPr txBox="1">
            <a:spLocks noChangeArrowheads="1"/>
          </p:cNvSpPr>
          <p:nvPr/>
        </p:nvSpPr>
        <p:spPr bwMode="auto">
          <a:xfrm>
            <a:off x="785813" y="5357813"/>
            <a:ext cx="571500" cy="369887"/>
          </a:xfrm>
          <a:prstGeom prst="rect">
            <a:avLst/>
          </a:prstGeom>
          <a:noFill/>
          <a:ln w="9525">
            <a:noFill/>
            <a:miter lim="800000"/>
            <a:headEnd/>
            <a:tailEnd/>
          </a:ln>
        </p:spPr>
        <p:txBody>
          <a:bodyPr>
            <a:spAutoFit/>
          </a:bodyPr>
          <a:lstStyle/>
          <a:p>
            <a:r>
              <a:rPr lang="en-GB" b="1" dirty="0"/>
              <a:t>P0</a:t>
            </a:r>
          </a:p>
        </p:txBody>
      </p:sp>
      <p:sp>
        <p:nvSpPr>
          <p:cNvPr id="10256" name="TextBox 21"/>
          <p:cNvSpPr txBox="1">
            <a:spLocks noChangeArrowheads="1"/>
          </p:cNvSpPr>
          <p:nvPr/>
        </p:nvSpPr>
        <p:spPr bwMode="auto">
          <a:xfrm>
            <a:off x="785813" y="3571875"/>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sp>
        <p:nvSpPr>
          <p:cNvPr id="10257" name="Line 12"/>
          <p:cNvSpPr>
            <a:spLocks noChangeShapeType="1"/>
          </p:cNvSpPr>
          <p:nvPr/>
        </p:nvSpPr>
        <p:spPr bwMode="auto">
          <a:xfrm>
            <a:off x="1691680" y="2348880"/>
            <a:ext cx="4923433" cy="3683620"/>
          </a:xfrm>
          <a:prstGeom prst="line">
            <a:avLst/>
          </a:prstGeom>
          <a:noFill/>
          <a:ln w="44450">
            <a:solidFill>
              <a:srgbClr val="0066FF"/>
            </a:solidFill>
            <a:round/>
            <a:headEnd/>
            <a:tailEnd/>
          </a:ln>
        </p:spPr>
        <p:txBody>
          <a:bodyPr/>
          <a:lstStyle/>
          <a:p>
            <a:endParaRPr lang="en-GB"/>
          </a:p>
        </p:txBody>
      </p:sp>
      <p:sp>
        <p:nvSpPr>
          <p:cNvPr id="10258" name="Text Box 24"/>
          <p:cNvSpPr txBox="1">
            <a:spLocks noChangeArrowheads="1"/>
          </p:cNvSpPr>
          <p:nvPr/>
        </p:nvSpPr>
        <p:spPr bwMode="auto">
          <a:xfrm rot="2204332">
            <a:off x="1640061" y="3522034"/>
            <a:ext cx="308208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Initial Aggregate Demand</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643563" y="6215063"/>
            <a:ext cx="500062" cy="369887"/>
          </a:xfrm>
          <a:prstGeom prst="rect">
            <a:avLst/>
          </a:prstGeom>
          <a:noFill/>
          <a:ln w="9525">
            <a:noFill/>
            <a:miter lim="800000"/>
            <a:headEnd/>
            <a:tailEnd/>
          </a:ln>
        </p:spPr>
        <p:txBody>
          <a:bodyPr>
            <a:spAutoFit/>
          </a:bodyPr>
          <a:lstStyle/>
          <a:p>
            <a:r>
              <a:rPr lang="en-GB"/>
              <a:t>Y0</a:t>
            </a:r>
          </a:p>
        </p:txBody>
      </p:sp>
      <p:sp>
        <p:nvSpPr>
          <p:cNvPr id="22" name="Line 9"/>
          <p:cNvSpPr>
            <a:spLocks noChangeShapeType="1"/>
          </p:cNvSpPr>
          <p:nvPr/>
        </p:nvSpPr>
        <p:spPr bwMode="auto">
          <a:xfrm>
            <a:off x="1475656" y="371703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0" cy="55446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660232" y="3645024"/>
            <a:ext cx="0" cy="2664296"/>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7" name="Straight Arrow Connector 26"/>
          <p:cNvCxnSpPr/>
          <p:nvPr/>
        </p:nvCxnSpPr>
        <p:spPr>
          <a:xfrm rot="5400000" flipH="1" flipV="1">
            <a:off x="4355976" y="2996952"/>
            <a:ext cx="1296144"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2447764" y="1592796"/>
            <a:ext cx="1368152"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260" idx="3"/>
          </p:cNvCxnSpPr>
          <p:nvPr/>
        </p:nvCxnSpPr>
        <p:spPr>
          <a:xfrm flipV="1">
            <a:off x="6143625" y="6381328"/>
            <a:ext cx="228575" cy="1867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483767" y="6334007"/>
            <a:ext cx="31597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843213" y="836613"/>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211888"/>
            <a:ext cx="2786062" cy="646112"/>
          </a:xfrm>
          <a:prstGeom prst="rect">
            <a:avLst/>
          </a:prstGeom>
          <a:noFill/>
          <a:ln w="9525">
            <a:noFill/>
            <a:miter lim="800000"/>
            <a:headEnd/>
            <a:tailEnd/>
          </a:ln>
        </p:spPr>
        <p:txBody>
          <a:bodyPr>
            <a:spAutoFit/>
          </a:bodyPr>
          <a:lstStyle/>
          <a:p>
            <a:pPr>
              <a:spcBef>
                <a:spcPct val="50000"/>
              </a:spcBef>
            </a:pPr>
            <a:r>
              <a:rPr lang="en-GB" dirty="0">
                <a:solidFill>
                  <a:srgbClr val="0066FF"/>
                </a:solidFill>
              </a:rPr>
              <a:t>Y1 - Full employment level of national income</a:t>
            </a:r>
          </a:p>
        </p:txBody>
      </p:sp>
      <p:sp>
        <p:nvSpPr>
          <p:cNvPr id="10249" name="Text Box 18"/>
          <p:cNvSpPr txBox="1">
            <a:spLocks noChangeArrowheads="1"/>
          </p:cNvSpPr>
          <p:nvPr/>
        </p:nvSpPr>
        <p:spPr bwMode="auto">
          <a:xfrm>
            <a:off x="2123728" y="5157192"/>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2" name="Text Box 24"/>
          <p:cNvSpPr txBox="1">
            <a:spLocks noChangeArrowheads="1"/>
          </p:cNvSpPr>
          <p:nvPr/>
        </p:nvSpPr>
        <p:spPr bwMode="auto">
          <a:xfrm rot="2264461">
            <a:off x="3539714" y="1908870"/>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18" name="Freeform 17"/>
          <p:cNvSpPr/>
          <p:nvPr/>
        </p:nvSpPr>
        <p:spPr>
          <a:xfrm>
            <a:off x="1993900" y="1123950"/>
            <a:ext cx="4818063" cy="445452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8" h="4453128">
                <a:moveTo>
                  <a:pt x="0" y="4434840"/>
                </a:moveTo>
                <a:lnTo>
                  <a:pt x="3310128" y="4453128"/>
                </a:lnTo>
                <a:cubicBezTo>
                  <a:pt x="3988308" y="4436364"/>
                  <a:pt x="3889248" y="4440936"/>
                  <a:pt x="4069080" y="4334256"/>
                </a:cubicBezTo>
                <a:cubicBezTo>
                  <a:pt x="4248912" y="4227576"/>
                  <a:pt x="4296156" y="4079748"/>
                  <a:pt x="4389120" y="3813048"/>
                </a:cubicBezTo>
                <a:cubicBezTo>
                  <a:pt x="4482084" y="3546348"/>
                  <a:pt x="4555236" y="3133344"/>
                  <a:pt x="4626864" y="2734056"/>
                </a:cubicBezTo>
                <a:cubicBezTo>
                  <a:pt x="4698492" y="2334768"/>
                  <a:pt x="4788408" y="1872996"/>
                  <a:pt x="4818888" y="1417320"/>
                </a:cubicBezTo>
                <a:lnTo>
                  <a:pt x="4809744" y="0"/>
                </a:ln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4" name="TextBox 18"/>
          <p:cNvSpPr txBox="1">
            <a:spLocks noChangeArrowheads="1"/>
          </p:cNvSpPr>
          <p:nvPr/>
        </p:nvSpPr>
        <p:spPr bwMode="auto">
          <a:xfrm>
            <a:off x="785813" y="5357813"/>
            <a:ext cx="571500" cy="369887"/>
          </a:xfrm>
          <a:prstGeom prst="rect">
            <a:avLst/>
          </a:prstGeom>
          <a:noFill/>
          <a:ln w="9525">
            <a:noFill/>
            <a:miter lim="800000"/>
            <a:headEnd/>
            <a:tailEnd/>
          </a:ln>
        </p:spPr>
        <p:txBody>
          <a:bodyPr>
            <a:spAutoFit/>
          </a:bodyPr>
          <a:lstStyle/>
          <a:p>
            <a:r>
              <a:rPr lang="en-GB" b="1" dirty="0"/>
              <a:t>P0</a:t>
            </a:r>
          </a:p>
        </p:txBody>
      </p:sp>
      <p:sp>
        <p:nvSpPr>
          <p:cNvPr id="10256" name="TextBox 21"/>
          <p:cNvSpPr txBox="1">
            <a:spLocks noChangeArrowheads="1"/>
          </p:cNvSpPr>
          <p:nvPr/>
        </p:nvSpPr>
        <p:spPr bwMode="auto">
          <a:xfrm>
            <a:off x="785813" y="3571875"/>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sp>
        <p:nvSpPr>
          <p:cNvPr id="10257" name="Line 12"/>
          <p:cNvSpPr>
            <a:spLocks noChangeShapeType="1"/>
          </p:cNvSpPr>
          <p:nvPr/>
        </p:nvSpPr>
        <p:spPr bwMode="auto">
          <a:xfrm>
            <a:off x="1691680" y="2348880"/>
            <a:ext cx="4923433" cy="3683620"/>
          </a:xfrm>
          <a:prstGeom prst="line">
            <a:avLst/>
          </a:prstGeom>
          <a:noFill/>
          <a:ln w="44450">
            <a:solidFill>
              <a:srgbClr val="0066FF"/>
            </a:solidFill>
            <a:round/>
            <a:headEnd/>
            <a:tailEnd/>
          </a:ln>
        </p:spPr>
        <p:txBody>
          <a:bodyPr/>
          <a:lstStyle/>
          <a:p>
            <a:endParaRPr lang="en-GB"/>
          </a:p>
        </p:txBody>
      </p:sp>
      <p:sp>
        <p:nvSpPr>
          <p:cNvPr id="10258" name="Text Box 24"/>
          <p:cNvSpPr txBox="1">
            <a:spLocks noChangeArrowheads="1"/>
          </p:cNvSpPr>
          <p:nvPr/>
        </p:nvSpPr>
        <p:spPr bwMode="auto">
          <a:xfrm rot="2204332">
            <a:off x="1640061" y="3522034"/>
            <a:ext cx="308208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Initial Aggregate Demand</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643563" y="6215063"/>
            <a:ext cx="500062" cy="369887"/>
          </a:xfrm>
          <a:prstGeom prst="rect">
            <a:avLst/>
          </a:prstGeom>
          <a:noFill/>
          <a:ln w="9525">
            <a:noFill/>
            <a:miter lim="800000"/>
            <a:headEnd/>
            <a:tailEnd/>
          </a:ln>
        </p:spPr>
        <p:txBody>
          <a:bodyPr>
            <a:spAutoFit/>
          </a:bodyPr>
          <a:lstStyle/>
          <a:p>
            <a:r>
              <a:rPr lang="en-GB"/>
              <a:t>Y0</a:t>
            </a:r>
          </a:p>
        </p:txBody>
      </p:sp>
      <p:sp>
        <p:nvSpPr>
          <p:cNvPr id="22" name="Line 9"/>
          <p:cNvSpPr>
            <a:spLocks noChangeShapeType="1"/>
          </p:cNvSpPr>
          <p:nvPr/>
        </p:nvSpPr>
        <p:spPr bwMode="auto">
          <a:xfrm>
            <a:off x="1475656" y="371703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0" cy="55446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660232" y="3645024"/>
            <a:ext cx="0" cy="2664296"/>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7" name="Straight Arrow Connector 26"/>
          <p:cNvCxnSpPr/>
          <p:nvPr/>
        </p:nvCxnSpPr>
        <p:spPr>
          <a:xfrm rot="5400000" flipH="1" flipV="1">
            <a:off x="4355976" y="2996952"/>
            <a:ext cx="1296144"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2447764" y="1592796"/>
            <a:ext cx="1368152"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260" idx="3"/>
          </p:cNvCxnSpPr>
          <p:nvPr/>
        </p:nvCxnSpPr>
        <p:spPr>
          <a:xfrm flipV="1">
            <a:off x="6143625" y="6381328"/>
            <a:ext cx="228575" cy="1867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741951" y="6216819"/>
            <a:ext cx="3311649"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483768" y="1412776"/>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093296"/>
            <a:ext cx="2786062" cy="6461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Y1</a:t>
            </a:r>
            <a:r>
              <a:rPr lang="en-GB" b="1" dirty="0">
                <a:solidFill>
                  <a:srgbClr val="FF0000"/>
                </a:solidFill>
              </a:rPr>
              <a:t>  </a:t>
            </a:r>
            <a:r>
              <a:rPr lang="en-GB" b="1" dirty="0">
                <a:solidFill>
                  <a:srgbClr val="00B050"/>
                </a:solidFill>
              </a:rPr>
              <a:t>Full employment </a:t>
            </a:r>
            <a:r>
              <a:rPr lang="en-GB" b="1" dirty="0">
                <a:solidFill>
                  <a:srgbClr val="FF0000"/>
                </a:solidFill>
              </a:rPr>
              <a:t>level of national income</a:t>
            </a:r>
          </a:p>
        </p:txBody>
      </p:sp>
      <p:sp>
        <p:nvSpPr>
          <p:cNvPr id="10249" name="Text Box 18"/>
          <p:cNvSpPr txBox="1">
            <a:spLocks noChangeArrowheads="1"/>
          </p:cNvSpPr>
          <p:nvPr/>
        </p:nvSpPr>
        <p:spPr bwMode="auto">
          <a:xfrm>
            <a:off x="2123728" y="5589240"/>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2" name="Text Box 24"/>
          <p:cNvSpPr txBox="1">
            <a:spLocks noChangeArrowheads="1"/>
          </p:cNvSpPr>
          <p:nvPr/>
        </p:nvSpPr>
        <p:spPr bwMode="auto">
          <a:xfrm rot="2240258">
            <a:off x="2888084" y="2273873"/>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p>
        </p:txBody>
      </p:sp>
      <p:sp>
        <p:nvSpPr>
          <p:cNvPr id="18" name="Freeform 17"/>
          <p:cNvSpPr/>
          <p:nvPr/>
        </p:nvSpPr>
        <p:spPr>
          <a:xfrm>
            <a:off x="1993901" y="548680"/>
            <a:ext cx="4931648" cy="502979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 name="connsiteX0" fmla="*/ 0 w 4954820"/>
              <a:gd name="connsiteY0" fmla="*/ 4434840 h 4453128"/>
              <a:gd name="connsiteX1" fmla="*/ 3310128 w 4954820"/>
              <a:gd name="connsiteY1" fmla="*/ 4453128 h 4453128"/>
              <a:gd name="connsiteX2" fmla="*/ 4069080 w 4954820"/>
              <a:gd name="connsiteY2" fmla="*/ 4334256 h 4453128"/>
              <a:gd name="connsiteX3" fmla="*/ 4389120 w 4954820"/>
              <a:gd name="connsiteY3" fmla="*/ 3813048 h 4453128"/>
              <a:gd name="connsiteX4" fmla="*/ 4883192 w 4954820"/>
              <a:gd name="connsiteY4" fmla="*/ 2808225 h 4453128"/>
              <a:gd name="connsiteX5" fmla="*/ 4818888 w 4954820"/>
              <a:gd name="connsiteY5" fmla="*/ 1417320 h 4453128"/>
              <a:gd name="connsiteX6" fmla="*/ 4809744 w 4954820"/>
              <a:gd name="connsiteY6" fmla="*/ 0 h 4453128"/>
              <a:gd name="connsiteX0" fmla="*/ 0 w 4932492"/>
              <a:gd name="connsiteY0" fmla="*/ 4434840 h 4453128"/>
              <a:gd name="connsiteX1" fmla="*/ 3310128 w 4932492"/>
              <a:gd name="connsiteY1" fmla="*/ 4453128 h 4453128"/>
              <a:gd name="connsiteX2" fmla="*/ 4069080 w 4932492"/>
              <a:gd name="connsiteY2" fmla="*/ 4334256 h 4453128"/>
              <a:gd name="connsiteX3" fmla="*/ 4523089 w 4932492"/>
              <a:gd name="connsiteY3" fmla="*/ 3888006 h 4453128"/>
              <a:gd name="connsiteX4" fmla="*/ 4883192 w 4932492"/>
              <a:gd name="connsiteY4" fmla="*/ 2808225 h 4453128"/>
              <a:gd name="connsiteX5" fmla="*/ 4818888 w 4932492"/>
              <a:gd name="connsiteY5" fmla="*/ 1417320 h 4453128"/>
              <a:gd name="connsiteX6" fmla="*/ 4809744 w 4932492"/>
              <a:gd name="connsiteY6" fmla="*/ 0 h 4453128"/>
              <a:gd name="connsiteX0" fmla="*/ 0 w 4932492"/>
              <a:gd name="connsiteY0" fmla="*/ 5009930 h 5028218"/>
              <a:gd name="connsiteX1" fmla="*/ 3310128 w 4932492"/>
              <a:gd name="connsiteY1" fmla="*/ 5028218 h 5028218"/>
              <a:gd name="connsiteX2" fmla="*/ 4069080 w 4932492"/>
              <a:gd name="connsiteY2" fmla="*/ 4909346 h 5028218"/>
              <a:gd name="connsiteX3" fmla="*/ 4523089 w 4932492"/>
              <a:gd name="connsiteY3" fmla="*/ 4463096 h 5028218"/>
              <a:gd name="connsiteX4" fmla="*/ 4883192 w 4932492"/>
              <a:gd name="connsiteY4" fmla="*/ 3383315 h 5028218"/>
              <a:gd name="connsiteX5" fmla="*/ 4818888 w 4932492"/>
              <a:gd name="connsiteY5" fmla="*/ 1992410 h 5028218"/>
              <a:gd name="connsiteX6" fmla="*/ 4811170 w 4932492"/>
              <a:gd name="connsiteY6" fmla="*/ 0 h 502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492" h="5028218">
                <a:moveTo>
                  <a:pt x="0" y="5009930"/>
                </a:moveTo>
                <a:lnTo>
                  <a:pt x="3310128" y="5028218"/>
                </a:lnTo>
                <a:cubicBezTo>
                  <a:pt x="3988308" y="5011454"/>
                  <a:pt x="3866920" y="5003533"/>
                  <a:pt x="4069080" y="4909346"/>
                </a:cubicBezTo>
                <a:cubicBezTo>
                  <a:pt x="4271240" y="4815159"/>
                  <a:pt x="4387404" y="4717434"/>
                  <a:pt x="4523089" y="4463096"/>
                </a:cubicBezTo>
                <a:cubicBezTo>
                  <a:pt x="4658774" y="4208758"/>
                  <a:pt x="4833892" y="3795096"/>
                  <a:pt x="4883192" y="3383315"/>
                </a:cubicBezTo>
                <a:cubicBezTo>
                  <a:pt x="4932492" y="2971534"/>
                  <a:pt x="4788408" y="2448086"/>
                  <a:pt x="4818888" y="1992410"/>
                </a:cubicBezTo>
                <a:cubicBezTo>
                  <a:pt x="4816315" y="1328273"/>
                  <a:pt x="4813743" y="664137"/>
                  <a:pt x="4811170" y="0"/>
                </a:cubicBez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6" name="TextBox 21"/>
          <p:cNvSpPr txBox="1">
            <a:spLocks noChangeArrowheads="1"/>
          </p:cNvSpPr>
          <p:nvPr/>
        </p:nvSpPr>
        <p:spPr bwMode="auto">
          <a:xfrm>
            <a:off x="899592" y="4437112"/>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940152" y="6093296"/>
            <a:ext cx="500062" cy="369887"/>
          </a:xfrm>
          <a:prstGeom prst="rect">
            <a:avLst/>
          </a:prstGeom>
          <a:noFill/>
          <a:ln w="9525">
            <a:noFill/>
            <a:miter lim="800000"/>
            <a:headEnd/>
            <a:tailEnd/>
          </a:ln>
        </p:spPr>
        <p:txBody>
          <a:bodyPr>
            <a:spAutoFit/>
          </a:bodyPr>
          <a:lstStyle/>
          <a:p>
            <a:r>
              <a:rPr lang="en-GB" b="1" dirty="0">
                <a:solidFill>
                  <a:srgbClr val="FFC000"/>
                </a:solidFill>
              </a:rPr>
              <a:t>Y2</a:t>
            </a:r>
          </a:p>
        </p:txBody>
      </p:sp>
      <p:sp>
        <p:nvSpPr>
          <p:cNvPr id="22"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144016" cy="5544616"/>
          </a:xfrm>
          <a:prstGeom prst="line">
            <a:avLst/>
          </a:prstGeom>
          <a:ln w="53975">
            <a:solidFill>
              <a:srgbClr val="00B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732240" y="3645024"/>
            <a:ext cx="0" cy="237626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9" name="Straight Arrow Connector 28"/>
          <p:cNvCxnSpPr/>
          <p:nvPr/>
        </p:nvCxnSpPr>
        <p:spPr>
          <a:xfrm rot="10800000" flipV="1">
            <a:off x="6156176" y="6165303"/>
            <a:ext cx="576064" cy="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979712" y="548680"/>
            <a:ext cx="4924159" cy="5002644"/>
          </a:xfrm>
          <a:custGeom>
            <a:avLst/>
            <a:gdLst>
              <a:gd name="connsiteX0" fmla="*/ 0 w 4783347"/>
              <a:gd name="connsiteY0" fmla="*/ 4951562 h 5125528"/>
              <a:gd name="connsiteX1" fmla="*/ 3571336 w 4783347"/>
              <a:gd name="connsiteY1" fmla="*/ 4968815 h 5125528"/>
              <a:gd name="connsiteX2" fmla="*/ 4114800 w 4783347"/>
              <a:gd name="connsiteY2" fmla="*/ 4011283 h 5125528"/>
              <a:gd name="connsiteX3" fmla="*/ 4641011 w 4783347"/>
              <a:gd name="connsiteY3" fmla="*/ 2294627 h 5125528"/>
              <a:gd name="connsiteX4" fmla="*/ 4761781 w 4783347"/>
              <a:gd name="connsiteY4" fmla="*/ 1397479 h 5125528"/>
              <a:gd name="connsiteX5" fmla="*/ 4770408 w 4783347"/>
              <a:gd name="connsiteY5" fmla="*/ 0 h 5125528"/>
              <a:gd name="connsiteX0" fmla="*/ 0 w 4839418"/>
              <a:gd name="connsiteY0" fmla="*/ 4951562 h 5411637"/>
              <a:gd name="connsiteX1" fmla="*/ 3571336 w 4839418"/>
              <a:gd name="connsiteY1" fmla="*/ 4968815 h 5411637"/>
              <a:gd name="connsiteX2" fmla="*/ 4641011 w 4839418"/>
              <a:gd name="connsiteY2" fmla="*/ 2294627 h 5411637"/>
              <a:gd name="connsiteX3" fmla="*/ 4761781 w 4839418"/>
              <a:gd name="connsiteY3" fmla="*/ 1397479 h 5411637"/>
              <a:gd name="connsiteX4" fmla="*/ 4770408 w 4839418"/>
              <a:gd name="connsiteY4" fmla="*/ 0 h 5411637"/>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40057"/>
              <a:gd name="connsiteY0" fmla="*/ 4951562 h 4968815"/>
              <a:gd name="connsiteX1" fmla="*/ 3571336 w 4840057"/>
              <a:gd name="connsiteY1" fmla="*/ 4968815 h 4968815"/>
              <a:gd name="connsiteX2" fmla="*/ 4641650 w 4840057"/>
              <a:gd name="connsiteY2" fmla="*/ 2410356 h 4968815"/>
              <a:gd name="connsiteX3" fmla="*/ 4761781 w 4840057"/>
              <a:gd name="connsiteY3" fmla="*/ 1397479 h 4968815"/>
              <a:gd name="connsiteX4" fmla="*/ 4770408 w 4840057"/>
              <a:gd name="connsiteY4" fmla="*/ 0 h 4968815"/>
              <a:gd name="connsiteX0" fmla="*/ 0 w 4913700"/>
              <a:gd name="connsiteY0" fmla="*/ 4951562 h 5002644"/>
              <a:gd name="connsiteX1" fmla="*/ 3129482 w 4913700"/>
              <a:gd name="connsiteY1" fmla="*/ 5002644 h 5002644"/>
              <a:gd name="connsiteX2" fmla="*/ 4641650 w 4913700"/>
              <a:gd name="connsiteY2" fmla="*/ 2410356 h 5002644"/>
              <a:gd name="connsiteX3" fmla="*/ 4761781 w 4913700"/>
              <a:gd name="connsiteY3" fmla="*/ 1397479 h 5002644"/>
              <a:gd name="connsiteX4" fmla="*/ 4770408 w 4913700"/>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2016224 h 5002644"/>
              <a:gd name="connsiteX4" fmla="*/ 4770408 w 4924159"/>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12158"/>
              <a:gd name="connsiteY0" fmla="*/ 4951562 h 5002644"/>
              <a:gd name="connsiteX1" fmla="*/ 3129482 w 4912158"/>
              <a:gd name="connsiteY1" fmla="*/ 5002644 h 5002644"/>
              <a:gd name="connsiteX2" fmla="*/ 4641650 w 4912158"/>
              <a:gd name="connsiteY2" fmla="*/ 2410356 h 5002644"/>
              <a:gd name="connsiteX3" fmla="*/ 4752528 w 4912158"/>
              <a:gd name="connsiteY3" fmla="*/ 1944216 h 5002644"/>
              <a:gd name="connsiteX4" fmla="*/ 4770408 w 4912158"/>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159" h="5002644">
                <a:moveTo>
                  <a:pt x="0" y="4968552"/>
                </a:moveTo>
                <a:lnTo>
                  <a:pt x="3129482" y="5002644"/>
                </a:lnTo>
                <a:cubicBezTo>
                  <a:pt x="3902984" y="4559822"/>
                  <a:pt x="4359141" y="2920094"/>
                  <a:pt x="4641650" y="2410356"/>
                </a:cubicBezTo>
                <a:cubicBezTo>
                  <a:pt x="4924159" y="1900618"/>
                  <a:pt x="4802970" y="2326654"/>
                  <a:pt x="4824536" y="1944216"/>
                </a:cubicBezTo>
                <a:cubicBezTo>
                  <a:pt x="4827412" y="1478390"/>
                  <a:pt x="4767532" y="465826"/>
                  <a:pt x="4770408" y="0"/>
                </a:cubicBezTo>
              </a:path>
            </a:pathLst>
          </a:custGeom>
          <a:ln w="508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Text Box 18"/>
          <p:cNvSpPr txBox="1">
            <a:spLocks noChangeArrowheads="1"/>
          </p:cNvSpPr>
          <p:nvPr/>
        </p:nvSpPr>
        <p:spPr bwMode="auto">
          <a:xfrm>
            <a:off x="2555776" y="4869160"/>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C000"/>
                </a:solidFill>
              </a:rPr>
              <a:t>Aggregate Supply Curve 2</a:t>
            </a:r>
          </a:p>
        </p:txBody>
      </p:sp>
      <p:sp>
        <p:nvSpPr>
          <p:cNvPr id="31" name="Line 26"/>
          <p:cNvSpPr>
            <a:spLocks noChangeShapeType="1"/>
          </p:cNvSpPr>
          <p:nvPr/>
        </p:nvSpPr>
        <p:spPr bwMode="auto">
          <a:xfrm>
            <a:off x="6084168" y="692696"/>
            <a:ext cx="0" cy="5328592"/>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4" name="Line 9"/>
          <p:cNvSpPr>
            <a:spLocks noChangeShapeType="1"/>
          </p:cNvSpPr>
          <p:nvPr/>
        </p:nvSpPr>
        <p:spPr bwMode="auto">
          <a:xfrm>
            <a:off x="1475656" y="414908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5" name="TextBox 21"/>
          <p:cNvSpPr txBox="1">
            <a:spLocks noChangeArrowheads="1"/>
          </p:cNvSpPr>
          <p:nvPr/>
        </p:nvSpPr>
        <p:spPr bwMode="auto">
          <a:xfrm>
            <a:off x="899592" y="3933056"/>
            <a:ext cx="504056" cy="369888"/>
          </a:xfrm>
          <a:prstGeom prst="rect">
            <a:avLst/>
          </a:prstGeom>
          <a:noFill/>
          <a:ln w="9525">
            <a:noFill/>
            <a:miter lim="800000"/>
            <a:headEnd/>
            <a:tailEnd/>
          </a:ln>
        </p:spPr>
        <p:txBody>
          <a:bodyPr wrap="square">
            <a:spAutoFit/>
          </a:bodyPr>
          <a:lstStyle/>
          <a:p>
            <a:r>
              <a:rPr lang="en-GB" b="1" dirty="0">
                <a:solidFill>
                  <a:srgbClr val="FFC000"/>
                </a:solidFill>
              </a:rPr>
              <a:t>P2</a:t>
            </a:r>
          </a:p>
        </p:txBody>
      </p:sp>
      <p:cxnSp>
        <p:nvCxnSpPr>
          <p:cNvPr id="36" name="Straight Arrow Connector 35"/>
          <p:cNvCxnSpPr/>
          <p:nvPr/>
        </p:nvCxnSpPr>
        <p:spPr>
          <a:xfrm rot="5400000" flipH="1" flipV="1">
            <a:off x="756371" y="4364309"/>
            <a:ext cx="288031"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6012160" y="4365104"/>
            <a:ext cx="648072" cy="36004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cxnSp>
        <p:nvCxnSpPr>
          <p:cNvPr id="8" name="Straight Connector 7">
            <a:extLst>
              <a:ext uri="{FF2B5EF4-FFF2-40B4-BE49-F238E27FC236}">
                <a16:creationId xmlns:a16="http://schemas.microsoft.com/office/drawing/2014/main" id="{6B03DF2B-2565-4AC2-BB55-F7332DD7B3C0}"/>
              </a:ext>
            </a:extLst>
          </p:cNvPr>
          <p:cNvCxnSpPr/>
          <p:nvPr/>
        </p:nvCxnSpPr>
        <p:spPr>
          <a:xfrm>
            <a:off x="4572000" y="548680"/>
            <a:ext cx="0" cy="5040560"/>
          </a:xfrm>
          <a:prstGeom prst="line">
            <a:avLst/>
          </a:prstGeom>
          <a:ln w="66675">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D18F4A-A980-4515-A03C-4AE5F0843994}"/>
              </a:ext>
            </a:extLst>
          </p:cNvPr>
          <p:cNvSpPr txBox="1"/>
          <p:nvPr/>
        </p:nvSpPr>
        <p:spPr>
          <a:xfrm>
            <a:off x="2771800" y="240037"/>
            <a:ext cx="3600400" cy="369332"/>
          </a:xfrm>
          <a:prstGeom prst="rect">
            <a:avLst/>
          </a:prstGeom>
          <a:noFill/>
        </p:spPr>
        <p:txBody>
          <a:bodyPr wrap="square" rtlCol="0">
            <a:spAutoFit/>
          </a:bodyPr>
          <a:lstStyle/>
          <a:p>
            <a:r>
              <a:rPr lang="en-GB" dirty="0">
                <a:solidFill>
                  <a:srgbClr val="0000FF"/>
                </a:solidFill>
              </a:rPr>
              <a:t>Long-run aggregate supply curve</a:t>
            </a:r>
          </a:p>
        </p:txBody>
      </p:sp>
    </p:spTree>
    <p:extLst>
      <p:ext uri="{BB962C8B-B14F-4D97-AF65-F5344CB8AC3E}">
        <p14:creationId xmlns:p14="http://schemas.microsoft.com/office/powerpoint/2010/main" val="364485856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cxnSp>
        <p:nvCxnSpPr>
          <p:cNvPr id="8" name="Straight Connector 7">
            <a:extLst>
              <a:ext uri="{FF2B5EF4-FFF2-40B4-BE49-F238E27FC236}">
                <a16:creationId xmlns:a16="http://schemas.microsoft.com/office/drawing/2014/main" id="{6B03DF2B-2565-4AC2-BB55-F7332DD7B3C0}"/>
              </a:ext>
            </a:extLst>
          </p:cNvPr>
          <p:cNvCxnSpPr/>
          <p:nvPr/>
        </p:nvCxnSpPr>
        <p:spPr>
          <a:xfrm>
            <a:off x="4572000" y="548680"/>
            <a:ext cx="0" cy="5040560"/>
          </a:xfrm>
          <a:prstGeom prst="line">
            <a:avLst/>
          </a:prstGeom>
          <a:ln w="66675">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D18F4A-A980-4515-A03C-4AE5F0843994}"/>
              </a:ext>
            </a:extLst>
          </p:cNvPr>
          <p:cNvSpPr txBox="1"/>
          <p:nvPr/>
        </p:nvSpPr>
        <p:spPr>
          <a:xfrm>
            <a:off x="2363587" y="548680"/>
            <a:ext cx="2592288" cy="923330"/>
          </a:xfrm>
          <a:prstGeom prst="rect">
            <a:avLst/>
          </a:prstGeom>
          <a:noFill/>
        </p:spPr>
        <p:txBody>
          <a:bodyPr wrap="square" rtlCol="0">
            <a:spAutoFit/>
          </a:bodyPr>
          <a:lstStyle/>
          <a:p>
            <a:r>
              <a:rPr lang="en-GB" dirty="0"/>
              <a:t>Long-run aggregate supply curve </a:t>
            </a:r>
            <a:endParaRPr lang="en-GB" baseline="40000" dirty="0"/>
          </a:p>
          <a:p>
            <a:endParaRPr lang="en-GB" dirty="0"/>
          </a:p>
        </p:txBody>
      </p:sp>
      <p:cxnSp>
        <p:nvCxnSpPr>
          <p:cNvPr id="12" name="Straight Connector 11">
            <a:extLst>
              <a:ext uri="{FF2B5EF4-FFF2-40B4-BE49-F238E27FC236}">
                <a16:creationId xmlns:a16="http://schemas.microsoft.com/office/drawing/2014/main" id="{C39C8983-BAC0-43B1-955B-D973FDB79886}"/>
              </a:ext>
            </a:extLst>
          </p:cNvPr>
          <p:cNvCxnSpPr/>
          <p:nvPr/>
        </p:nvCxnSpPr>
        <p:spPr>
          <a:xfrm>
            <a:off x="6012160" y="548680"/>
            <a:ext cx="0" cy="5040560"/>
          </a:xfrm>
          <a:prstGeom prst="line">
            <a:avLst/>
          </a:prstGeom>
          <a:ln w="66675">
            <a:solidFill>
              <a:srgbClr val="0000FF"/>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1F6E7B9-1657-4A31-A367-07E71076533F}"/>
              </a:ext>
            </a:extLst>
          </p:cNvPr>
          <p:cNvSpPr/>
          <p:nvPr/>
        </p:nvSpPr>
        <p:spPr>
          <a:xfrm>
            <a:off x="5985533" y="585554"/>
            <a:ext cx="2808312" cy="646331"/>
          </a:xfrm>
          <a:prstGeom prst="rect">
            <a:avLst/>
          </a:prstGeom>
        </p:spPr>
        <p:txBody>
          <a:bodyPr wrap="square">
            <a:spAutoFit/>
          </a:bodyPr>
          <a:lstStyle/>
          <a:p>
            <a:r>
              <a:rPr lang="en-GB" dirty="0"/>
              <a:t>Long-run aggregate supply curve </a:t>
            </a:r>
            <a:r>
              <a:rPr lang="en-GB" baseline="40000" dirty="0"/>
              <a:t>2</a:t>
            </a:r>
          </a:p>
        </p:txBody>
      </p:sp>
      <p:sp>
        <p:nvSpPr>
          <p:cNvPr id="13" name="Arrow: Right 12">
            <a:extLst>
              <a:ext uri="{FF2B5EF4-FFF2-40B4-BE49-F238E27FC236}">
                <a16:creationId xmlns:a16="http://schemas.microsoft.com/office/drawing/2014/main" id="{B44383E3-7B7D-4AC5-B14A-FDBBD1AA0748}"/>
              </a:ext>
            </a:extLst>
          </p:cNvPr>
          <p:cNvSpPr/>
          <p:nvPr/>
        </p:nvSpPr>
        <p:spPr>
          <a:xfrm>
            <a:off x="4661173" y="548680"/>
            <a:ext cx="1278979" cy="720080"/>
          </a:xfrm>
          <a:prstGeom prst="rightArrow">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6154129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cxnSp>
        <p:nvCxnSpPr>
          <p:cNvPr id="8" name="Straight Connector 7">
            <a:extLst>
              <a:ext uri="{FF2B5EF4-FFF2-40B4-BE49-F238E27FC236}">
                <a16:creationId xmlns:a16="http://schemas.microsoft.com/office/drawing/2014/main" id="{6B03DF2B-2565-4AC2-BB55-F7332DD7B3C0}"/>
              </a:ext>
            </a:extLst>
          </p:cNvPr>
          <p:cNvCxnSpPr/>
          <p:nvPr/>
        </p:nvCxnSpPr>
        <p:spPr>
          <a:xfrm>
            <a:off x="4572000" y="548680"/>
            <a:ext cx="0" cy="5040560"/>
          </a:xfrm>
          <a:prstGeom prst="line">
            <a:avLst/>
          </a:prstGeom>
          <a:ln w="66675">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D18F4A-A980-4515-A03C-4AE5F0843994}"/>
              </a:ext>
            </a:extLst>
          </p:cNvPr>
          <p:cNvSpPr txBox="1"/>
          <p:nvPr/>
        </p:nvSpPr>
        <p:spPr>
          <a:xfrm>
            <a:off x="6040181" y="548679"/>
            <a:ext cx="2592288" cy="923330"/>
          </a:xfrm>
          <a:prstGeom prst="rect">
            <a:avLst/>
          </a:prstGeom>
          <a:noFill/>
        </p:spPr>
        <p:txBody>
          <a:bodyPr wrap="square" rtlCol="0">
            <a:spAutoFit/>
          </a:bodyPr>
          <a:lstStyle/>
          <a:p>
            <a:r>
              <a:rPr lang="en-GB" dirty="0"/>
              <a:t>Long-run aggregate supply curve </a:t>
            </a:r>
            <a:endParaRPr lang="en-GB" baseline="40000" dirty="0"/>
          </a:p>
          <a:p>
            <a:endParaRPr lang="en-GB" dirty="0"/>
          </a:p>
        </p:txBody>
      </p:sp>
      <p:cxnSp>
        <p:nvCxnSpPr>
          <p:cNvPr id="12" name="Straight Connector 11">
            <a:extLst>
              <a:ext uri="{FF2B5EF4-FFF2-40B4-BE49-F238E27FC236}">
                <a16:creationId xmlns:a16="http://schemas.microsoft.com/office/drawing/2014/main" id="{C39C8983-BAC0-43B1-955B-D973FDB79886}"/>
              </a:ext>
            </a:extLst>
          </p:cNvPr>
          <p:cNvCxnSpPr/>
          <p:nvPr/>
        </p:nvCxnSpPr>
        <p:spPr>
          <a:xfrm>
            <a:off x="6012160" y="548680"/>
            <a:ext cx="0" cy="5040560"/>
          </a:xfrm>
          <a:prstGeom prst="line">
            <a:avLst/>
          </a:prstGeom>
          <a:ln w="66675">
            <a:solidFill>
              <a:srgbClr val="0000FF"/>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1F6E7B9-1657-4A31-A367-07E71076533F}"/>
              </a:ext>
            </a:extLst>
          </p:cNvPr>
          <p:cNvSpPr/>
          <p:nvPr/>
        </p:nvSpPr>
        <p:spPr>
          <a:xfrm>
            <a:off x="2195736" y="548679"/>
            <a:ext cx="2808312" cy="646331"/>
          </a:xfrm>
          <a:prstGeom prst="rect">
            <a:avLst/>
          </a:prstGeom>
        </p:spPr>
        <p:txBody>
          <a:bodyPr wrap="square">
            <a:spAutoFit/>
          </a:bodyPr>
          <a:lstStyle/>
          <a:p>
            <a:r>
              <a:rPr lang="en-GB" dirty="0"/>
              <a:t>Long-run aggregate supply curve </a:t>
            </a:r>
            <a:r>
              <a:rPr lang="en-GB" baseline="40000" dirty="0"/>
              <a:t>2</a:t>
            </a:r>
          </a:p>
        </p:txBody>
      </p:sp>
      <p:sp>
        <p:nvSpPr>
          <p:cNvPr id="13" name="Arrow: Right 12">
            <a:extLst>
              <a:ext uri="{FF2B5EF4-FFF2-40B4-BE49-F238E27FC236}">
                <a16:creationId xmlns:a16="http://schemas.microsoft.com/office/drawing/2014/main" id="{B44383E3-7B7D-4AC5-B14A-FDBBD1AA0748}"/>
              </a:ext>
            </a:extLst>
          </p:cNvPr>
          <p:cNvSpPr/>
          <p:nvPr/>
        </p:nvSpPr>
        <p:spPr>
          <a:xfrm rot="10800000">
            <a:off x="4661173" y="548680"/>
            <a:ext cx="1278979" cy="720080"/>
          </a:xfrm>
          <a:prstGeom prst="rightArrow">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0838281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sp>
        <p:nvSpPr>
          <p:cNvPr id="11" name="Rectangle 10">
            <a:extLst>
              <a:ext uri="{FF2B5EF4-FFF2-40B4-BE49-F238E27FC236}">
                <a16:creationId xmlns:a16="http://schemas.microsoft.com/office/drawing/2014/main" id="{31F6E7B9-1657-4A31-A367-07E71076533F}"/>
              </a:ext>
            </a:extLst>
          </p:cNvPr>
          <p:cNvSpPr/>
          <p:nvPr/>
        </p:nvSpPr>
        <p:spPr>
          <a:xfrm>
            <a:off x="5796136" y="638258"/>
            <a:ext cx="2808312" cy="369332"/>
          </a:xfrm>
          <a:prstGeom prst="rect">
            <a:avLst/>
          </a:prstGeom>
        </p:spPr>
        <p:txBody>
          <a:bodyPr wrap="square">
            <a:spAutoFit/>
          </a:bodyPr>
          <a:lstStyle/>
          <a:p>
            <a:r>
              <a:rPr lang="en-GB" b="1" dirty="0">
                <a:solidFill>
                  <a:srgbClr val="00B050"/>
                </a:solidFill>
              </a:rPr>
              <a:t>Aggregate supply curve</a:t>
            </a:r>
            <a:endParaRPr lang="en-GB" b="1" baseline="40000" dirty="0">
              <a:solidFill>
                <a:srgbClr val="00B050"/>
              </a:solidFill>
            </a:endParaRPr>
          </a:p>
        </p:txBody>
      </p:sp>
      <p:sp>
        <p:nvSpPr>
          <p:cNvPr id="10" name="Line 12">
            <a:extLst>
              <a:ext uri="{FF2B5EF4-FFF2-40B4-BE49-F238E27FC236}">
                <a16:creationId xmlns:a16="http://schemas.microsoft.com/office/drawing/2014/main" id="{2BD00CA8-C0B5-4138-9BCB-156071044730}"/>
              </a:ext>
            </a:extLst>
          </p:cNvPr>
          <p:cNvSpPr>
            <a:spLocks noChangeShapeType="1"/>
          </p:cNvSpPr>
          <p:nvPr/>
        </p:nvSpPr>
        <p:spPr bwMode="auto">
          <a:xfrm>
            <a:off x="2735757" y="781720"/>
            <a:ext cx="5545138" cy="4392612"/>
          </a:xfrm>
          <a:prstGeom prst="line">
            <a:avLst/>
          </a:prstGeom>
          <a:noFill/>
          <a:ln w="44450">
            <a:solidFill>
              <a:srgbClr val="0066FF"/>
            </a:solidFill>
            <a:round/>
            <a:headEnd/>
            <a:tailEnd/>
          </a:ln>
        </p:spPr>
        <p:txBody>
          <a:bodyPr/>
          <a:lstStyle/>
          <a:p>
            <a:endParaRPr lang="en-GB"/>
          </a:p>
        </p:txBody>
      </p:sp>
      <p:sp>
        <p:nvSpPr>
          <p:cNvPr id="14" name="Line 17">
            <a:extLst>
              <a:ext uri="{FF2B5EF4-FFF2-40B4-BE49-F238E27FC236}">
                <a16:creationId xmlns:a16="http://schemas.microsoft.com/office/drawing/2014/main" id="{9CE95595-A6AD-4483-AAE2-F33FE7E51C9F}"/>
              </a:ext>
            </a:extLst>
          </p:cNvPr>
          <p:cNvSpPr>
            <a:spLocks noChangeShapeType="1"/>
          </p:cNvSpPr>
          <p:nvPr/>
        </p:nvSpPr>
        <p:spPr bwMode="auto">
          <a:xfrm>
            <a:off x="7016081" y="1053455"/>
            <a:ext cx="0" cy="4567349"/>
          </a:xfrm>
          <a:prstGeom prst="line">
            <a:avLst/>
          </a:prstGeom>
          <a:noFill/>
          <a:ln w="31750">
            <a:solidFill>
              <a:srgbClr val="0070C0"/>
            </a:solidFill>
            <a:prstDash val="lgDash"/>
            <a:round/>
            <a:headEnd/>
            <a:tailEnd/>
          </a:ln>
        </p:spPr>
        <p:txBody>
          <a:bodyPr/>
          <a:lstStyle/>
          <a:p>
            <a:endParaRPr lang="en-GB"/>
          </a:p>
        </p:txBody>
      </p:sp>
      <p:sp>
        <p:nvSpPr>
          <p:cNvPr id="15" name="Text Box 18">
            <a:extLst>
              <a:ext uri="{FF2B5EF4-FFF2-40B4-BE49-F238E27FC236}">
                <a16:creationId xmlns:a16="http://schemas.microsoft.com/office/drawing/2014/main" id="{AC75429F-FF50-4EF3-A1FD-7F4F6FB811B3}"/>
              </a:ext>
            </a:extLst>
          </p:cNvPr>
          <p:cNvSpPr txBox="1">
            <a:spLocks noChangeArrowheads="1"/>
          </p:cNvSpPr>
          <p:nvPr/>
        </p:nvSpPr>
        <p:spPr bwMode="auto">
          <a:xfrm>
            <a:off x="5796136" y="6215767"/>
            <a:ext cx="2888307"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a:t>
            </a:r>
            <a:r>
              <a:rPr lang="en-GB" b="1" baseline="40000" dirty="0">
                <a:solidFill>
                  <a:srgbClr val="0066FF"/>
                </a:solidFill>
              </a:rPr>
              <a:t>1</a:t>
            </a:r>
            <a:r>
              <a:rPr lang="en-GB" b="1" dirty="0">
                <a:solidFill>
                  <a:srgbClr val="0066FF"/>
                </a:solidFill>
              </a:rPr>
              <a:t> Full employment</a:t>
            </a:r>
          </a:p>
        </p:txBody>
      </p:sp>
      <p:sp>
        <p:nvSpPr>
          <p:cNvPr id="18" name="Text Box 22">
            <a:extLst>
              <a:ext uri="{FF2B5EF4-FFF2-40B4-BE49-F238E27FC236}">
                <a16:creationId xmlns:a16="http://schemas.microsoft.com/office/drawing/2014/main" id="{256F89BF-4B2D-48FA-A5E5-A166FECDE267}"/>
              </a:ext>
            </a:extLst>
          </p:cNvPr>
          <p:cNvSpPr txBox="1">
            <a:spLocks noChangeArrowheads="1"/>
          </p:cNvSpPr>
          <p:nvPr/>
        </p:nvSpPr>
        <p:spPr bwMode="auto">
          <a:xfrm rot="2315257">
            <a:off x="3777031" y="2231005"/>
            <a:ext cx="2881499"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a:t>
            </a:r>
            <a:r>
              <a:rPr lang="en-GB" b="1" baseline="40000" dirty="0">
                <a:solidFill>
                  <a:srgbClr val="0066FF"/>
                </a:solidFill>
              </a:rPr>
              <a:t>1</a:t>
            </a:r>
          </a:p>
        </p:txBody>
      </p:sp>
      <p:sp>
        <p:nvSpPr>
          <p:cNvPr id="19" name="Line 12">
            <a:extLst>
              <a:ext uri="{FF2B5EF4-FFF2-40B4-BE49-F238E27FC236}">
                <a16:creationId xmlns:a16="http://schemas.microsoft.com/office/drawing/2014/main" id="{D9A285A8-2A33-4FCD-B091-78703C547025}"/>
              </a:ext>
            </a:extLst>
          </p:cNvPr>
          <p:cNvSpPr>
            <a:spLocks noChangeShapeType="1"/>
          </p:cNvSpPr>
          <p:nvPr/>
        </p:nvSpPr>
        <p:spPr bwMode="auto">
          <a:xfrm>
            <a:off x="2028076" y="1844823"/>
            <a:ext cx="4483727" cy="3456385"/>
          </a:xfrm>
          <a:prstGeom prst="line">
            <a:avLst/>
          </a:prstGeom>
          <a:noFill/>
          <a:ln w="38100">
            <a:solidFill>
              <a:srgbClr val="FF0000"/>
            </a:solidFill>
            <a:round/>
            <a:headEnd/>
            <a:tailEnd/>
          </a:ln>
        </p:spPr>
        <p:txBody>
          <a:bodyPr/>
          <a:lstStyle/>
          <a:p>
            <a:endParaRPr lang="en-GB"/>
          </a:p>
        </p:txBody>
      </p:sp>
      <p:sp>
        <p:nvSpPr>
          <p:cNvPr id="20" name="Text Box 22">
            <a:extLst>
              <a:ext uri="{FF2B5EF4-FFF2-40B4-BE49-F238E27FC236}">
                <a16:creationId xmlns:a16="http://schemas.microsoft.com/office/drawing/2014/main" id="{204DC515-FAA7-481D-9541-34428F84C270}"/>
              </a:ext>
            </a:extLst>
          </p:cNvPr>
          <p:cNvSpPr txBox="1">
            <a:spLocks noChangeArrowheads="1"/>
          </p:cNvSpPr>
          <p:nvPr/>
        </p:nvSpPr>
        <p:spPr bwMode="auto">
          <a:xfrm rot="2312900">
            <a:off x="2646953" y="3061648"/>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Initial Aggregate Demand</a:t>
            </a:r>
          </a:p>
        </p:txBody>
      </p:sp>
      <p:cxnSp>
        <p:nvCxnSpPr>
          <p:cNvPr id="21" name="Straight Connector 20">
            <a:extLst>
              <a:ext uri="{FF2B5EF4-FFF2-40B4-BE49-F238E27FC236}">
                <a16:creationId xmlns:a16="http://schemas.microsoft.com/office/drawing/2014/main" id="{C16CB88C-EBE8-45F7-9D18-FEE3D2276183}"/>
              </a:ext>
            </a:extLst>
          </p:cNvPr>
          <p:cNvCxnSpPr>
            <a:cxnSpLocks/>
          </p:cNvCxnSpPr>
          <p:nvPr/>
        </p:nvCxnSpPr>
        <p:spPr>
          <a:xfrm>
            <a:off x="5020434" y="4152416"/>
            <a:ext cx="0" cy="1468388"/>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22" name="TextBox 18">
            <a:extLst>
              <a:ext uri="{FF2B5EF4-FFF2-40B4-BE49-F238E27FC236}">
                <a16:creationId xmlns:a16="http://schemas.microsoft.com/office/drawing/2014/main" id="{D7E53ADD-C03D-4E13-9756-60C27846E8E1}"/>
              </a:ext>
            </a:extLst>
          </p:cNvPr>
          <p:cNvSpPr txBox="1">
            <a:spLocks noChangeArrowheads="1"/>
          </p:cNvSpPr>
          <p:nvPr/>
        </p:nvSpPr>
        <p:spPr bwMode="auto">
          <a:xfrm>
            <a:off x="3704881" y="6142759"/>
            <a:ext cx="1912584" cy="646112"/>
          </a:xfrm>
          <a:prstGeom prst="rect">
            <a:avLst/>
          </a:prstGeom>
          <a:noFill/>
          <a:ln w="9525">
            <a:noFill/>
            <a:miter lim="800000"/>
            <a:headEnd/>
            <a:tailEnd/>
          </a:ln>
        </p:spPr>
        <p:txBody>
          <a:bodyPr wrap="square">
            <a:spAutoFit/>
          </a:bodyPr>
          <a:lstStyle/>
          <a:p>
            <a:r>
              <a:rPr lang="en-GB" dirty="0">
                <a:solidFill>
                  <a:srgbClr val="FF0000"/>
                </a:solidFill>
              </a:rPr>
              <a:t>Y Unemployed Resources</a:t>
            </a:r>
          </a:p>
        </p:txBody>
      </p:sp>
      <p:sp>
        <p:nvSpPr>
          <p:cNvPr id="2" name="Freeform: Shape 1">
            <a:extLst>
              <a:ext uri="{FF2B5EF4-FFF2-40B4-BE49-F238E27FC236}">
                <a16:creationId xmlns:a16="http://schemas.microsoft.com/office/drawing/2014/main" id="{881A3C2F-706F-4FD1-9974-FA939DFBDA83}"/>
              </a:ext>
            </a:extLst>
          </p:cNvPr>
          <p:cNvSpPr/>
          <p:nvPr/>
        </p:nvSpPr>
        <p:spPr>
          <a:xfrm>
            <a:off x="1698357" y="1068792"/>
            <a:ext cx="5317724" cy="3089430"/>
          </a:xfrm>
          <a:custGeom>
            <a:avLst/>
            <a:gdLst>
              <a:gd name="connsiteX0" fmla="*/ 0 w 5822596"/>
              <a:gd name="connsiteY0" fmla="*/ 3089430 h 3386710"/>
              <a:gd name="connsiteX1" fmla="*/ 5308846 w 5822596"/>
              <a:gd name="connsiteY1" fmla="*/ 3089430 h 3386710"/>
              <a:gd name="connsiteX2" fmla="*/ 5317724 w 5822596"/>
              <a:gd name="connsiteY2" fmla="*/ 0 h 3386710"/>
              <a:gd name="connsiteX0" fmla="*/ 0 w 5317724"/>
              <a:gd name="connsiteY0" fmla="*/ 3089430 h 3386710"/>
              <a:gd name="connsiteX1" fmla="*/ 5308846 w 5317724"/>
              <a:gd name="connsiteY1" fmla="*/ 3089430 h 3386710"/>
              <a:gd name="connsiteX2" fmla="*/ 5317724 w 5317724"/>
              <a:gd name="connsiteY2" fmla="*/ 0 h 3386710"/>
              <a:gd name="connsiteX0" fmla="*/ 0 w 5317724"/>
              <a:gd name="connsiteY0" fmla="*/ 3089430 h 3089430"/>
              <a:gd name="connsiteX1" fmla="*/ 5308846 w 5317724"/>
              <a:gd name="connsiteY1" fmla="*/ 3089430 h 3089430"/>
              <a:gd name="connsiteX2" fmla="*/ 5317724 w 5317724"/>
              <a:gd name="connsiteY2" fmla="*/ 0 h 3089430"/>
            </a:gdLst>
            <a:ahLst/>
            <a:cxnLst>
              <a:cxn ang="0">
                <a:pos x="connsiteX0" y="connsiteY0"/>
              </a:cxn>
              <a:cxn ang="0">
                <a:pos x="connsiteX1" y="connsiteY1"/>
              </a:cxn>
              <a:cxn ang="0">
                <a:pos x="connsiteX2" y="connsiteY2"/>
              </a:cxn>
            </a:cxnLst>
            <a:rect l="l" t="t" r="r" b="b"/>
            <a:pathLst>
              <a:path w="5317724" h="3089430">
                <a:moveTo>
                  <a:pt x="0" y="3089430"/>
                </a:moveTo>
                <a:lnTo>
                  <a:pt x="5308846" y="3089430"/>
                </a:lnTo>
                <a:cubicBezTo>
                  <a:pt x="5311805" y="2059620"/>
                  <a:pt x="5314765" y="1029810"/>
                  <a:pt x="5317724" y="0"/>
                </a:cubicBezTo>
              </a:path>
            </a:pathLst>
          </a:cu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72E73638-0CFE-44F9-AC73-D9F43ACC1F7A}"/>
              </a:ext>
            </a:extLst>
          </p:cNvPr>
          <p:cNvSpPr/>
          <p:nvPr/>
        </p:nvSpPr>
        <p:spPr>
          <a:xfrm rot="18265690">
            <a:off x="3869597" y="2298541"/>
            <a:ext cx="872121" cy="720080"/>
          </a:xfrm>
          <a:prstGeom prst="rightArrow">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0713862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sp>
        <p:nvSpPr>
          <p:cNvPr id="11" name="Rectangle 10">
            <a:extLst>
              <a:ext uri="{FF2B5EF4-FFF2-40B4-BE49-F238E27FC236}">
                <a16:creationId xmlns:a16="http://schemas.microsoft.com/office/drawing/2014/main" id="{31F6E7B9-1657-4A31-A367-07E71076533F}"/>
              </a:ext>
            </a:extLst>
          </p:cNvPr>
          <p:cNvSpPr/>
          <p:nvPr/>
        </p:nvSpPr>
        <p:spPr>
          <a:xfrm>
            <a:off x="5796136" y="638258"/>
            <a:ext cx="2808312" cy="369332"/>
          </a:xfrm>
          <a:prstGeom prst="rect">
            <a:avLst/>
          </a:prstGeom>
        </p:spPr>
        <p:txBody>
          <a:bodyPr wrap="square">
            <a:spAutoFit/>
          </a:bodyPr>
          <a:lstStyle/>
          <a:p>
            <a:r>
              <a:rPr lang="en-GB" b="1" dirty="0">
                <a:solidFill>
                  <a:srgbClr val="00B050"/>
                </a:solidFill>
              </a:rPr>
              <a:t>Aggregate supply curve</a:t>
            </a:r>
            <a:endParaRPr lang="en-GB" b="1" baseline="40000" dirty="0">
              <a:solidFill>
                <a:srgbClr val="00B050"/>
              </a:solidFill>
            </a:endParaRPr>
          </a:p>
        </p:txBody>
      </p:sp>
      <p:sp>
        <p:nvSpPr>
          <p:cNvPr id="10" name="Line 12">
            <a:extLst>
              <a:ext uri="{FF2B5EF4-FFF2-40B4-BE49-F238E27FC236}">
                <a16:creationId xmlns:a16="http://schemas.microsoft.com/office/drawing/2014/main" id="{2BD00CA8-C0B5-4138-9BCB-156071044730}"/>
              </a:ext>
            </a:extLst>
          </p:cNvPr>
          <p:cNvSpPr>
            <a:spLocks noChangeShapeType="1"/>
          </p:cNvSpPr>
          <p:nvPr/>
        </p:nvSpPr>
        <p:spPr bwMode="auto">
          <a:xfrm>
            <a:off x="2735757" y="781720"/>
            <a:ext cx="5545138" cy="4392612"/>
          </a:xfrm>
          <a:prstGeom prst="line">
            <a:avLst/>
          </a:prstGeom>
          <a:noFill/>
          <a:ln w="44450">
            <a:solidFill>
              <a:srgbClr val="0066FF"/>
            </a:solidFill>
            <a:round/>
            <a:headEnd/>
            <a:tailEnd/>
          </a:ln>
        </p:spPr>
        <p:txBody>
          <a:bodyPr/>
          <a:lstStyle/>
          <a:p>
            <a:endParaRPr lang="en-GB"/>
          </a:p>
        </p:txBody>
      </p:sp>
      <p:sp>
        <p:nvSpPr>
          <p:cNvPr id="14" name="Line 17">
            <a:extLst>
              <a:ext uri="{FF2B5EF4-FFF2-40B4-BE49-F238E27FC236}">
                <a16:creationId xmlns:a16="http://schemas.microsoft.com/office/drawing/2014/main" id="{9CE95595-A6AD-4483-AAE2-F33FE7E51C9F}"/>
              </a:ext>
            </a:extLst>
          </p:cNvPr>
          <p:cNvSpPr>
            <a:spLocks noChangeShapeType="1"/>
          </p:cNvSpPr>
          <p:nvPr/>
        </p:nvSpPr>
        <p:spPr bwMode="auto">
          <a:xfrm>
            <a:off x="7016081" y="1053455"/>
            <a:ext cx="0" cy="4567349"/>
          </a:xfrm>
          <a:prstGeom prst="line">
            <a:avLst/>
          </a:prstGeom>
          <a:noFill/>
          <a:ln w="31750">
            <a:solidFill>
              <a:srgbClr val="0070C0"/>
            </a:solidFill>
            <a:prstDash val="lgDash"/>
            <a:round/>
            <a:headEnd/>
            <a:tailEnd/>
          </a:ln>
        </p:spPr>
        <p:txBody>
          <a:bodyPr/>
          <a:lstStyle/>
          <a:p>
            <a:endParaRPr lang="en-GB"/>
          </a:p>
        </p:txBody>
      </p:sp>
      <p:sp>
        <p:nvSpPr>
          <p:cNvPr id="15" name="Text Box 18">
            <a:extLst>
              <a:ext uri="{FF2B5EF4-FFF2-40B4-BE49-F238E27FC236}">
                <a16:creationId xmlns:a16="http://schemas.microsoft.com/office/drawing/2014/main" id="{AC75429F-FF50-4EF3-A1FD-7F4F6FB811B3}"/>
              </a:ext>
            </a:extLst>
          </p:cNvPr>
          <p:cNvSpPr txBox="1">
            <a:spLocks noChangeArrowheads="1"/>
          </p:cNvSpPr>
          <p:nvPr/>
        </p:nvSpPr>
        <p:spPr bwMode="auto">
          <a:xfrm>
            <a:off x="5796136" y="6215767"/>
            <a:ext cx="2888307"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a:t>
            </a:r>
            <a:r>
              <a:rPr lang="en-GB" b="1" baseline="40000" dirty="0">
                <a:solidFill>
                  <a:srgbClr val="0066FF"/>
                </a:solidFill>
              </a:rPr>
              <a:t>1</a:t>
            </a:r>
            <a:r>
              <a:rPr lang="en-GB" b="1" dirty="0">
                <a:solidFill>
                  <a:srgbClr val="0066FF"/>
                </a:solidFill>
              </a:rPr>
              <a:t> Full employment</a:t>
            </a:r>
          </a:p>
        </p:txBody>
      </p:sp>
      <p:sp>
        <p:nvSpPr>
          <p:cNvPr id="18" name="Text Box 22">
            <a:extLst>
              <a:ext uri="{FF2B5EF4-FFF2-40B4-BE49-F238E27FC236}">
                <a16:creationId xmlns:a16="http://schemas.microsoft.com/office/drawing/2014/main" id="{256F89BF-4B2D-48FA-A5E5-A166FECDE267}"/>
              </a:ext>
            </a:extLst>
          </p:cNvPr>
          <p:cNvSpPr txBox="1">
            <a:spLocks noChangeArrowheads="1"/>
          </p:cNvSpPr>
          <p:nvPr/>
        </p:nvSpPr>
        <p:spPr bwMode="auto">
          <a:xfrm rot="2315257">
            <a:off x="3777031" y="2231005"/>
            <a:ext cx="2881499"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a:t>
            </a:r>
            <a:r>
              <a:rPr lang="en-GB" b="1" baseline="40000" dirty="0">
                <a:solidFill>
                  <a:srgbClr val="0066FF"/>
                </a:solidFill>
              </a:rPr>
              <a:t>1</a:t>
            </a:r>
          </a:p>
        </p:txBody>
      </p:sp>
      <p:sp>
        <p:nvSpPr>
          <p:cNvPr id="20" name="Text Box 22">
            <a:extLst>
              <a:ext uri="{FF2B5EF4-FFF2-40B4-BE49-F238E27FC236}">
                <a16:creationId xmlns:a16="http://schemas.microsoft.com/office/drawing/2014/main" id="{204DC515-FAA7-481D-9541-34428F84C270}"/>
              </a:ext>
            </a:extLst>
          </p:cNvPr>
          <p:cNvSpPr txBox="1">
            <a:spLocks noChangeArrowheads="1"/>
          </p:cNvSpPr>
          <p:nvPr/>
        </p:nvSpPr>
        <p:spPr bwMode="auto">
          <a:xfrm rot="2312900">
            <a:off x="4427385" y="1531929"/>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Aggregate Demand </a:t>
            </a:r>
            <a:r>
              <a:rPr lang="en-GB" baseline="40000" dirty="0">
                <a:solidFill>
                  <a:srgbClr val="FF0000"/>
                </a:solidFill>
              </a:rPr>
              <a:t>2</a:t>
            </a:r>
          </a:p>
        </p:txBody>
      </p:sp>
      <p:sp>
        <p:nvSpPr>
          <p:cNvPr id="2" name="Freeform: Shape 1">
            <a:extLst>
              <a:ext uri="{FF2B5EF4-FFF2-40B4-BE49-F238E27FC236}">
                <a16:creationId xmlns:a16="http://schemas.microsoft.com/office/drawing/2014/main" id="{881A3C2F-706F-4FD1-9974-FA939DFBDA83}"/>
              </a:ext>
            </a:extLst>
          </p:cNvPr>
          <p:cNvSpPr/>
          <p:nvPr/>
        </p:nvSpPr>
        <p:spPr>
          <a:xfrm>
            <a:off x="1698357" y="1068792"/>
            <a:ext cx="5317724" cy="3089430"/>
          </a:xfrm>
          <a:custGeom>
            <a:avLst/>
            <a:gdLst>
              <a:gd name="connsiteX0" fmla="*/ 0 w 5822596"/>
              <a:gd name="connsiteY0" fmla="*/ 3089430 h 3386710"/>
              <a:gd name="connsiteX1" fmla="*/ 5308846 w 5822596"/>
              <a:gd name="connsiteY1" fmla="*/ 3089430 h 3386710"/>
              <a:gd name="connsiteX2" fmla="*/ 5317724 w 5822596"/>
              <a:gd name="connsiteY2" fmla="*/ 0 h 3386710"/>
              <a:gd name="connsiteX0" fmla="*/ 0 w 5317724"/>
              <a:gd name="connsiteY0" fmla="*/ 3089430 h 3386710"/>
              <a:gd name="connsiteX1" fmla="*/ 5308846 w 5317724"/>
              <a:gd name="connsiteY1" fmla="*/ 3089430 h 3386710"/>
              <a:gd name="connsiteX2" fmla="*/ 5317724 w 5317724"/>
              <a:gd name="connsiteY2" fmla="*/ 0 h 3386710"/>
              <a:gd name="connsiteX0" fmla="*/ 0 w 5317724"/>
              <a:gd name="connsiteY0" fmla="*/ 3089430 h 3089430"/>
              <a:gd name="connsiteX1" fmla="*/ 5308846 w 5317724"/>
              <a:gd name="connsiteY1" fmla="*/ 3089430 h 3089430"/>
              <a:gd name="connsiteX2" fmla="*/ 5317724 w 5317724"/>
              <a:gd name="connsiteY2" fmla="*/ 0 h 3089430"/>
            </a:gdLst>
            <a:ahLst/>
            <a:cxnLst>
              <a:cxn ang="0">
                <a:pos x="connsiteX0" y="connsiteY0"/>
              </a:cxn>
              <a:cxn ang="0">
                <a:pos x="connsiteX1" y="connsiteY1"/>
              </a:cxn>
              <a:cxn ang="0">
                <a:pos x="connsiteX2" y="connsiteY2"/>
              </a:cxn>
            </a:cxnLst>
            <a:rect l="l" t="t" r="r" b="b"/>
            <a:pathLst>
              <a:path w="5317724" h="3089430">
                <a:moveTo>
                  <a:pt x="0" y="3089430"/>
                </a:moveTo>
                <a:lnTo>
                  <a:pt x="5308846" y="3089430"/>
                </a:lnTo>
                <a:cubicBezTo>
                  <a:pt x="5311805" y="2059620"/>
                  <a:pt x="5314765" y="1029810"/>
                  <a:pt x="5317724" y="0"/>
                </a:cubicBezTo>
              </a:path>
            </a:pathLst>
          </a:cu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72E73638-0CFE-44F9-AC73-D9F43ACC1F7A}"/>
              </a:ext>
            </a:extLst>
          </p:cNvPr>
          <p:cNvSpPr/>
          <p:nvPr/>
        </p:nvSpPr>
        <p:spPr>
          <a:xfrm rot="18410167">
            <a:off x="5010864" y="1586430"/>
            <a:ext cx="622024" cy="720080"/>
          </a:xfrm>
          <a:prstGeom prst="rightArrow">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a:extLst>
              <a:ext uri="{FF2B5EF4-FFF2-40B4-BE49-F238E27FC236}">
                <a16:creationId xmlns:a16="http://schemas.microsoft.com/office/drawing/2014/main" id="{116BE220-0CFC-4526-A9E9-07DD817BAB93}"/>
              </a:ext>
            </a:extLst>
          </p:cNvPr>
          <p:cNvCxnSpPr>
            <a:cxnSpLocks/>
          </p:cNvCxnSpPr>
          <p:nvPr/>
        </p:nvCxnSpPr>
        <p:spPr>
          <a:xfrm flipH="1">
            <a:off x="1749159" y="2780927"/>
            <a:ext cx="5266922" cy="0"/>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9" name="Line 12">
            <a:extLst>
              <a:ext uri="{FF2B5EF4-FFF2-40B4-BE49-F238E27FC236}">
                <a16:creationId xmlns:a16="http://schemas.microsoft.com/office/drawing/2014/main" id="{D9A285A8-2A33-4FCD-B091-78703C547025}"/>
              </a:ext>
            </a:extLst>
          </p:cNvPr>
          <p:cNvSpPr>
            <a:spLocks noChangeShapeType="1"/>
          </p:cNvSpPr>
          <p:nvPr/>
        </p:nvSpPr>
        <p:spPr bwMode="auto">
          <a:xfrm>
            <a:off x="4341445" y="652262"/>
            <a:ext cx="4530583" cy="3590777"/>
          </a:xfrm>
          <a:prstGeom prst="line">
            <a:avLst/>
          </a:prstGeom>
          <a:noFill/>
          <a:ln w="38100">
            <a:solidFill>
              <a:srgbClr val="FF0000"/>
            </a:solidFill>
            <a:round/>
            <a:headEnd/>
            <a:tailEnd/>
          </a:ln>
        </p:spPr>
        <p:txBody>
          <a:bodyPr/>
          <a:lstStyle/>
          <a:p>
            <a:endParaRPr lang="en-GB"/>
          </a:p>
        </p:txBody>
      </p:sp>
      <p:sp>
        <p:nvSpPr>
          <p:cNvPr id="7" name="TextBox 6">
            <a:extLst>
              <a:ext uri="{FF2B5EF4-FFF2-40B4-BE49-F238E27FC236}">
                <a16:creationId xmlns:a16="http://schemas.microsoft.com/office/drawing/2014/main" id="{5A8D9051-F1FE-463A-B5E2-D888CCC94467}"/>
              </a:ext>
            </a:extLst>
          </p:cNvPr>
          <p:cNvSpPr txBox="1"/>
          <p:nvPr/>
        </p:nvSpPr>
        <p:spPr>
          <a:xfrm>
            <a:off x="845966" y="3921583"/>
            <a:ext cx="504056" cy="461665"/>
          </a:xfrm>
          <a:prstGeom prst="rect">
            <a:avLst/>
          </a:prstGeom>
          <a:noFill/>
        </p:spPr>
        <p:txBody>
          <a:bodyPr wrap="square" rtlCol="0">
            <a:spAutoFit/>
          </a:bodyPr>
          <a:lstStyle/>
          <a:p>
            <a:r>
              <a:rPr lang="en-GB" sz="2400" b="1" dirty="0">
                <a:solidFill>
                  <a:srgbClr val="00B050"/>
                </a:solidFill>
              </a:rPr>
              <a:t>P</a:t>
            </a:r>
          </a:p>
        </p:txBody>
      </p:sp>
      <p:sp>
        <p:nvSpPr>
          <p:cNvPr id="24" name="TextBox 23">
            <a:extLst>
              <a:ext uri="{FF2B5EF4-FFF2-40B4-BE49-F238E27FC236}">
                <a16:creationId xmlns:a16="http://schemas.microsoft.com/office/drawing/2014/main" id="{BAD85498-1446-4DAD-A829-17353205C6E4}"/>
              </a:ext>
            </a:extLst>
          </p:cNvPr>
          <p:cNvSpPr txBox="1"/>
          <p:nvPr/>
        </p:nvSpPr>
        <p:spPr>
          <a:xfrm>
            <a:off x="839250" y="2550095"/>
            <a:ext cx="504056" cy="461665"/>
          </a:xfrm>
          <a:prstGeom prst="rect">
            <a:avLst/>
          </a:prstGeom>
          <a:noFill/>
        </p:spPr>
        <p:txBody>
          <a:bodyPr wrap="square" rtlCol="0">
            <a:spAutoFit/>
          </a:bodyPr>
          <a:lstStyle/>
          <a:p>
            <a:r>
              <a:rPr lang="en-GB" sz="2400" b="1" dirty="0">
                <a:solidFill>
                  <a:srgbClr val="FF0000"/>
                </a:solidFill>
              </a:rPr>
              <a:t>P</a:t>
            </a:r>
            <a:r>
              <a:rPr lang="en-GB" sz="2400" b="1" baseline="40000" dirty="0">
                <a:solidFill>
                  <a:srgbClr val="FF0000"/>
                </a:solidFill>
              </a:rPr>
              <a:t>2</a:t>
            </a:r>
          </a:p>
        </p:txBody>
      </p:sp>
    </p:spTree>
    <p:extLst>
      <p:ext uri="{BB962C8B-B14F-4D97-AF65-F5344CB8AC3E}">
        <p14:creationId xmlns:p14="http://schemas.microsoft.com/office/powerpoint/2010/main" val="24905802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Level</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Real Output (real GDP) [£]</a:t>
            </a:r>
          </a:p>
        </p:txBody>
      </p:sp>
      <p:sp>
        <p:nvSpPr>
          <p:cNvPr id="11" name="Rectangle 10">
            <a:extLst>
              <a:ext uri="{FF2B5EF4-FFF2-40B4-BE49-F238E27FC236}">
                <a16:creationId xmlns:a16="http://schemas.microsoft.com/office/drawing/2014/main" id="{31F6E7B9-1657-4A31-A367-07E71076533F}"/>
              </a:ext>
            </a:extLst>
          </p:cNvPr>
          <p:cNvSpPr/>
          <p:nvPr/>
        </p:nvSpPr>
        <p:spPr>
          <a:xfrm>
            <a:off x="4092600" y="857841"/>
            <a:ext cx="3888432" cy="369332"/>
          </a:xfrm>
          <a:prstGeom prst="rect">
            <a:avLst/>
          </a:prstGeom>
        </p:spPr>
        <p:txBody>
          <a:bodyPr wrap="square">
            <a:spAutoFit/>
          </a:bodyPr>
          <a:lstStyle/>
          <a:p>
            <a:r>
              <a:rPr lang="en-GB" b="1" dirty="0">
                <a:solidFill>
                  <a:srgbClr val="00B050"/>
                </a:solidFill>
              </a:rPr>
              <a:t>Short-run aggregate supply curve</a:t>
            </a:r>
            <a:endParaRPr lang="en-GB" b="1" baseline="40000" dirty="0">
              <a:solidFill>
                <a:srgbClr val="00B050"/>
              </a:solidFill>
            </a:endParaRPr>
          </a:p>
        </p:txBody>
      </p:sp>
      <p:sp>
        <p:nvSpPr>
          <p:cNvPr id="5" name="Freeform: Shape 4">
            <a:extLst>
              <a:ext uri="{FF2B5EF4-FFF2-40B4-BE49-F238E27FC236}">
                <a16:creationId xmlns:a16="http://schemas.microsoft.com/office/drawing/2014/main" id="{E627B4C7-990F-493A-90EB-17434213A8EE}"/>
              </a:ext>
            </a:extLst>
          </p:cNvPr>
          <p:cNvSpPr/>
          <p:nvPr/>
        </p:nvSpPr>
        <p:spPr>
          <a:xfrm>
            <a:off x="2414726" y="1269507"/>
            <a:ext cx="3622090" cy="3577701"/>
          </a:xfrm>
          <a:custGeom>
            <a:avLst/>
            <a:gdLst>
              <a:gd name="connsiteX0" fmla="*/ 0 w 3706847"/>
              <a:gd name="connsiteY0" fmla="*/ 3577701 h 3577701"/>
              <a:gd name="connsiteX1" fmla="*/ 1322773 w 3706847"/>
              <a:gd name="connsiteY1" fmla="*/ 3488924 h 3577701"/>
              <a:gd name="connsiteX2" fmla="*/ 2601157 w 3706847"/>
              <a:gd name="connsiteY2" fmla="*/ 3053918 h 3577701"/>
              <a:gd name="connsiteX3" fmla="*/ 3604334 w 3706847"/>
              <a:gd name="connsiteY3" fmla="*/ 1828800 h 3577701"/>
              <a:gd name="connsiteX4" fmla="*/ 3622090 w 3706847"/>
              <a:gd name="connsiteY4" fmla="*/ 0 h 3577701"/>
              <a:gd name="connsiteX0" fmla="*/ 0 w 3622090"/>
              <a:gd name="connsiteY0" fmla="*/ 3577701 h 3577701"/>
              <a:gd name="connsiteX1" fmla="*/ 1322773 w 3622090"/>
              <a:gd name="connsiteY1" fmla="*/ 3488924 h 3577701"/>
              <a:gd name="connsiteX2" fmla="*/ 2601157 w 3622090"/>
              <a:gd name="connsiteY2" fmla="*/ 3053918 h 3577701"/>
              <a:gd name="connsiteX3" fmla="*/ 3604334 w 3622090"/>
              <a:gd name="connsiteY3" fmla="*/ 1828800 h 3577701"/>
              <a:gd name="connsiteX4" fmla="*/ 3622090 w 3622090"/>
              <a:gd name="connsiteY4" fmla="*/ 0 h 357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2090" h="3577701">
                <a:moveTo>
                  <a:pt x="0" y="3577701"/>
                </a:moveTo>
                <a:cubicBezTo>
                  <a:pt x="444623" y="3576961"/>
                  <a:pt x="889247" y="3576221"/>
                  <a:pt x="1322773" y="3488924"/>
                </a:cubicBezTo>
                <a:cubicBezTo>
                  <a:pt x="1756299" y="3401627"/>
                  <a:pt x="2220897" y="3330605"/>
                  <a:pt x="2601157" y="3053918"/>
                </a:cubicBezTo>
                <a:cubicBezTo>
                  <a:pt x="2981417" y="2777231"/>
                  <a:pt x="3434179" y="2337786"/>
                  <a:pt x="3604334" y="1828800"/>
                </a:cubicBezTo>
                <a:lnTo>
                  <a:pt x="3622090" y="0"/>
                </a:lnTo>
              </a:path>
            </a:pathLst>
          </a:cu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07877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2ED2855-CB13-43AD-A945-E705E0CB0644}"/>
              </a:ext>
            </a:extLst>
          </p:cNvPr>
          <p:cNvCxnSpPr>
            <a:cxnSpLocks/>
          </p:cNvCxnSpPr>
          <p:nvPr/>
        </p:nvCxnSpPr>
        <p:spPr>
          <a:xfrm>
            <a:off x="323529" y="2014565"/>
            <a:ext cx="4275647"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D8C0453-4382-4551-9975-CE2AC3397B82}"/>
              </a:ext>
            </a:extLst>
          </p:cNvPr>
          <p:cNvCxnSpPr>
            <a:cxnSpLocks/>
          </p:cNvCxnSpPr>
          <p:nvPr/>
        </p:nvCxnSpPr>
        <p:spPr>
          <a:xfrm>
            <a:off x="2438936" y="1957357"/>
            <a:ext cx="0" cy="11939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9EB20C7-404B-4832-89E2-219645E09F39}"/>
              </a:ext>
            </a:extLst>
          </p:cNvPr>
          <p:cNvSpPr txBox="1"/>
          <p:nvPr/>
        </p:nvSpPr>
        <p:spPr>
          <a:xfrm>
            <a:off x="1085765" y="1596193"/>
            <a:ext cx="70207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Assets</a:t>
            </a:r>
          </a:p>
        </p:txBody>
      </p:sp>
      <p:sp>
        <p:nvSpPr>
          <p:cNvPr id="5" name="TextBox 4">
            <a:extLst>
              <a:ext uri="{FF2B5EF4-FFF2-40B4-BE49-F238E27FC236}">
                <a16:creationId xmlns:a16="http://schemas.microsoft.com/office/drawing/2014/main" id="{C9B215C8-7103-4075-899F-23E13CF6814B}"/>
              </a:ext>
            </a:extLst>
          </p:cNvPr>
          <p:cNvSpPr txBox="1"/>
          <p:nvPr/>
        </p:nvSpPr>
        <p:spPr>
          <a:xfrm>
            <a:off x="3137572" y="1623588"/>
            <a:ext cx="852633"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Liabilities</a:t>
            </a:r>
          </a:p>
        </p:txBody>
      </p:sp>
      <p:sp>
        <p:nvSpPr>
          <p:cNvPr id="7" name="TextBox 6">
            <a:extLst>
              <a:ext uri="{FF2B5EF4-FFF2-40B4-BE49-F238E27FC236}">
                <a16:creationId xmlns:a16="http://schemas.microsoft.com/office/drawing/2014/main" id="{71C3FE79-2F64-4EA6-B55C-2FD1898C966C}"/>
              </a:ext>
            </a:extLst>
          </p:cNvPr>
          <p:cNvSpPr txBox="1"/>
          <p:nvPr/>
        </p:nvSpPr>
        <p:spPr>
          <a:xfrm>
            <a:off x="323529" y="2187081"/>
            <a:ext cx="1827371" cy="507831"/>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Central Bank Reserves </a:t>
            </a:r>
          </a:p>
          <a:p>
            <a:pPr defTabSz="685800" fontAlgn="auto">
              <a:spcBef>
                <a:spcPts val="0"/>
              </a:spcBef>
              <a:spcAft>
                <a:spcPts val="0"/>
              </a:spcAft>
            </a:pPr>
            <a:r>
              <a:rPr lang="en-GB" sz="1350" dirty="0">
                <a:solidFill>
                  <a:prstClr val="black"/>
                </a:solidFill>
                <a:latin typeface="Calibri" panose="020F0502020204030204"/>
              </a:rPr>
              <a:t>£100</a:t>
            </a:r>
          </a:p>
        </p:txBody>
      </p:sp>
      <p:sp>
        <p:nvSpPr>
          <p:cNvPr id="8" name="TextBox 7">
            <a:extLst>
              <a:ext uri="{FF2B5EF4-FFF2-40B4-BE49-F238E27FC236}">
                <a16:creationId xmlns:a16="http://schemas.microsoft.com/office/drawing/2014/main" id="{8A52D5BA-8224-4370-9C4F-8047BB3BA400}"/>
              </a:ext>
            </a:extLst>
          </p:cNvPr>
          <p:cNvSpPr txBox="1"/>
          <p:nvPr/>
        </p:nvSpPr>
        <p:spPr>
          <a:xfrm>
            <a:off x="2677494" y="2187081"/>
            <a:ext cx="1683125" cy="507831"/>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Deposit Pension fund</a:t>
            </a:r>
          </a:p>
          <a:p>
            <a:pPr defTabSz="685800" fontAlgn="auto">
              <a:spcBef>
                <a:spcPts val="0"/>
              </a:spcBef>
              <a:spcAft>
                <a:spcPts val="0"/>
              </a:spcAft>
            </a:pPr>
            <a:r>
              <a:rPr lang="en-GB" sz="1350" dirty="0">
                <a:solidFill>
                  <a:prstClr val="black"/>
                </a:solidFill>
                <a:latin typeface="Calibri" panose="020F0502020204030204"/>
              </a:rPr>
              <a:t>£100</a:t>
            </a:r>
          </a:p>
        </p:txBody>
      </p:sp>
      <p:sp>
        <p:nvSpPr>
          <p:cNvPr id="9" name="TextBox 8">
            <a:extLst>
              <a:ext uri="{FF2B5EF4-FFF2-40B4-BE49-F238E27FC236}">
                <a16:creationId xmlns:a16="http://schemas.microsoft.com/office/drawing/2014/main" id="{A96A267B-E22C-4BD8-AB7B-36FAE9FBFD9A}"/>
              </a:ext>
            </a:extLst>
          </p:cNvPr>
          <p:cNvSpPr txBox="1"/>
          <p:nvPr/>
        </p:nvSpPr>
        <p:spPr>
          <a:xfrm>
            <a:off x="386724" y="1089080"/>
            <a:ext cx="4104423" cy="307777"/>
          </a:xfrm>
          <a:prstGeom prst="rect">
            <a:avLst/>
          </a:prstGeom>
          <a:noFill/>
          <a:ln>
            <a:solidFill>
              <a:schemeClr val="tx1"/>
            </a:solidFill>
          </a:ln>
        </p:spPr>
        <p:txBody>
          <a:bodyPr wrap="square" rtlCol="0">
            <a:spAutoFit/>
          </a:bodyPr>
          <a:lstStyle/>
          <a:p>
            <a:r>
              <a:rPr lang="en-GB" sz="1400" dirty="0"/>
              <a:t>QE impact on the commercial bank balance sheet</a:t>
            </a:r>
          </a:p>
        </p:txBody>
      </p:sp>
    </p:spTree>
    <p:extLst>
      <p:ext uri="{BB962C8B-B14F-4D97-AF65-F5344CB8AC3E}">
        <p14:creationId xmlns:p14="http://schemas.microsoft.com/office/powerpoint/2010/main" val="11360706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529296" y="6056093"/>
            <a:ext cx="3311649"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1056179" y="379767"/>
            <a:ext cx="1202262"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220761" y="1688227"/>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rot="5400000">
            <a:off x="6951000" y="4195800"/>
            <a:ext cx="2786062" cy="646112"/>
          </a:xfrm>
          <a:prstGeom prst="rect">
            <a:avLst/>
          </a:prstGeom>
          <a:noFill/>
          <a:ln w="9525">
            <a:noFill/>
            <a:miter lim="800000"/>
            <a:headEnd/>
            <a:tailEnd/>
          </a:ln>
        </p:spPr>
        <p:txBody>
          <a:bodyPr>
            <a:spAutoFit/>
          </a:bodyPr>
          <a:lstStyle/>
          <a:p>
            <a:pPr>
              <a:spcBef>
                <a:spcPct val="50000"/>
              </a:spcBef>
            </a:pPr>
            <a:r>
              <a:rPr lang="en-GB" b="1" dirty="0">
                <a:solidFill>
                  <a:srgbClr val="0000FF"/>
                </a:solidFill>
              </a:rPr>
              <a:t>Y</a:t>
            </a:r>
            <a:r>
              <a:rPr lang="en-GB" b="1" baseline="30000" dirty="0">
                <a:solidFill>
                  <a:srgbClr val="0000FF"/>
                </a:solidFill>
              </a:rPr>
              <a:t>f</a:t>
            </a:r>
            <a:r>
              <a:rPr lang="en-GB" b="1" dirty="0">
                <a:solidFill>
                  <a:srgbClr val="0000FF"/>
                </a:solidFill>
              </a:rPr>
              <a:t> =</a:t>
            </a:r>
            <a:r>
              <a:rPr lang="en-GB" b="1" dirty="0">
                <a:solidFill>
                  <a:srgbClr val="FF0000"/>
                </a:solidFill>
              </a:rPr>
              <a:t>  </a:t>
            </a:r>
            <a:r>
              <a:rPr lang="en-GB" b="1" dirty="0">
                <a:solidFill>
                  <a:srgbClr val="0000FF"/>
                </a:solidFill>
              </a:rPr>
              <a:t>Full employment level of national income</a:t>
            </a:r>
          </a:p>
        </p:txBody>
      </p:sp>
      <p:sp>
        <p:nvSpPr>
          <p:cNvPr id="10249" name="Text Box 18"/>
          <p:cNvSpPr txBox="1">
            <a:spLocks noChangeArrowheads="1"/>
          </p:cNvSpPr>
          <p:nvPr/>
        </p:nvSpPr>
        <p:spPr bwMode="auto">
          <a:xfrm>
            <a:off x="2123727" y="5589240"/>
            <a:ext cx="3096345" cy="369332"/>
          </a:xfrm>
          <a:prstGeom prst="rect">
            <a:avLst/>
          </a:prstGeom>
          <a:noFill/>
          <a:ln w="9525">
            <a:noFill/>
            <a:miter lim="800000"/>
            <a:headEnd/>
            <a:tailEnd/>
          </a:ln>
        </p:spPr>
        <p:txBody>
          <a:bodyPr wrap="square">
            <a:spAutoFit/>
          </a:bodyPr>
          <a:lstStyle/>
          <a:p>
            <a:pPr>
              <a:spcBef>
                <a:spcPct val="50000"/>
              </a:spcBef>
            </a:pPr>
            <a:r>
              <a:rPr lang="en-GB" b="1" dirty="0">
                <a:solidFill>
                  <a:srgbClr val="0000FF"/>
                </a:solidFill>
              </a:rPr>
              <a:t>Aggregate Supply</a:t>
            </a:r>
            <a:endParaRPr lang="en-GB" b="1" baseline="30000" dirty="0">
              <a:solidFill>
                <a:srgbClr val="0000FF"/>
              </a:solidFill>
            </a:endParaRPr>
          </a:p>
        </p:txBody>
      </p:sp>
      <p:sp>
        <p:nvSpPr>
          <p:cNvPr id="10252" name="Text Box 24"/>
          <p:cNvSpPr txBox="1">
            <a:spLocks noChangeArrowheads="1"/>
          </p:cNvSpPr>
          <p:nvPr/>
        </p:nvSpPr>
        <p:spPr bwMode="auto">
          <a:xfrm>
            <a:off x="1576627" y="1127559"/>
            <a:ext cx="1467892"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endParaRPr lang="en-GB" b="1" baseline="30000" dirty="0">
              <a:solidFill>
                <a:srgbClr val="0066FF"/>
              </a:solidFill>
            </a:endParaRPr>
          </a:p>
        </p:txBody>
      </p:sp>
      <p:sp>
        <p:nvSpPr>
          <p:cNvPr id="18" name="Freeform 17"/>
          <p:cNvSpPr/>
          <p:nvPr/>
        </p:nvSpPr>
        <p:spPr>
          <a:xfrm>
            <a:off x="1993901" y="522047"/>
            <a:ext cx="6000099" cy="5056428"/>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 name="connsiteX0" fmla="*/ 0 w 4954820"/>
              <a:gd name="connsiteY0" fmla="*/ 4434840 h 4453128"/>
              <a:gd name="connsiteX1" fmla="*/ 3310128 w 4954820"/>
              <a:gd name="connsiteY1" fmla="*/ 4453128 h 4453128"/>
              <a:gd name="connsiteX2" fmla="*/ 4069080 w 4954820"/>
              <a:gd name="connsiteY2" fmla="*/ 4334256 h 4453128"/>
              <a:gd name="connsiteX3" fmla="*/ 4389120 w 4954820"/>
              <a:gd name="connsiteY3" fmla="*/ 3813048 h 4453128"/>
              <a:gd name="connsiteX4" fmla="*/ 4883192 w 4954820"/>
              <a:gd name="connsiteY4" fmla="*/ 2808225 h 4453128"/>
              <a:gd name="connsiteX5" fmla="*/ 4818888 w 4954820"/>
              <a:gd name="connsiteY5" fmla="*/ 1417320 h 4453128"/>
              <a:gd name="connsiteX6" fmla="*/ 4809744 w 4954820"/>
              <a:gd name="connsiteY6" fmla="*/ 0 h 4453128"/>
              <a:gd name="connsiteX0" fmla="*/ 0 w 4932492"/>
              <a:gd name="connsiteY0" fmla="*/ 4434840 h 4453128"/>
              <a:gd name="connsiteX1" fmla="*/ 3310128 w 4932492"/>
              <a:gd name="connsiteY1" fmla="*/ 4453128 h 4453128"/>
              <a:gd name="connsiteX2" fmla="*/ 4069080 w 4932492"/>
              <a:gd name="connsiteY2" fmla="*/ 4334256 h 4453128"/>
              <a:gd name="connsiteX3" fmla="*/ 4523089 w 4932492"/>
              <a:gd name="connsiteY3" fmla="*/ 3888006 h 4453128"/>
              <a:gd name="connsiteX4" fmla="*/ 4883192 w 4932492"/>
              <a:gd name="connsiteY4" fmla="*/ 2808225 h 4453128"/>
              <a:gd name="connsiteX5" fmla="*/ 4818888 w 4932492"/>
              <a:gd name="connsiteY5" fmla="*/ 1417320 h 4453128"/>
              <a:gd name="connsiteX6" fmla="*/ 4809744 w 4932492"/>
              <a:gd name="connsiteY6" fmla="*/ 0 h 4453128"/>
              <a:gd name="connsiteX0" fmla="*/ 0 w 4932492"/>
              <a:gd name="connsiteY0" fmla="*/ 5009930 h 5028218"/>
              <a:gd name="connsiteX1" fmla="*/ 3310128 w 4932492"/>
              <a:gd name="connsiteY1" fmla="*/ 5028218 h 5028218"/>
              <a:gd name="connsiteX2" fmla="*/ 4069080 w 4932492"/>
              <a:gd name="connsiteY2" fmla="*/ 4909346 h 5028218"/>
              <a:gd name="connsiteX3" fmla="*/ 4523089 w 4932492"/>
              <a:gd name="connsiteY3" fmla="*/ 4463096 h 5028218"/>
              <a:gd name="connsiteX4" fmla="*/ 4883192 w 4932492"/>
              <a:gd name="connsiteY4" fmla="*/ 3383315 h 5028218"/>
              <a:gd name="connsiteX5" fmla="*/ 4818888 w 4932492"/>
              <a:gd name="connsiteY5" fmla="*/ 1992410 h 5028218"/>
              <a:gd name="connsiteX6" fmla="*/ 4811170 w 4932492"/>
              <a:gd name="connsiteY6" fmla="*/ 0 h 5028218"/>
              <a:gd name="connsiteX0" fmla="*/ 0 w 4893566"/>
              <a:gd name="connsiteY0" fmla="*/ 5009930 h 5028218"/>
              <a:gd name="connsiteX1" fmla="*/ 3310128 w 4893566"/>
              <a:gd name="connsiteY1" fmla="*/ 5028218 h 5028218"/>
              <a:gd name="connsiteX2" fmla="*/ 4397610 w 4893566"/>
              <a:gd name="connsiteY2" fmla="*/ 4962596 h 5028218"/>
              <a:gd name="connsiteX3" fmla="*/ 4523089 w 4893566"/>
              <a:gd name="connsiteY3" fmla="*/ 4463096 h 5028218"/>
              <a:gd name="connsiteX4" fmla="*/ 4883192 w 4893566"/>
              <a:gd name="connsiteY4" fmla="*/ 3383315 h 5028218"/>
              <a:gd name="connsiteX5" fmla="*/ 4818888 w 4893566"/>
              <a:gd name="connsiteY5" fmla="*/ 1992410 h 5028218"/>
              <a:gd name="connsiteX6" fmla="*/ 4811170 w 4893566"/>
              <a:gd name="connsiteY6" fmla="*/ 0 h 5028218"/>
              <a:gd name="connsiteX0" fmla="*/ 0 w 4884181"/>
              <a:gd name="connsiteY0" fmla="*/ 5009930 h 5028218"/>
              <a:gd name="connsiteX1" fmla="*/ 3310128 w 4884181"/>
              <a:gd name="connsiteY1" fmla="*/ 5028218 h 5028218"/>
              <a:gd name="connsiteX2" fmla="*/ 4397610 w 4884181"/>
              <a:gd name="connsiteY2" fmla="*/ 4962596 h 5028218"/>
              <a:gd name="connsiteX3" fmla="*/ 4745069 w 4884181"/>
              <a:gd name="connsiteY3" fmla="*/ 4498596 h 5028218"/>
              <a:gd name="connsiteX4" fmla="*/ 4883192 w 4884181"/>
              <a:gd name="connsiteY4" fmla="*/ 3383315 h 5028218"/>
              <a:gd name="connsiteX5" fmla="*/ 4818888 w 4884181"/>
              <a:gd name="connsiteY5" fmla="*/ 1992410 h 5028218"/>
              <a:gd name="connsiteX6" fmla="*/ 4811170 w 4884181"/>
              <a:gd name="connsiteY6" fmla="*/ 0 h 5028218"/>
              <a:gd name="connsiteX0" fmla="*/ 0 w 5133211"/>
              <a:gd name="connsiteY0" fmla="*/ 5009930 h 5028218"/>
              <a:gd name="connsiteX1" fmla="*/ 3310128 w 5133211"/>
              <a:gd name="connsiteY1" fmla="*/ 5028218 h 5028218"/>
              <a:gd name="connsiteX2" fmla="*/ 4397610 w 5133211"/>
              <a:gd name="connsiteY2" fmla="*/ 4962596 h 5028218"/>
              <a:gd name="connsiteX3" fmla="*/ 5117995 w 5133211"/>
              <a:gd name="connsiteY3" fmla="*/ 4551845 h 5028218"/>
              <a:gd name="connsiteX4" fmla="*/ 4883192 w 5133211"/>
              <a:gd name="connsiteY4" fmla="*/ 3383315 h 5028218"/>
              <a:gd name="connsiteX5" fmla="*/ 4818888 w 5133211"/>
              <a:gd name="connsiteY5" fmla="*/ 1992410 h 5028218"/>
              <a:gd name="connsiteX6" fmla="*/ 4811170 w 5133211"/>
              <a:gd name="connsiteY6" fmla="*/ 0 h 5028218"/>
              <a:gd name="connsiteX0" fmla="*/ 0 w 5713009"/>
              <a:gd name="connsiteY0" fmla="*/ 5009930 h 5028218"/>
              <a:gd name="connsiteX1" fmla="*/ 3310128 w 5713009"/>
              <a:gd name="connsiteY1" fmla="*/ 5028218 h 5028218"/>
              <a:gd name="connsiteX2" fmla="*/ 4397610 w 5713009"/>
              <a:gd name="connsiteY2" fmla="*/ 4962596 h 5028218"/>
              <a:gd name="connsiteX3" fmla="*/ 5117995 w 5713009"/>
              <a:gd name="connsiteY3" fmla="*/ 4551845 h 5028218"/>
              <a:gd name="connsiteX4" fmla="*/ 5708956 w 5713009"/>
              <a:gd name="connsiteY4" fmla="*/ 3374440 h 5028218"/>
              <a:gd name="connsiteX5" fmla="*/ 4818888 w 5713009"/>
              <a:gd name="connsiteY5" fmla="*/ 1992410 h 5028218"/>
              <a:gd name="connsiteX6" fmla="*/ 4811170 w 5713009"/>
              <a:gd name="connsiteY6" fmla="*/ 0 h 5028218"/>
              <a:gd name="connsiteX0" fmla="*/ 0 w 5973182"/>
              <a:gd name="connsiteY0" fmla="*/ 5009930 h 5028218"/>
              <a:gd name="connsiteX1" fmla="*/ 3310128 w 5973182"/>
              <a:gd name="connsiteY1" fmla="*/ 5028218 h 5028218"/>
              <a:gd name="connsiteX2" fmla="*/ 4397610 w 5973182"/>
              <a:gd name="connsiteY2" fmla="*/ 4962596 h 5028218"/>
              <a:gd name="connsiteX3" fmla="*/ 5117995 w 5973182"/>
              <a:gd name="connsiteY3" fmla="*/ 4551845 h 5028218"/>
              <a:gd name="connsiteX4" fmla="*/ 5708956 w 5973182"/>
              <a:gd name="connsiteY4" fmla="*/ 3374440 h 5028218"/>
              <a:gd name="connsiteX5" fmla="*/ 5973182 w 5973182"/>
              <a:gd name="connsiteY5" fmla="*/ 1885912 h 5028218"/>
              <a:gd name="connsiteX6" fmla="*/ 4811170 w 5973182"/>
              <a:gd name="connsiteY6" fmla="*/ 0 h 5028218"/>
              <a:gd name="connsiteX0" fmla="*/ 0 w 5973182"/>
              <a:gd name="connsiteY0" fmla="*/ 5036555 h 5054843"/>
              <a:gd name="connsiteX1" fmla="*/ 3310128 w 5973182"/>
              <a:gd name="connsiteY1" fmla="*/ 5054843 h 5054843"/>
              <a:gd name="connsiteX2" fmla="*/ 4397610 w 5973182"/>
              <a:gd name="connsiteY2" fmla="*/ 4989221 h 5054843"/>
              <a:gd name="connsiteX3" fmla="*/ 5117995 w 5973182"/>
              <a:gd name="connsiteY3" fmla="*/ 4578470 h 5054843"/>
              <a:gd name="connsiteX4" fmla="*/ 5708956 w 5973182"/>
              <a:gd name="connsiteY4" fmla="*/ 3401065 h 5054843"/>
              <a:gd name="connsiteX5" fmla="*/ 5973182 w 5973182"/>
              <a:gd name="connsiteY5" fmla="*/ 1912537 h 5054843"/>
              <a:gd name="connsiteX6" fmla="*/ 5921069 w 5973182"/>
              <a:gd name="connsiteY6" fmla="*/ 0 h 5054843"/>
              <a:gd name="connsiteX0" fmla="*/ 0 w 6001125"/>
              <a:gd name="connsiteY0" fmla="*/ 5036555 h 5054843"/>
              <a:gd name="connsiteX1" fmla="*/ 3310128 w 6001125"/>
              <a:gd name="connsiteY1" fmla="*/ 5054843 h 5054843"/>
              <a:gd name="connsiteX2" fmla="*/ 4397610 w 6001125"/>
              <a:gd name="connsiteY2" fmla="*/ 4989221 h 5054843"/>
              <a:gd name="connsiteX3" fmla="*/ 5117995 w 6001125"/>
              <a:gd name="connsiteY3" fmla="*/ 4578470 h 5054843"/>
              <a:gd name="connsiteX4" fmla="*/ 5708956 w 6001125"/>
              <a:gd name="connsiteY4" fmla="*/ 3401065 h 5054843"/>
              <a:gd name="connsiteX5" fmla="*/ 5973182 w 6001125"/>
              <a:gd name="connsiteY5" fmla="*/ 1912537 h 5054843"/>
              <a:gd name="connsiteX6" fmla="*/ 6000982 w 6001125"/>
              <a:gd name="connsiteY6" fmla="*/ 0 h 5054843"/>
              <a:gd name="connsiteX0" fmla="*/ 0 w 6001125"/>
              <a:gd name="connsiteY0" fmla="*/ 5036555 h 5054843"/>
              <a:gd name="connsiteX1" fmla="*/ 3310128 w 6001125"/>
              <a:gd name="connsiteY1" fmla="*/ 5054843 h 5054843"/>
              <a:gd name="connsiteX2" fmla="*/ 4424247 w 6001125"/>
              <a:gd name="connsiteY2" fmla="*/ 4891598 h 5054843"/>
              <a:gd name="connsiteX3" fmla="*/ 5117995 w 6001125"/>
              <a:gd name="connsiteY3" fmla="*/ 4578470 h 5054843"/>
              <a:gd name="connsiteX4" fmla="*/ 5708956 w 6001125"/>
              <a:gd name="connsiteY4" fmla="*/ 3401065 h 5054843"/>
              <a:gd name="connsiteX5" fmla="*/ 5973182 w 6001125"/>
              <a:gd name="connsiteY5" fmla="*/ 1912537 h 5054843"/>
              <a:gd name="connsiteX6" fmla="*/ 6000982 w 6001125"/>
              <a:gd name="connsiteY6" fmla="*/ 0 h 5054843"/>
              <a:gd name="connsiteX0" fmla="*/ 0 w 6001125"/>
              <a:gd name="connsiteY0" fmla="*/ 5036555 h 5054843"/>
              <a:gd name="connsiteX1" fmla="*/ 3310128 w 6001125"/>
              <a:gd name="connsiteY1" fmla="*/ 5054843 h 5054843"/>
              <a:gd name="connsiteX2" fmla="*/ 4424247 w 6001125"/>
              <a:gd name="connsiteY2" fmla="*/ 4891598 h 5054843"/>
              <a:gd name="connsiteX3" fmla="*/ 5055840 w 6001125"/>
              <a:gd name="connsiteY3" fmla="*/ 4383223 h 5054843"/>
              <a:gd name="connsiteX4" fmla="*/ 5708956 w 6001125"/>
              <a:gd name="connsiteY4" fmla="*/ 3401065 h 5054843"/>
              <a:gd name="connsiteX5" fmla="*/ 5973182 w 6001125"/>
              <a:gd name="connsiteY5" fmla="*/ 1912537 h 5054843"/>
              <a:gd name="connsiteX6" fmla="*/ 6000982 w 6001125"/>
              <a:gd name="connsiteY6" fmla="*/ 0 h 505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1125" h="5054843">
                <a:moveTo>
                  <a:pt x="0" y="5036555"/>
                </a:moveTo>
                <a:lnTo>
                  <a:pt x="3310128" y="5054843"/>
                </a:lnTo>
                <a:cubicBezTo>
                  <a:pt x="3988308" y="5038079"/>
                  <a:pt x="4133295" y="5003535"/>
                  <a:pt x="4424247" y="4891598"/>
                </a:cubicBezTo>
                <a:cubicBezTo>
                  <a:pt x="4715199" y="4779661"/>
                  <a:pt x="4841722" y="4631645"/>
                  <a:pt x="5055840" y="4383223"/>
                </a:cubicBezTo>
                <a:cubicBezTo>
                  <a:pt x="5269958" y="4134801"/>
                  <a:pt x="5556066" y="3812846"/>
                  <a:pt x="5708956" y="3401065"/>
                </a:cubicBezTo>
                <a:cubicBezTo>
                  <a:pt x="5861846" y="2989284"/>
                  <a:pt x="5942702" y="2368213"/>
                  <a:pt x="5973182" y="1912537"/>
                </a:cubicBezTo>
                <a:cubicBezTo>
                  <a:pt x="5970609" y="1248400"/>
                  <a:pt x="6003555" y="664137"/>
                  <a:pt x="6000982" y="0"/>
                </a:cubicBezTo>
              </a:path>
            </a:pathLst>
          </a:custGeom>
          <a:ln w="41275">
            <a:solidFill>
              <a:srgbClr val="0000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6" name="TextBox 21"/>
          <p:cNvSpPr txBox="1">
            <a:spLocks noChangeArrowheads="1"/>
          </p:cNvSpPr>
          <p:nvPr/>
        </p:nvSpPr>
        <p:spPr bwMode="auto">
          <a:xfrm>
            <a:off x="1071779" y="4941895"/>
            <a:ext cx="571500" cy="369888"/>
          </a:xfrm>
          <a:prstGeom prst="rect">
            <a:avLst/>
          </a:prstGeom>
          <a:noFill/>
          <a:ln w="9525">
            <a:noFill/>
            <a:miter lim="800000"/>
            <a:headEnd/>
            <a:tailEnd/>
          </a:ln>
        </p:spPr>
        <p:txBody>
          <a:bodyPr>
            <a:spAutoFit/>
          </a:bodyPr>
          <a:lstStyle/>
          <a:p>
            <a:r>
              <a:rPr lang="en-GB" b="1" dirty="0">
                <a:solidFill>
                  <a:srgbClr val="0066FF"/>
                </a:solidFill>
              </a:rPr>
              <a:t>P</a:t>
            </a:r>
            <a:r>
              <a:rPr lang="en-GB" b="1" baseline="30000" dirty="0">
                <a:solidFill>
                  <a:srgbClr val="0066FF"/>
                </a:solidFill>
              </a:rPr>
              <a:t>1</a:t>
            </a:r>
          </a:p>
        </p:txBody>
      </p:sp>
      <p:sp>
        <p:nvSpPr>
          <p:cNvPr id="10260" name="TextBox 26"/>
          <p:cNvSpPr txBox="1">
            <a:spLocks noChangeArrowheads="1"/>
          </p:cNvSpPr>
          <p:nvPr/>
        </p:nvSpPr>
        <p:spPr bwMode="auto">
          <a:xfrm>
            <a:off x="6610417" y="6060200"/>
            <a:ext cx="500062" cy="369887"/>
          </a:xfrm>
          <a:prstGeom prst="rect">
            <a:avLst/>
          </a:prstGeom>
          <a:noFill/>
          <a:ln w="9525">
            <a:noFill/>
            <a:miter lim="800000"/>
            <a:headEnd/>
            <a:tailEnd/>
          </a:ln>
        </p:spPr>
        <p:txBody>
          <a:bodyPr>
            <a:spAutoFit/>
          </a:bodyPr>
          <a:lstStyle/>
          <a:p>
            <a:r>
              <a:rPr lang="en-GB" b="1" dirty="0">
                <a:solidFill>
                  <a:srgbClr val="0000FF"/>
                </a:solidFill>
              </a:rPr>
              <a:t>Y</a:t>
            </a:r>
            <a:endParaRPr lang="en-GB" b="1" baseline="30000" dirty="0">
              <a:solidFill>
                <a:srgbClr val="0000FF"/>
              </a:solidFill>
            </a:endParaRPr>
          </a:p>
        </p:txBody>
      </p:sp>
      <p:sp>
        <p:nvSpPr>
          <p:cNvPr id="22" name="Line 9"/>
          <p:cNvSpPr>
            <a:spLocks noChangeShapeType="1"/>
          </p:cNvSpPr>
          <p:nvPr/>
        </p:nvSpPr>
        <p:spPr bwMode="auto">
          <a:xfrm>
            <a:off x="1471092" y="5158111"/>
            <a:ext cx="5319741" cy="2505"/>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7994000" y="429559"/>
            <a:ext cx="19822" cy="5639239"/>
          </a:xfrm>
          <a:prstGeom prst="line">
            <a:avLst/>
          </a:prstGeom>
          <a:ln w="53975">
            <a:solidFill>
              <a:srgbClr val="0000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flipH="1">
            <a:off x="6797986" y="5145771"/>
            <a:ext cx="1" cy="83652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9" name="Straight Arrow Connector 28"/>
          <p:cNvCxnSpPr>
            <a:cxnSpLocks/>
          </p:cNvCxnSpPr>
          <p:nvPr/>
        </p:nvCxnSpPr>
        <p:spPr>
          <a:xfrm>
            <a:off x="6726667" y="6438131"/>
            <a:ext cx="751894" cy="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979712" y="468780"/>
            <a:ext cx="5968893" cy="5064787"/>
          </a:xfrm>
          <a:custGeom>
            <a:avLst/>
            <a:gdLst>
              <a:gd name="connsiteX0" fmla="*/ 0 w 4783347"/>
              <a:gd name="connsiteY0" fmla="*/ 4951562 h 5125528"/>
              <a:gd name="connsiteX1" fmla="*/ 3571336 w 4783347"/>
              <a:gd name="connsiteY1" fmla="*/ 4968815 h 5125528"/>
              <a:gd name="connsiteX2" fmla="*/ 4114800 w 4783347"/>
              <a:gd name="connsiteY2" fmla="*/ 4011283 h 5125528"/>
              <a:gd name="connsiteX3" fmla="*/ 4641011 w 4783347"/>
              <a:gd name="connsiteY3" fmla="*/ 2294627 h 5125528"/>
              <a:gd name="connsiteX4" fmla="*/ 4761781 w 4783347"/>
              <a:gd name="connsiteY4" fmla="*/ 1397479 h 5125528"/>
              <a:gd name="connsiteX5" fmla="*/ 4770408 w 4783347"/>
              <a:gd name="connsiteY5" fmla="*/ 0 h 5125528"/>
              <a:gd name="connsiteX0" fmla="*/ 0 w 4839418"/>
              <a:gd name="connsiteY0" fmla="*/ 4951562 h 5411637"/>
              <a:gd name="connsiteX1" fmla="*/ 3571336 w 4839418"/>
              <a:gd name="connsiteY1" fmla="*/ 4968815 h 5411637"/>
              <a:gd name="connsiteX2" fmla="*/ 4641011 w 4839418"/>
              <a:gd name="connsiteY2" fmla="*/ 2294627 h 5411637"/>
              <a:gd name="connsiteX3" fmla="*/ 4761781 w 4839418"/>
              <a:gd name="connsiteY3" fmla="*/ 1397479 h 5411637"/>
              <a:gd name="connsiteX4" fmla="*/ 4770408 w 4839418"/>
              <a:gd name="connsiteY4" fmla="*/ 0 h 5411637"/>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40057"/>
              <a:gd name="connsiteY0" fmla="*/ 4951562 h 4968815"/>
              <a:gd name="connsiteX1" fmla="*/ 3571336 w 4840057"/>
              <a:gd name="connsiteY1" fmla="*/ 4968815 h 4968815"/>
              <a:gd name="connsiteX2" fmla="*/ 4641650 w 4840057"/>
              <a:gd name="connsiteY2" fmla="*/ 2410356 h 4968815"/>
              <a:gd name="connsiteX3" fmla="*/ 4761781 w 4840057"/>
              <a:gd name="connsiteY3" fmla="*/ 1397479 h 4968815"/>
              <a:gd name="connsiteX4" fmla="*/ 4770408 w 4840057"/>
              <a:gd name="connsiteY4" fmla="*/ 0 h 4968815"/>
              <a:gd name="connsiteX0" fmla="*/ 0 w 4913700"/>
              <a:gd name="connsiteY0" fmla="*/ 4951562 h 5002644"/>
              <a:gd name="connsiteX1" fmla="*/ 3129482 w 4913700"/>
              <a:gd name="connsiteY1" fmla="*/ 5002644 h 5002644"/>
              <a:gd name="connsiteX2" fmla="*/ 4641650 w 4913700"/>
              <a:gd name="connsiteY2" fmla="*/ 2410356 h 5002644"/>
              <a:gd name="connsiteX3" fmla="*/ 4761781 w 4913700"/>
              <a:gd name="connsiteY3" fmla="*/ 1397479 h 5002644"/>
              <a:gd name="connsiteX4" fmla="*/ 4770408 w 4913700"/>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2016224 h 5002644"/>
              <a:gd name="connsiteX4" fmla="*/ 4770408 w 4924159"/>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12158"/>
              <a:gd name="connsiteY0" fmla="*/ 4951562 h 5002644"/>
              <a:gd name="connsiteX1" fmla="*/ 3129482 w 4912158"/>
              <a:gd name="connsiteY1" fmla="*/ 5002644 h 5002644"/>
              <a:gd name="connsiteX2" fmla="*/ 4641650 w 4912158"/>
              <a:gd name="connsiteY2" fmla="*/ 2410356 h 5002644"/>
              <a:gd name="connsiteX3" fmla="*/ 4752528 w 4912158"/>
              <a:gd name="connsiteY3" fmla="*/ 1944216 h 5002644"/>
              <a:gd name="connsiteX4" fmla="*/ 4770408 w 4912158"/>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5968893"/>
              <a:gd name="connsiteY0" fmla="*/ 5048451 h 5082543"/>
              <a:gd name="connsiteX1" fmla="*/ 3129482 w 5968893"/>
              <a:gd name="connsiteY1" fmla="*/ 5082543 h 5082543"/>
              <a:gd name="connsiteX2" fmla="*/ 4641650 w 5968893"/>
              <a:gd name="connsiteY2" fmla="*/ 2490255 h 5082543"/>
              <a:gd name="connsiteX3" fmla="*/ 4824536 w 5968893"/>
              <a:gd name="connsiteY3" fmla="*/ 2024115 h 5082543"/>
              <a:gd name="connsiteX4" fmla="*/ 5968893 w 5968893"/>
              <a:gd name="connsiteY4" fmla="*/ 0 h 5082543"/>
              <a:gd name="connsiteX0" fmla="*/ 0 w 5968893"/>
              <a:gd name="connsiteY0" fmla="*/ 5048451 h 5082543"/>
              <a:gd name="connsiteX1" fmla="*/ 3129482 w 5968893"/>
              <a:gd name="connsiteY1" fmla="*/ 5082543 h 5082543"/>
              <a:gd name="connsiteX2" fmla="*/ 4641650 w 5968893"/>
              <a:gd name="connsiteY2" fmla="*/ 2490255 h 5082543"/>
              <a:gd name="connsiteX3" fmla="*/ 5952001 w 5968893"/>
              <a:gd name="connsiteY3" fmla="*/ 2157280 h 5082543"/>
              <a:gd name="connsiteX4" fmla="*/ 5968893 w 5968893"/>
              <a:gd name="connsiteY4" fmla="*/ 0 h 5082543"/>
              <a:gd name="connsiteX0" fmla="*/ 0 w 5968893"/>
              <a:gd name="connsiteY0" fmla="*/ 5048451 h 5082543"/>
              <a:gd name="connsiteX1" fmla="*/ 3129482 w 5968893"/>
              <a:gd name="connsiteY1" fmla="*/ 5082543 h 5082543"/>
              <a:gd name="connsiteX2" fmla="*/ 5307475 w 5968893"/>
              <a:gd name="connsiteY2" fmla="*/ 2845362 h 5082543"/>
              <a:gd name="connsiteX3" fmla="*/ 5952001 w 5968893"/>
              <a:gd name="connsiteY3" fmla="*/ 2157280 h 5082543"/>
              <a:gd name="connsiteX4" fmla="*/ 5968893 w 5968893"/>
              <a:gd name="connsiteY4" fmla="*/ 0 h 5082543"/>
              <a:gd name="connsiteX0" fmla="*/ 0 w 5968893"/>
              <a:gd name="connsiteY0" fmla="*/ 5048451 h 5082543"/>
              <a:gd name="connsiteX1" fmla="*/ 3129482 w 5968893"/>
              <a:gd name="connsiteY1" fmla="*/ 5082543 h 5082543"/>
              <a:gd name="connsiteX2" fmla="*/ 5307475 w 5968893"/>
              <a:gd name="connsiteY2" fmla="*/ 2845362 h 5082543"/>
              <a:gd name="connsiteX3" fmla="*/ 5960878 w 5968893"/>
              <a:gd name="connsiteY3" fmla="*/ 1633497 h 5082543"/>
              <a:gd name="connsiteX4" fmla="*/ 5968893 w 5968893"/>
              <a:gd name="connsiteY4" fmla="*/ 0 h 5082543"/>
              <a:gd name="connsiteX0" fmla="*/ 0 w 5968893"/>
              <a:gd name="connsiteY0" fmla="*/ 5048451 h 5064787"/>
              <a:gd name="connsiteX1" fmla="*/ 3386934 w 5968893"/>
              <a:gd name="connsiteY1" fmla="*/ 5064787 h 5064787"/>
              <a:gd name="connsiteX2" fmla="*/ 5307475 w 5968893"/>
              <a:gd name="connsiteY2" fmla="*/ 2845362 h 5064787"/>
              <a:gd name="connsiteX3" fmla="*/ 5960878 w 5968893"/>
              <a:gd name="connsiteY3" fmla="*/ 1633497 h 5064787"/>
              <a:gd name="connsiteX4" fmla="*/ 5968893 w 5968893"/>
              <a:gd name="connsiteY4" fmla="*/ 0 h 5064787"/>
              <a:gd name="connsiteX0" fmla="*/ 0 w 5968893"/>
              <a:gd name="connsiteY0" fmla="*/ 5048451 h 5064787"/>
              <a:gd name="connsiteX1" fmla="*/ 3386934 w 5968893"/>
              <a:gd name="connsiteY1" fmla="*/ 5064787 h 5064787"/>
              <a:gd name="connsiteX2" fmla="*/ 5378497 w 5968893"/>
              <a:gd name="connsiteY2" fmla="*/ 2863117 h 5064787"/>
              <a:gd name="connsiteX3" fmla="*/ 5960878 w 5968893"/>
              <a:gd name="connsiteY3" fmla="*/ 1633497 h 5064787"/>
              <a:gd name="connsiteX4" fmla="*/ 5968893 w 5968893"/>
              <a:gd name="connsiteY4" fmla="*/ 0 h 5064787"/>
              <a:gd name="connsiteX0" fmla="*/ 0 w 5968893"/>
              <a:gd name="connsiteY0" fmla="*/ 5048451 h 5064787"/>
              <a:gd name="connsiteX1" fmla="*/ 3386934 w 5968893"/>
              <a:gd name="connsiteY1" fmla="*/ 5064787 h 5064787"/>
              <a:gd name="connsiteX2" fmla="*/ 5476151 w 5968893"/>
              <a:gd name="connsiteY2" fmla="*/ 2800973 h 5064787"/>
              <a:gd name="connsiteX3" fmla="*/ 5960878 w 5968893"/>
              <a:gd name="connsiteY3" fmla="*/ 1633497 h 5064787"/>
              <a:gd name="connsiteX4" fmla="*/ 5968893 w 5968893"/>
              <a:gd name="connsiteY4" fmla="*/ 0 h 506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8893" h="5064787">
                <a:moveTo>
                  <a:pt x="0" y="5048451"/>
                </a:moveTo>
                <a:lnTo>
                  <a:pt x="3386934" y="5064787"/>
                </a:lnTo>
                <a:cubicBezTo>
                  <a:pt x="4160436" y="4621965"/>
                  <a:pt x="5047160" y="3372855"/>
                  <a:pt x="5476151" y="2800973"/>
                </a:cubicBezTo>
                <a:cubicBezTo>
                  <a:pt x="5905142" y="2229091"/>
                  <a:pt x="5939312" y="2015935"/>
                  <a:pt x="5960878" y="1633497"/>
                </a:cubicBezTo>
                <a:cubicBezTo>
                  <a:pt x="5963754" y="1167671"/>
                  <a:pt x="5966017" y="465826"/>
                  <a:pt x="5968893" y="0"/>
                </a:cubicBezTo>
              </a:path>
            </a:pathLst>
          </a:cu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Text Box 18"/>
          <p:cNvSpPr txBox="1">
            <a:spLocks noChangeArrowheads="1"/>
          </p:cNvSpPr>
          <p:nvPr/>
        </p:nvSpPr>
        <p:spPr bwMode="auto">
          <a:xfrm>
            <a:off x="2153898" y="5164235"/>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a:t>
            </a:r>
            <a:r>
              <a:rPr lang="en-GB" b="1" baseline="30000" dirty="0">
                <a:solidFill>
                  <a:srgbClr val="FF0000"/>
                </a:solidFill>
              </a:rPr>
              <a:t>1</a:t>
            </a:r>
          </a:p>
        </p:txBody>
      </p:sp>
      <p:sp>
        <p:nvSpPr>
          <p:cNvPr id="31" name="Line 26"/>
          <p:cNvSpPr>
            <a:spLocks noChangeShapeType="1"/>
          </p:cNvSpPr>
          <p:nvPr/>
        </p:nvSpPr>
        <p:spPr bwMode="auto">
          <a:xfrm flipH="1">
            <a:off x="7519467" y="4302944"/>
            <a:ext cx="14189" cy="1757256"/>
          </a:xfrm>
          <a:prstGeom prst="line">
            <a:avLst/>
          </a:prstGeom>
          <a:ln w="53975">
            <a:solidFill>
              <a:srgbClr val="0000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4" name="Line 9"/>
          <p:cNvSpPr>
            <a:spLocks noChangeShapeType="1"/>
          </p:cNvSpPr>
          <p:nvPr/>
        </p:nvSpPr>
        <p:spPr bwMode="auto">
          <a:xfrm>
            <a:off x="1478186" y="4302944"/>
            <a:ext cx="6048375" cy="0"/>
          </a:xfrm>
          <a:prstGeom prst="line">
            <a:avLst/>
          </a:prstGeom>
          <a:ln w="53975">
            <a:solidFill>
              <a:srgbClr val="0000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36" name="Straight Arrow Connector 35"/>
          <p:cNvCxnSpPr>
            <a:cxnSpLocks/>
          </p:cNvCxnSpPr>
          <p:nvPr/>
        </p:nvCxnSpPr>
        <p:spPr>
          <a:xfrm flipV="1">
            <a:off x="1245410" y="4365104"/>
            <a:ext cx="0" cy="57679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p:cNvCxnSpPr>
          <p:nvPr/>
        </p:nvCxnSpPr>
        <p:spPr>
          <a:xfrm flipV="1">
            <a:off x="3711677" y="2735141"/>
            <a:ext cx="1581391" cy="53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E07FB2A-468C-473C-B018-AD111BB0380C}"/>
              </a:ext>
            </a:extLst>
          </p:cNvPr>
          <p:cNvSpPr txBox="1"/>
          <p:nvPr/>
        </p:nvSpPr>
        <p:spPr>
          <a:xfrm>
            <a:off x="7879951" y="6059110"/>
            <a:ext cx="511466" cy="369332"/>
          </a:xfrm>
          <a:prstGeom prst="rect">
            <a:avLst/>
          </a:prstGeom>
          <a:noFill/>
        </p:spPr>
        <p:txBody>
          <a:bodyPr wrap="square" rtlCol="0">
            <a:spAutoFit/>
          </a:bodyPr>
          <a:lstStyle/>
          <a:p>
            <a:r>
              <a:rPr lang="en-GB" dirty="0">
                <a:solidFill>
                  <a:srgbClr val="0000FF"/>
                </a:solidFill>
              </a:rPr>
              <a:t>Y</a:t>
            </a:r>
            <a:r>
              <a:rPr lang="en-GB" baseline="30000" dirty="0">
                <a:solidFill>
                  <a:srgbClr val="0000FF"/>
                </a:solidFill>
              </a:rPr>
              <a:t>f</a:t>
            </a:r>
          </a:p>
        </p:txBody>
      </p:sp>
      <p:sp>
        <p:nvSpPr>
          <p:cNvPr id="28" name="Line 12">
            <a:extLst>
              <a:ext uri="{FF2B5EF4-FFF2-40B4-BE49-F238E27FC236}">
                <a16:creationId xmlns:a16="http://schemas.microsoft.com/office/drawing/2014/main" id="{4D851F07-DDB5-4233-9412-F279DB63AACF}"/>
              </a:ext>
            </a:extLst>
          </p:cNvPr>
          <p:cNvSpPr>
            <a:spLocks noChangeShapeType="1"/>
          </p:cNvSpPr>
          <p:nvPr/>
        </p:nvSpPr>
        <p:spPr bwMode="auto">
          <a:xfrm>
            <a:off x="2993920" y="882926"/>
            <a:ext cx="5257800" cy="3960812"/>
          </a:xfrm>
          <a:prstGeom prst="line">
            <a:avLst/>
          </a:prstGeom>
          <a:noFill/>
          <a:ln w="44450">
            <a:solidFill>
              <a:srgbClr val="0066FF"/>
            </a:solidFill>
            <a:round/>
            <a:headEnd/>
            <a:tailEnd/>
          </a:ln>
        </p:spPr>
        <p:txBody>
          <a:bodyPr/>
          <a:lstStyle/>
          <a:p>
            <a:endParaRPr lang="en-GB"/>
          </a:p>
        </p:txBody>
      </p:sp>
      <p:sp>
        <p:nvSpPr>
          <p:cNvPr id="32" name="Text Box 24">
            <a:extLst>
              <a:ext uri="{FF2B5EF4-FFF2-40B4-BE49-F238E27FC236}">
                <a16:creationId xmlns:a16="http://schemas.microsoft.com/office/drawing/2014/main" id="{BAF885E3-AF15-4B0B-9893-D2BF680E4ED4}"/>
              </a:ext>
            </a:extLst>
          </p:cNvPr>
          <p:cNvSpPr txBox="1">
            <a:spLocks noChangeArrowheads="1"/>
          </p:cNvSpPr>
          <p:nvPr/>
        </p:nvSpPr>
        <p:spPr bwMode="auto">
          <a:xfrm>
            <a:off x="2408622" y="297915"/>
            <a:ext cx="1467892"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r>
              <a:rPr lang="en-GB" b="1" baseline="30000" dirty="0">
                <a:solidFill>
                  <a:srgbClr val="0066FF"/>
                </a:solidFill>
              </a:rPr>
              <a:t>1</a:t>
            </a:r>
          </a:p>
        </p:txBody>
      </p:sp>
      <p:sp>
        <p:nvSpPr>
          <p:cNvPr id="33" name="TextBox 26">
            <a:extLst>
              <a:ext uri="{FF2B5EF4-FFF2-40B4-BE49-F238E27FC236}">
                <a16:creationId xmlns:a16="http://schemas.microsoft.com/office/drawing/2014/main" id="{0EDBEFB0-C328-4247-84E1-458211F1A50A}"/>
              </a:ext>
            </a:extLst>
          </p:cNvPr>
          <p:cNvSpPr txBox="1">
            <a:spLocks noChangeArrowheads="1"/>
          </p:cNvSpPr>
          <p:nvPr/>
        </p:nvSpPr>
        <p:spPr bwMode="auto">
          <a:xfrm>
            <a:off x="7320792" y="6044833"/>
            <a:ext cx="500062" cy="369887"/>
          </a:xfrm>
          <a:prstGeom prst="rect">
            <a:avLst/>
          </a:prstGeom>
          <a:noFill/>
          <a:ln w="9525">
            <a:noFill/>
            <a:miter lim="800000"/>
            <a:headEnd/>
            <a:tailEnd/>
          </a:ln>
        </p:spPr>
        <p:txBody>
          <a:bodyPr>
            <a:spAutoFit/>
          </a:bodyPr>
          <a:lstStyle/>
          <a:p>
            <a:r>
              <a:rPr lang="en-GB" b="1" dirty="0">
                <a:solidFill>
                  <a:srgbClr val="0000FF"/>
                </a:solidFill>
              </a:rPr>
              <a:t>Y</a:t>
            </a:r>
            <a:r>
              <a:rPr lang="en-GB" b="1" baseline="30000" dirty="0">
                <a:solidFill>
                  <a:srgbClr val="0000FF"/>
                </a:solidFill>
              </a:rPr>
              <a:t>1</a:t>
            </a:r>
          </a:p>
        </p:txBody>
      </p:sp>
      <p:sp>
        <p:nvSpPr>
          <p:cNvPr id="37" name="TextBox 21">
            <a:extLst>
              <a:ext uri="{FF2B5EF4-FFF2-40B4-BE49-F238E27FC236}">
                <a16:creationId xmlns:a16="http://schemas.microsoft.com/office/drawing/2014/main" id="{EF3F12CA-592C-4909-AF91-65043C877028}"/>
              </a:ext>
            </a:extLst>
          </p:cNvPr>
          <p:cNvSpPr txBox="1">
            <a:spLocks noChangeArrowheads="1"/>
          </p:cNvSpPr>
          <p:nvPr/>
        </p:nvSpPr>
        <p:spPr bwMode="auto">
          <a:xfrm>
            <a:off x="1053580" y="4078620"/>
            <a:ext cx="571500" cy="369888"/>
          </a:xfrm>
          <a:prstGeom prst="rect">
            <a:avLst/>
          </a:prstGeom>
          <a:noFill/>
          <a:ln w="9525">
            <a:noFill/>
            <a:miter lim="800000"/>
            <a:headEnd/>
            <a:tailEnd/>
          </a:ln>
        </p:spPr>
        <p:txBody>
          <a:bodyPr>
            <a:spAutoFit/>
          </a:bodyPr>
          <a:lstStyle/>
          <a:p>
            <a:r>
              <a:rPr lang="en-GB" b="1" dirty="0">
                <a:solidFill>
                  <a:srgbClr val="0066FF"/>
                </a:solidFill>
              </a:rPr>
              <a:t>P</a:t>
            </a:r>
            <a:r>
              <a:rPr lang="en-GB" b="1" baseline="30000" dirty="0">
                <a:solidFill>
                  <a:srgbClr val="0066FF"/>
                </a:solidFill>
              </a:rPr>
              <a:t>2</a:t>
            </a:r>
          </a:p>
        </p:txBody>
      </p:sp>
      <p:sp>
        <p:nvSpPr>
          <p:cNvPr id="38" name="Line 9">
            <a:extLst>
              <a:ext uri="{FF2B5EF4-FFF2-40B4-BE49-F238E27FC236}">
                <a16:creationId xmlns:a16="http://schemas.microsoft.com/office/drawing/2014/main" id="{11475F9A-D501-40AF-84EA-5A0B48879521}"/>
              </a:ext>
            </a:extLst>
          </p:cNvPr>
          <p:cNvSpPr>
            <a:spLocks noChangeShapeType="1"/>
          </p:cNvSpPr>
          <p:nvPr/>
        </p:nvSpPr>
        <p:spPr bwMode="auto">
          <a:xfrm>
            <a:off x="1471092" y="3921845"/>
            <a:ext cx="5576925"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9" name="Line 26">
            <a:extLst>
              <a:ext uri="{FF2B5EF4-FFF2-40B4-BE49-F238E27FC236}">
                <a16:creationId xmlns:a16="http://schemas.microsoft.com/office/drawing/2014/main" id="{B7B62CDD-DA92-4DA8-88E9-41D009412A62}"/>
              </a:ext>
            </a:extLst>
          </p:cNvPr>
          <p:cNvSpPr>
            <a:spLocks noChangeShapeType="1"/>
          </p:cNvSpPr>
          <p:nvPr/>
        </p:nvSpPr>
        <p:spPr bwMode="auto">
          <a:xfrm flipH="1">
            <a:off x="6964888" y="3913706"/>
            <a:ext cx="14189" cy="2091108"/>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40" name="TextBox 26">
            <a:extLst>
              <a:ext uri="{FF2B5EF4-FFF2-40B4-BE49-F238E27FC236}">
                <a16:creationId xmlns:a16="http://schemas.microsoft.com/office/drawing/2014/main" id="{39171D6D-1BC7-4D41-9D57-0F8CF98E788C}"/>
              </a:ext>
            </a:extLst>
          </p:cNvPr>
          <p:cNvSpPr txBox="1">
            <a:spLocks noChangeArrowheads="1"/>
          </p:cNvSpPr>
          <p:nvPr/>
        </p:nvSpPr>
        <p:spPr bwMode="auto">
          <a:xfrm>
            <a:off x="6840713" y="6061673"/>
            <a:ext cx="500062" cy="369887"/>
          </a:xfrm>
          <a:prstGeom prst="rect">
            <a:avLst/>
          </a:prstGeom>
          <a:noFill/>
          <a:ln w="9525">
            <a:noFill/>
            <a:miter lim="800000"/>
            <a:headEnd/>
            <a:tailEnd/>
          </a:ln>
        </p:spPr>
        <p:txBody>
          <a:bodyPr>
            <a:spAutoFit/>
          </a:bodyPr>
          <a:lstStyle/>
          <a:p>
            <a:r>
              <a:rPr lang="en-GB" b="1" dirty="0">
                <a:solidFill>
                  <a:srgbClr val="FF0000"/>
                </a:solidFill>
              </a:rPr>
              <a:t>Y</a:t>
            </a:r>
            <a:r>
              <a:rPr lang="en-GB" b="1" baseline="30000" dirty="0">
                <a:solidFill>
                  <a:srgbClr val="FF0000"/>
                </a:solidFill>
              </a:rPr>
              <a:t>2</a:t>
            </a:r>
          </a:p>
        </p:txBody>
      </p:sp>
      <p:sp>
        <p:nvSpPr>
          <p:cNvPr id="41" name="TextBox 21">
            <a:extLst>
              <a:ext uri="{FF2B5EF4-FFF2-40B4-BE49-F238E27FC236}">
                <a16:creationId xmlns:a16="http://schemas.microsoft.com/office/drawing/2014/main" id="{21817839-71FD-40F4-B94D-D1F3CF7D88E1}"/>
              </a:ext>
            </a:extLst>
          </p:cNvPr>
          <p:cNvSpPr txBox="1">
            <a:spLocks noChangeArrowheads="1"/>
          </p:cNvSpPr>
          <p:nvPr/>
        </p:nvSpPr>
        <p:spPr bwMode="auto">
          <a:xfrm>
            <a:off x="1071779" y="3708362"/>
            <a:ext cx="571500" cy="369888"/>
          </a:xfrm>
          <a:prstGeom prst="rect">
            <a:avLst/>
          </a:prstGeom>
          <a:noFill/>
          <a:ln w="9525">
            <a:noFill/>
            <a:miter lim="800000"/>
            <a:headEnd/>
            <a:tailEnd/>
          </a:ln>
        </p:spPr>
        <p:txBody>
          <a:bodyPr>
            <a:spAutoFit/>
          </a:bodyPr>
          <a:lstStyle/>
          <a:p>
            <a:r>
              <a:rPr lang="en-GB" b="1" dirty="0">
                <a:solidFill>
                  <a:srgbClr val="FF0000"/>
                </a:solidFill>
              </a:rPr>
              <a:t>P</a:t>
            </a:r>
            <a:r>
              <a:rPr lang="en-GB" b="1" baseline="30000" dirty="0">
                <a:solidFill>
                  <a:srgbClr val="FF0000"/>
                </a:solidFill>
              </a:rPr>
              <a:t>3</a:t>
            </a:r>
          </a:p>
        </p:txBody>
      </p:sp>
      <p:cxnSp>
        <p:nvCxnSpPr>
          <p:cNvPr id="42" name="Straight Arrow Connector 41">
            <a:extLst>
              <a:ext uri="{FF2B5EF4-FFF2-40B4-BE49-F238E27FC236}">
                <a16:creationId xmlns:a16="http://schemas.microsoft.com/office/drawing/2014/main" id="{5DF1F8E2-972C-4467-B846-7F1CED283B5C}"/>
              </a:ext>
            </a:extLst>
          </p:cNvPr>
          <p:cNvCxnSpPr>
            <a:cxnSpLocks/>
          </p:cNvCxnSpPr>
          <p:nvPr/>
        </p:nvCxnSpPr>
        <p:spPr>
          <a:xfrm flipV="1">
            <a:off x="1245410" y="3942066"/>
            <a:ext cx="0" cy="20701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4AFDB02-1940-4BC3-B167-43FD832B3D52}"/>
              </a:ext>
            </a:extLst>
          </p:cNvPr>
          <p:cNvCxnSpPr>
            <a:cxnSpLocks/>
          </p:cNvCxnSpPr>
          <p:nvPr/>
        </p:nvCxnSpPr>
        <p:spPr>
          <a:xfrm flipH="1">
            <a:off x="7048017" y="6597352"/>
            <a:ext cx="42013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92078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581261" y="6268360"/>
            <a:ext cx="309512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483768" y="1412776"/>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093296"/>
            <a:ext cx="2786062" cy="6461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Y1</a:t>
            </a:r>
            <a:r>
              <a:rPr lang="en-GB" b="1" dirty="0">
                <a:solidFill>
                  <a:srgbClr val="FF0000"/>
                </a:solidFill>
              </a:rPr>
              <a:t>  </a:t>
            </a:r>
            <a:r>
              <a:rPr lang="en-GB" b="1" dirty="0">
                <a:solidFill>
                  <a:srgbClr val="00B050"/>
                </a:solidFill>
              </a:rPr>
              <a:t>Full employment </a:t>
            </a:r>
            <a:r>
              <a:rPr lang="en-GB" b="1" dirty="0">
                <a:solidFill>
                  <a:srgbClr val="FF0000"/>
                </a:solidFill>
              </a:rPr>
              <a:t>level of national income</a:t>
            </a:r>
          </a:p>
        </p:txBody>
      </p:sp>
      <p:sp>
        <p:nvSpPr>
          <p:cNvPr id="10249" name="Text Box 18"/>
          <p:cNvSpPr txBox="1">
            <a:spLocks noChangeArrowheads="1"/>
          </p:cNvSpPr>
          <p:nvPr/>
        </p:nvSpPr>
        <p:spPr bwMode="auto">
          <a:xfrm>
            <a:off x="2123728" y="5589240"/>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Aggregate Supply Curve</a:t>
            </a:r>
          </a:p>
        </p:txBody>
      </p:sp>
      <p:sp>
        <p:nvSpPr>
          <p:cNvPr id="10252" name="Text Box 24"/>
          <p:cNvSpPr txBox="1">
            <a:spLocks noChangeArrowheads="1"/>
          </p:cNvSpPr>
          <p:nvPr/>
        </p:nvSpPr>
        <p:spPr bwMode="auto">
          <a:xfrm rot="2240258">
            <a:off x="2888084" y="2273873"/>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p>
        </p:txBody>
      </p:sp>
      <p:sp>
        <p:nvSpPr>
          <p:cNvPr id="18" name="Freeform 17"/>
          <p:cNvSpPr/>
          <p:nvPr/>
        </p:nvSpPr>
        <p:spPr>
          <a:xfrm>
            <a:off x="1993901" y="548680"/>
            <a:ext cx="4931648" cy="502979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 name="connsiteX0" fmla="*/ 0 w 4954820"/>
              <a:gd name="connsiteY0" fmla="*/ 4434840 h 4453128"/>
              <a:gd name="connsiteX1" fmla="*/ 3310128 w 4954820"/>
              <a:gd name="connsiteY1" fmla="*/ 4453128 h 4453128"/>
              <a:gd name="connsiteX2" fmla="*/ 4069080 w 4954820"/>
              <a:gd name="connsiteY2" fmla="*/ 4334256 h 4453128"/>
              <a:gd name="connsiteX3" fmla="*/ 4389120 w 4954820"/>
              <a:gd name="connsiteY3" fmla="*/ 3813048 h 4453128"/>
              <a:gd name="connsiteX4" fmla="*/ 4883192 w 4954820"/>
              <a:gd name="connsiteY4" fmla="*/ 2808225 h 4453128"/>
              <a:gd name="connsiteX5" fmla="*/ 4818888 w 4954820"/>
              <a:gd name="connsiteY5" fmla="*/ 1417320 h 4453128"/>
              <a:gd name="connsiteX6" fmla="*/ 4809744 w 4954820"/>
              <a:gd name="connsiteY6" fmla="*/ 0 h 4453128"/>
              <a:gd name="connsiteX0" fmla="*/ 0 w 4932492"/>
              <a:gd name="connsiteY0" fmla="*/ 4434840 h 4453128"/>
              <a:gd name="connsiteX1" fmla="*/ 3310128 w 4932492"/>
              <a:gd name="connsiteY1" fmla="*/ 4453128 h 4453128"/>
              <a:gd name="connsiteX2" fmla="*/ 4069080 w 4932492"/>
              <a:gd name="connsiteY2" fmla="*/ 4334256 h 4453128"/>
              <a:gd name="connsiteX3" fmla="*/ 4523089 w 4932492"/>
              <a:gd name="connsiteY3" fmla="*/ 3888006 h 4453128"/>
              <a:gd name="connsiteX4" fmla="*/ 4883192 w 4932492"/>
              <a:gd name="connsiteY4" fmla="*/ 2808225 h 4453128"/>
              <a:gd name="connsiteX5" fmla="*/ 4818888 w 4932492"/>
              <a:gd name="connsiteY5" fmla="*/ 1417320 h 4453128"/>
              <a:gd name="connsiteX6" fmla="*/ 4809744 w 4932492"/>
              <a:gd name="connsiteY6" fmla="*/ 0 h 4453128"/>
              <a:gd name="connsiteX0" fmla="*/ 0 w 4932492"/>
              <a:gd name="connsiteY0" fmla="*/ 5009930 h 5028218"/>
              <a:gd name="connsiteX1" fmla="*/ 3310128 w 4932492"/>
              <a:gd name="connsiteY1" fmla="*/ 5028218 h 5028218"/>
              <a:gd name="connsiteX2" fmla="*/ 4069080 w 4932492"/>
              <a:gd name="connsiteY2" fmla="*/ 4909346 h 5028218"/>
              <a:gd name="connsiteX3" fmla="*/ 4523089 w 4932492"/>
              <a:gd name="connsiteY3" fmla="*/ 4463096 h 5028218"/>
              <a:gd name="connsiteX4" fmla="*/ 4883192 w 4932492"/>
              <a:gd name="connsiteY4" fmla="*/ 3383315 h 5028218"/>
              <a:gd name="connsiteX5" fmla="*/ 4818888 w 4932492"/>
              <a:gd name="connsiteY5" fmla="*/ 1992410 h 5028218"/>
              <a:gd name="connsiteX6" fmla="*/ 4811170 w 4932492"/>
              <a:gd name="connsiteY6" fmla="*/ 0 h 502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492" h="5028218">
                <a:moveTo>
                  <a:pt x="0" y="5009930"/>
                </a:moveTo>
                <a:lnTo>
                  <a:pt x="3310128" y="5028218"/>
                </a:lnTo>
                <a:cubicBezTo>
                  <a:pt x="3988308" y="5011454"/>
                  <a:pt x="3866920" y="5003533"/>
                  <a:pt x="4069080" y="4909346"/>
                </a:cubicBezTo>
                <a:cubicBezTo>
                  <a:pt x="4271240" y="4815159"/>
                  <a:pt x="4387404" y="4717434"/>
                  <a:pt x="4523089" y="4463096"/>
                </a:cubicBezTo>
                <a:cubicBezTo>
                  <a:pt x="4658774" y="4208758"/>
                  <a:pt x="4833892" y="3795096"/>
                  <a:pt x="4883192" y="3383315"/>
                </a:cubicBezTo>
                <a:cubicBezTo>
                  <a:pt x="4932492" y="2971534"/>
                  <a:pt x="4788408" y="2448086"/>
                  <a:pt x="4818888" y="1992410"/>
                </a:cubicBezTo>
                <a:cubicBezTo>
                  <a:pt x="4816315" y="1328273"/>
                  <a:pt x="4813743" y="664137"/>
                  <a:pt x="4811170" y="0"/>
                </a:cubicBezTo>
              </a:path>
            </a:pathLst>
          </a:custGeom>
          <a:ln w="508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6" name="TextBox 21"/>
          <p:cNvSpPr txBox="1">
            <a:spLocks noChangeArrowheads="1"/>
          </p:cNvSpPr>
          <p:nvPr/>
        </p:nvSpPr>
        <p:spPr bwMode="auto">
          <a:xfrm>
            <a:off x="899592" y="4437112"/>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940152" y="6093296"/>
            <a:ext cx="500062" cy="369887"/>
          </a:xfrm>
          <a:prstGeom prst="rect">
            <a:avLst/>
          </a:prstGeom>
          <a:noFill/>
          <a:ln w="9525">
            <a:noFill/>
            <a:miter lim="800000"/>
            <a:headEnd/>
            <a:tailEnd/>
          </a:ln>
        </p:spPr>
        <p:txBody>
          <a:bodyPr>
            <a:spAutoFit/>
          </a:bodyPr>
          <a:lstStyle/>
          <a:p>
            <a:r>
              <a:rPr lang="en-GB" b="1" dirty="0">
                <a:solidFill>
                  <a:srgbClr val="FFC000"/>
                </a:solidFill>
              </a:rPr>
              <a:t>Y2</a:t>
            </a:r>
          </a:p>
        </p:txBody>
      </p:sp>
      <p:sp>
        <p:nvSpPr>
          <p:cNvPr id="22"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144016" cy="5544616"/>
          </a:xfrm>
          <a:prstGeom prst="line">
            <a:avLst/>
          </a:prstGeom>
          <a:ln w="53975">
            <a:solidFill>
              <a:srgbClr val="00B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9" name="Straight Arrow Connector 28"/>
          <p:cNvCxnSpPr/>
          <p:nvPr/>
        </p:nvCxnSpPr>
        <p:spPr>
          <a:xfrm rot="10800000" flipV="1">
            <a:off x="6156176" y="6165303"/>
            <a:ext cx="576064" cy="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979712" y="548680"/>
            <a:ext cx="4924159" cy="5002644"/>
          </a:xfrm>
          <a:custGeom>
            <a:avLst/>
            <a:gdLst>
              <a:gd name="connsiteX0" fmla="*/ 0 w 4783347"/>
              <a:gd name="connsiteY0" fmla="*/ 4951562 h 5125528"/>
              <a:gd name="connsiteX1" fmla="*/ 3571336 w 4783347"/>
              <a:gd name="connsiteY1" fmla="*/ 4968815 h 5125528"/>
              <a:gd name="connsiteX2" fmla="*/ 4114800 w 4783347"/>
              <a:gd name="connsiteY2" fmla="*/ 4011283 h 5125528"/>
              <a:gd name="connsiteX3" fmla="*/ 4641011 w 4783347"/>
              <a:gd name="connsiteY3" fmla="*/ 2294627 h 5125528"/>
              <a:gd name="connsiteX4" fmla="*/ 4761781 w 4783347"/>
              <a:gd name="connsiteY4" fmla="*/ 1397479 h 5125528"/>
              <a:gd name="connsiteX5" fmla="*/ 4770408 w 4783347"/>
              <a:gd name="connsiteY5" fmla="*/ 0 h 5125528"/>
              <a:gd name="connsiteX0" fmla="*/ 0 w 4839418"/>
              <a:gd name="connsiteY0" fmla="*/ 4951562 h 5411637"/>
              <a:gd name="connsiteX1" fmla="*/ 3571336 w 4839418"/>
              <a:gd name="connsiteY1" fmla="*/ 4968815 h 5411637"/>
              <a:gd name="connsiteX2" fmla="*/ 4641011 w 4839418"/>
              <a:gd name="connsiteY2" fmla="*/ 2294627 h 5411637"/>
              <a:gd name="connsiteX3" fmla="*/ 4761781 w 4839418"/>
              <a:gd name="connsiteY3" fmla="*/ 1397479 h 5411637"/>
              <a:gd name="connsiteX4" fmla="*/ 4770408 w 4839418"/>
              <a:gd name="connsiteY4" fmla="*/ 0 h 5411637"/>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40057"/>
              <a:gd name="connsiteY0" fmla="*/ 4951562 h 4968815"/>
              <a:gd name="connsiteX1" fmla="*/ 3571336 w 4840057"/>
              <a:gd name="connsiteY1" fmla="*/ 4968815 h 4968815"/>
              <a:gd name="connsiteX2" fmla="*/ 4641650 w 4840057"/>
              <a:gd name="connsiteY2" fmla="*/ 2410356 h 4968815"/>
              <a:gd name="connsiteX3" fmla="*/ 4761781 w 4840057"/>
              <a:gd name="connsiteY3" fmla="*/ 1397479 h 4968815"/>
              <a:gd name="connsiteX4" fmla="*/ 4770408 w 4840057"/>
              <a:gd name="connsiteY4" fmla="*/ 0 h 4968815"/>
              <a:gd name="connsiteX0" fmla="*/ 0 w 4913700"/>
              <a:gd name="connsiteY0" fmla="*/ 4951562 h 5002644"/>
              <a:gd name="connsiteX1" fmla="*/ 3129482 w 4913700"/>
              <a:gd name="connsiteY1" fmla="*/ 5002644 h 5002644"/>
              <a:gd name="connsiteX2" fmla="*/ 4641650 w 4913700"/>
              <a:gd name="connsiteY2" fmla="*/ 2410356 h 5002644"/>
              <a:gd name="connsiteX3" fmla="*/ 4761781 w 4913700"/>
              <a:gd name="connsiteY3" fmla="*/ 1397479 h 5002644"/>
              <a:gd name="connsiteX4" fmla="*/ 4770408 w 4913700"/>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2016224 h 5002644"/>
              <a:gd name="connsiteX4" fmla="*/ 4770408 w 4924159"/>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12158"/>
              <a:gd name="connsiteY0" fmla="*/ 4951562 h 5002644"/>
              <a:gd name="connsiteX1" fmla="*/ 3129482 w 4912158"/>
              <a:gd name="connsiteY1" fmla="*/ 5002644 h 5002644"/>
              <a:gd name="connsiteX2" fmla="*/ 4641650 w 4912158"/>
              <a:gd name="connsiteY2" fmla="*/ 2410356 h 5002644"/>
              <a:gd name="connsiteX3" fmla="*/ 4752528 w 4912158"/>
              <a:gd name="connsiteY3" fmla="*/ 1944216 h 5002644"/>
              <a:gd name="connsiteX4" fmla="*/ 4770408 w 4912158"/>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159" h="5002644">
                <a:moveTo>
                  <a:pt x="0" y="4968552"/>
                </a:moveTo>
                <a:lnTo>
                  <a:pt x="3129482" y="5002644"/>
                </a:lnTo>
                <a:cubicBezTo>
                  <a:pt x="3902984" y="4559822"/>
                  <a:pt x="4359141" y="2920094"/>
                  <a:pt x="4641650" y="2410356"/>
                </a:cubicBezTo>
                <a:cubicBezTo>
                  <a:pt x="4924159" y="1900618"/>
                  <a:pt x="4802970" y="2326654"/>
                  <a:pt x="4824536" y="1944216"/>
                </a:cubicBezTo>
                <a:cubicBezTo>
                  <a:pt x="4827412" y="1478390"/>
                  <a:pt x="4767532" y="465826"/>
                  <a:pt x="4770408" y="0"/>
                </a:cubicBezTo>
              </a:path>
            </a:pathLst>
          </a:custGeom>
          <a:ln w="508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Text Box 18"/>
          <p:cNvSpPr txBox="1">
            <a:spLocks noChangeArrowheads="1"/>
          </p:cNvSpPr>
          <p:nvPr/>
        </p:nvSpPr>
        <p:spPr bwMode="auto">
          <a:xfrm>
            <a:off x="5436096" y="4869160"/>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C000"/>
                </a:solidFill>
              </a:rPr>
              <a:t>Aggregate Supply Curve 2</a:t>
            </a:r>
          </a:p>
        </p:txBody>
      </p:sp>
      <p:sp>
        <p:nvSpPr>
          <p:cNvPr id="34" name="Line 9"/>
          <p:cNvSpPr>
            <a:spLocks noChangeShapeType="1"/>
          </p:cNvSpPr>
          <p:nvPr/>
        </p:nvSpPr>
        <p:spPr bwMode="auto">
          <a:xfrm>
            <a:off x="1475656" y="414908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5" name="TextBox 21"/>
          <p:cNvSpPr txBox="1">
            <a:spLocks noChangeArrowheads="1"/>
          </p:cNvSpPr>
          <p:nvPr/>
        </p:nvSpPr>
        <p:spPr bwMode="auto">
          <a:xfrm>
            <a:off x="899592" y="3933056"/>
            <a:ext cx="504056" cy="369888"/>
          </a:xfrm>
          <a:prstGeom prst="rect">
            <a:avLst/>
          </a:prstGeom>
          <a:noFill/>
          <a:ln w="9525">
            <a:noFill/>
            <a:miter lim="800000"/>
            <a:headEnd/>
            <a:tailEnd/>
          </a:ln>
        </p:spPr>
        <p:txBody>
          <a:bodyPr wrap="square">
            <a:spAutoFit/>
          </a:bodyPr>
          <a:lstStyle/>
          <a:p>
            <a:r>
              <a:rPr lang="en-GB" b="1" dirty="0">
                <a:solidFill>
                  <a:srgbClr val="FFC000"/>
                </a:solidFill>
              </a:rPr>
              <a:t>P2</a:t>
            </a:r>
          </a:p>
        </p:txBody>
      </p:sp>
      <p:cxnSp>
        <p:nvCxnSpPr>
          <p:cNvPr id="36" name="Straight Arrow Connector 35"/>
          <p:cNvCxnSpPr/>
          <p:nvPr/>
        </p:nvCxnSpPr>
        <p:spPr>
          <a:xfrm rot="5400000" flipH="1" flipV="1">
            <a:off x="756371" y="4364309"/>
            <a:ext cx="288031"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6084168" y="4221088"/>
            <a:ext cx="576064" cy="43204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8" name="Line 12"/>
          <p:cNvSpPr>
            <a:spLocks noChangeShapeType="1"/>
          </p:cNvSpPr>
          <p:nvPr/>
        </p:nvSpPr>
        <p:spPr bwMode="auto">
          <a:xfrm>
            <a:off x="2915816" y="836712"/>
            <a:ext cx="5257800" cy="3960812"/>
          </a:xfrm>
          <a:prstGeom prst="line">
            <a:avLst/>
          </a:prstGeom>
          <a:noFill/>
          <a:ln w="44450">
            <a:solidFill>
              <a:srgbClr val="0066FF"/>
            </a:solidFill>
            <a:round/>
            <a:headEnd/>
            <a:tailEnd/>
          </a:ln>
        </p:spPr>
        <p:txBody>
          <a:bodyPr/>
          <a:lstStyle/>
          <a:p>
            <a:endParaRPr lang="en-GB"/>
          </a:p>
        </p:txBody>
      </p:sp>
      <p:sp>
        <p:nvSpPr>
          <p:cNvPr id="32" name="Text Box 24"/>
          <p:cNvSpPr txBox="1">
            <a:spLocks noChangeArrowheads="1"/>
          </p:cNvSpPr>
          <p:nvPr/>
        </p:nvSpPr>
        <p:spPr bwMode="auto">
          <a:xfrm rot="2240258">
            <a:off x="3544451" y="1758142"/>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cxnSp>
        <p:nvCxnSpPr>
          <p:cNvPr id="38" name="Straight Arrow Connector 37"/>
          <p:cNvCxnSpPr/>
          <p:nvPr/>
        </p:nvCxnSpPr>
        <p:spPr>
          <a:xfrm rot="5400000" flipH="1" flipV="1">
            <a:off x="5904148" y="3609020"/>
            <a:ext cx="648072" cy="28803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0" name="Line 9"/>
          <p:cNvSpPr>
            <a:spLocks noChangeShapeType="1"/>
          </p:cNvSpPr>
          <p:nvPr/>
        </p:nvSpPr>
        <p:spPr bwMode="auto">
          <a:xfrm>
            <a:off x="1475656" y="342900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41" name="TextBox 21"/>
          <p:cNvSpPr txBox="1">
            <a:spLocks noChangeArrowheads="1"/>
          </p:cNvSpPr>
          <p:nvPr/>
        </p:nvSpPr>
        <p:spPr bwMode="auto">
          <a:xfrm>
            <a:off x="971600" y="3284984"/>
            <a:ext cx="504056" cy="369332"/>
          </a:xfrm>
          <a:prstGeom prst="rect">
            <a:avLst/>
          </a:prstGeom>
          <a:noFill/>
          <a:ln w="9525">
            <a:noFill/>
            <a:miter lim="800000"/>
            <a:headEnd/>
            <a:tailEnd/>
          </a:ln>
        </p:spPr>
        <p:txBody>
          <a:bodyPr wrap="square">
            <a:spAutoFit/>
          </a:bodyPr>
          <a:lstStyle/>
          <a:p>
            <a:r>
              <a:rPr lang="en-GB" b="1" dirty="0">
                <a:solidFill>
                  <a:srgbClr val="FFC000"/>
                </a:solidFill>
              </a:rPr>
              <a:t>P3</a:t>
            </a:r>
          </a:p>
        </p:txBody>
      </p:sp>
      <p:cxnSp>
        <p:nvCxnSpPr>
          <p:cNvPr id="42" name="Straight Arrow Connector 41"/>
          <p:cNvCxnSpPr/>
          <p:nvPr/>
        </p:nvCxnSpPr>
        <p:spPr>
          <a:xfrm rot="5400000" flipH="1" flipV="1">
            <a:off x="683571" y="3717032"/>
            <a:ext cx="432047"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6" name="Freeform 45"/>
          <p:cNvSpPr/>
          <p:nvPr/>
        </p:nvSpPr>
        <p:spPr>
          <a:xfrm>
            <a:off x="2027208" y="552091"/>
            <a:ext cx="4710022" cy="4951562"/>
          </a:xfrm>
          <a:custGeom>
            <a:avLst/>
            <a:gdLst>
              <a:gd name="connsiteX0" fmla="*/ 0 w 4908429"/>
              <a:gd name="connsiteY0" fmla="*/ 4948687 h 5220419"/>
              <a:gd name="connsiteX1" fmla="*/ 2648309 w 4908429"/>
              <a:gd name="connsiteY1" fmla="*/ 4974566 h 5220419"/>
              <a:gd name="connsiteX2" fmla="*/ 3476445 w 4908429"/>
              <a:gd name="connsiteY2" fmla="*/ 3473570 h 5220419"/>
              <a:gd name="connsiteX3" fmla="*/ 4710022 w 4908429"/>
              <a:gd name="connsiteY3" fmla="*/ 575094 h 5220419"/>
              <a:gd name="connsiteX4" fmla="*/ 4666890 w 4908429"/>
              <a:gd name="connsiteY4" fmla="*/ 23004 h 5220419"/>
              <a:gd name="connsiteX0" fmla="*/ 0 w 4908429"/>
              <a:gd name="connsiteY0" fmla="*/ 4948687 h 4974566"/>
              <a:gd name="connsiteX1" fmla="*/ 2648309 w 4908429"/>
              <a:gd name="connsiteY1" fmla="*/ 4974566 h 4974566"/>
              <a:gd name="connsiteX2" fmla="*/ 3476445 w 4908429"/>
              <a:gd name="connsiteY2" fmla="*/ 3473570 h 4974566"/>
              <a:gd name="connsiteX3" fmla="*/ 4710022 w 4908429"/>
              <a:gd name="connsiteY3" fmla="*/ 575094 h 4974566"/>
              <a:gd name="connsiteX4" fmla="*/ 4666890 w 4908429"/>
              <a:gd name="connsiteY4" fmla="*/ 23004 h 4974566"/>
              <a:gd name="connsiteX0" fmla="*/ 0 w 4883685"/>
              <a:gd name="connsiteY0" fmla="*/ 4949088 h 4974967"/>
              <a:gd name="connsiteX1" fmla="*/ 2648309 w 4883685"/>
              <a:gd name="connsiteY1" fmla="*/ 4974967 h 4974967"/>
              <a:gd name="connsiteX2" fmla="*/ 3624912 w 4883685"/>
              <a:gd name="connsiteY2" fmla="*/ 3476378 h 4974967"/>
              <a:gd name="connsiteX3" fmla="*/ 4710022 w 4883685"/>
              <a:gd name="connsiteY3" fmla="*/ 575495 h 4974967"/>
              <a:gd name="connsiteX4" fmla="*/ 4666890 w 4883685"/>
              <a:gd name="connsiteY4" fmla="*/ 23405 h 4974967"/>
              <a:gd name="connsiteX0" fmla="*/ 0 w 4710022"/>
              <a:gd name="connsiteY0" fmla="*/ 4925683 h 4951562"/>
              <a:gd name="connsiteX1" fmla="*/ 2648309 w 4710022"/>
              <a:gd name="connsiteY1" fmla="*/ 4951562 h 4951562"/>
              <a:gd name="connsiteX2" fmla="*/ 3624912 w 4710022"/>
              <a:gd name="connsiteY2" fmla="*/ 3452973 h 4951562"/>
              <a:gd name="connsiteX3" fmla="*/ 4710022 w 4710022"/>
              <a:gd name="connsiteY3" fmla="*/ 552090 h 4951562"/>
              <a:gd name="connsiteX4" fmla="*/ 4666890 w 4710022"/>
              <a:gd name="connsiteY4" fmla="*/ 0 h 4951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022" h="4951562">
                <a:moveTo>
                  <a:pt x="0" y="4925683"/>
                </a:moveTo>
                <a:lnTo>
                  <a:pt x="2648309" y="4951562"/>
                </a:lnTo>
                <a:cubicBezTo>
                  <a:pt x="3227716" y="4705709"/>
                  <a:pt x="3281293" y="4186218"/>
                  <a:pt x="3624912" y="3452973"/>
                </a:cubicBezTo>
                <a:cubicBezTo>
                  <a:pt x="3968531" y="2719728"/>
                  <a:pt x="4536359" y="1127585"/>
                  <a:pt x="4710022" y="552090"/>
                </a:cubicBezTo>
                <a:lnTo>
                  <a:pt x="4666890" y="0"/>
                </a:lnTo>
              </a:path>
            </a:pathLst>
          </a:cu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Line 9"/>
          <p:cNvSpPr>
            <a:spLocks noChangeShapeType="1"/>
          </p:cNvSpPr>
          <p:nvPr/>
        </p:nvSpPr>
        <p:spPr bwMode="auto">
          <a:xfrm>
            <a:off x="1475656" y="3140968"/>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48" name="TextBox 21"/>
          <p:cNvSpPr txBox="1">
            <a:spLocks noChangeArrowheads="1"/>
          </p:cNvSpPr>
          <p:nvPr/>
        </p:nvSpPr>
        <p:spPr bwMode="auto">
          <a:xfrm>
            <a:off x="971600" y="2924944"/>
            <a:ext cx="504056" cy="369332"/>
          </a:xfrm>
          <a:prstGeom prst="rect">
            <a:avLst/>
          </a:prstGeom>
          <a:noFill/>
          <a:ln w="9525">
            <a:noFill/>
            <a:miter lim="800000"/>
            <a:headEnd/>
            <a:tailEnd/>
          </a:ln>
        </p:spPr>
        <p:txBody>
          <a:bodyPr wrap="square">
            <a:spAutoFit/>
          </a:bodyPr>
          <a:lstStyle/>
          <a:p>
            <a:r>
              <a:rPr lang="en-GB" b="1" dirty="0">
                <a:solidFill>
                  <a:srgbClr val="FF3300"/>
                </a:solidFill>
              </a:rPr>
              <a:t>P4</a:t>
            </a:r>
          </a:p>
        </p:txBody>
      </p:sp>
      <p:cxnSp>
        <p:nvCxnSpPr>
          <p:cNvPr id="49" name="Straight Arrow Connector 48"/>
          <p:cNvCxnSpPr/>
          <p:nvPr/>
        </p:nvCxnSpPr>
        <p:spPr>
          <a:xfrm rot="5400000" flipH="1" flipV="1">
            <a:off x="684364" y="3212181"/>
            <a:ext cx="432047" cy="1588"/>
          </a:xfrm>
          <a:prstGeom prst="straightConnector1">
            <a:avLst/>
          </a:prstGeom>
          <a:ln w="38100">
            <a:solidFill>
              <a:srgbClr val="FF33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10800000">
            <a:off x="6084168" y="3140968"/>
            <a:ext cx="288032" cy="21602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660232" y="4509120"/>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1</a:t>
            </a:r>
          </a:p>
        </p:txBody>
      </p:sp>
      <p:sp>
        <p:nvSpPr>
          <p:cNvPr id="53" name="Oval 52"/>
          <p:cNvSpPr/>
          <p:nvPr/>
        </p:nvSpPr>
        <p:spPr>
          <a:xfrm>
            <a:off x="5868144" y="4005064"/>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2</a:t>
            </a:r>
          </a:p>
        </p:txBody>
      </p:sp>
      <p:sp>
        <p:nvSpPr>
          <p:cNvPr id="54" name="Oval 53"/>
          <p:cNvSpPr/>
          <p:nvPr/>
        </p:nvSpPr>
        <p:spPr>
          <a:xfrm>
            <a:off x="6228184" y="3284984"/>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3</a:t>
            </a:r>
          </a:p>
        </p:txBody>
      </p:sp>
      <p:sp>
        <p:nvSpPr>
          <p:cNvPr id="55" name="Oval 54"/>
          <p:cNvSpPr/>
          <p:nvPr/>
        </p:nvSpPr>
        <p:spPr>
          <a:xfrm>
            <a:off x="5724128" y="2852936"/>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4</a:t>
            </a:r>
          </a:p>
        </p:txBody>
      </p:sp>
      <p:sp>
        <p:nvSpPr>
          <p:cNvPr id="56" name="Text Box 18"/>
          <p:cNvSpPr txBox="1">
            <a:spLocks noChangeArrowheads="1"/>
          </p:cNvSpPr>
          <p:nvPr/>
        </p:nvSpPr>
        <p:spPr bwMode="auto">
          <a:xfrm>
            <a:off x="2195736" y="4797152"/>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Aggregate Supply Curve 3</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p:cNvSpPr>
            <a:spLocks noChangeShapeType="1"/>
          </p:cNvSpPr>
          <p:nvPr/>
        </p:nvSpPr>
        <p:spPr bwMode="auto">
          <a:xfrm flipV="1">
            <a:off x="1692275" y="836613"/>
            <a:ext cx="0" cy="5040312"/>
          </a:xfrm>
          <a:prstGeom prst="line">
            <a:avLst/>
          </a:prstGeom>
          <a:noFill/>
          <a:ln w="63500">
            <a:solidFill>
              <a:srgbClr val="0000FF"/>
            </a:solidFill>
            <a:round/>
            <a:headEnd/>
            <a:tailEnd type="triangle" w="med" len="med"/>
          </a:ln>
        </p:spPr>
        <p:txBody>
          <a:bodyPr/>
          <a:lstStyle/>
          <a:p>
            <a:endParaRPr lang="en-GB"/>
          </a:p>
        </p:txBody>
      </p:sp>
      <p:sp>
        <p:nvSpPr>
          <p:cNvPr id="12291" name="Text Box 3"/>
          <p:cNvSpPr txBox="1">
            <a:spLocks noChangeArrowheads="1"/>
          </p:cNvSpPr>
          <p:nvPr/>
        </p:nvSpPr>
        <p:spPr bwMode="auto">
          <a:xfrm>
            <a:off x="179512" y="116632"/>
            <a:ext cx="1800200" cy="915988"/>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Percentage change in money wages</a:t>
            </a:r>
          </a:p>
        </p:txBody>
      </p:sp>
      <p:sp>
        <p:nvSpPr>
          <p:cNvPr id="12292" name="Line 4"/>
          <p:cNvSpPr>
            <a:spLocks noChangeShapeType="1"/>
          </p:cNvSpPr>
          <p:nvPr/>
        </p:nvSpPr>
        <p:spPr bwMode="auto">
          <a:xfrm>
            <a:off x="1692275" y="5876925"/>
            <a:ext cx="6408738" cy="0"/>
          </a:xfrm>
          <a:prstGeom prst="line">
            <a:avLst/>
          </a:prstGeom>
          <a:noFill/>
          <a:ln w="63500">
            <a:solidFill>
              <a:srgbClr val="0000FF"/>
            </a:solidFill>
            <a:round/>
            <a:headEnd/>
            <a:tailEnd type="triangle" w="med" len="med"/>
          </a:ln>
        </p:spPr>
        <p:txBody>
          <a:bodyPr/>
          <a:lstStyle/>
          <a:p>
            <a:endParaRPr lang="en-GB"/>
          </a:p>
        </p:txBody>
      </p:sp>
      <p:sp>
        <p:nvSpPr>
          <p:cNvPr id="12293" name="Text Box 5"/>
          <p:cNvSpPr txBox="1">
            <a:spLocks noChangeArrowheads="1"/>
          </p:cNvSpPr>
          <p:nvPr/>
        </p:nvSpPr>
        <p:spPr bwMode="auto">
          <a:xfrm>
            <a:off x="5219700" y="6092825"/>
            <a:ext cx="31686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Rate of unemployment (%)</a:t>
            </a:r>
          </a:p>
        </p:txBody>
      </p:sp>
      <p:sp>
        <p:nvSpPr>
          <p:cNvPr id="12294" name="Freeform 6"/>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0066FF"/>
            </a:solidFill>
            <a:round/>
            <a:headEnd/>
            <a:tailEnd/>
          </a:ln>
        </p:spPr>
        <p:txBody>
          <a:bodyPr/>
          <a:lstStyle/>
          <a:p>
            <a:endParaRPr lang="en-US"/>
          </a:p>
        </p:txBody>
      </p:sp>
      <p:sp>
        <p:nvSpPr>
          <p:cNvPr id="12295" name="Text Box 7"/>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2.5%</a:t>
            </a:r>
          </a:p>
        </p:txBody>
      </p:sp>
      <p:sp>
        <p:nvSpPr>
          <p:cNvPr id="12296" name="Line 8"/>
          <p:cNvSpPr>
            <a:spLocks noChangeShapeType="1"/>
          </p:cNvSpPr>
          <p:nvPr/>
        </p:nvSpPr>
        <p:spPr bwMode="auto">
          <a:xfrm flipV="1">
            <a:off x="2339975" y="4149725"/>
            <a:ext cx="0" cy="172720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297" name="Line 9"/>
          <p:cNvSpPr>
            <a:spLocks noChangeShapeType="1"/>
          </p:cNvSpPr>
          <p:nvPr/>
        </p:nvSpPr>
        <p:spPr bwMode="auto">
          <a:xfrm flipH="1">
            <a:off x="1692275" y="4149725"/>
            <a:ext cx="6477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298" name="Line 10"/>
          <p:cNvSpPr>
            <a:spLocks noChangeShapeType="1"/>
          </p:cNvSpPr>
          <p:nvPr/>
        </p:nvSpPr>
        <p:spPr bwMode="auto">
          <a:xfrm flipV="1">
            <a:off x="4284663" y="836613"/>
            <a:ext cx="0" cy="5040312"/>
          </a:xfrm>
          <a:prstGeom prst="line">
            <a:avLst/>
          </a:prstGeom>
          <a:noFill/>
          <a:ln w="38100">
            <a:solidFill>
              <a:srgbClr val="00B050"/>
            </a:solidFill>
            <a:round/>
            <a:headEnd/>
            <a:tailEnd/>
          </a:ln>
        </p:spPr>
        <p:txBody>
          <a:bodyPr/>
          <a:lstStyle/>
          <a:p>
            <a:endParaRPr lang="en-GB"/>
          </a:p>
        </p:txBody>
      </p:sp>
      <p:sp>
        <p:nvSpPr>
          <p:cNvPr id="12299" name="Text Box 11"/>
          <p:cNvSpPr txBox="1">
            <a:spLocks noChangeArrowheads="1"/>
          </p:cNvSpPr>
          <p:nvPr/>
        </p:nvSpPr>
        <p:spPr bwMode="auto">
          <a:xfrm>
            <a:off x="4284663" y="836613"/>
            <a:ext cx="4463801" cy="1477328"/>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Natural Rate of Unemployment (NARU) </a:t>
            </a:r>
          </a:p>
          <a:p>
            <a:pPr>
              <a:spcBef>
                <a:spcPct val="50000"/>
              </a:spcBef>
            </a:pPr>
            <a:r>
              <a:rPr lang="en-GB" b="1" dirty="0">
                <a:solidFill>
                  <a:srgbClr val="00B050"/>
                </a:solidFill>
              </a:rPr>
              <a:t>Or/ </a:t>
            </a:r>
          </a:p>
          <a:p>
            <a:pPr>
              <a:spcBef>
                <a:spcPct val="50000"/>
              </a:spcBef>
            </a:pPr>
            <a:r>
              <a:rPr lang="en-GB" b="1" dirty="0">
                <a:solidFill>
                  <a:srgbClr val="00B050"/>
                </a:solidFill>
              </a:rPr>
              <a:t>Non-Accelerating Inflation Rate of Unemployment (NAIRU) </a:t>
            </a:r>
          </a:p>
        </p:txBody>
      </p:sp>
      <p:sp>
        <p:nvSpPr>
          <p:cNvPr id="12300" name="Freeform 12"/>
          <p:cNvSpPr>
            <a:spLocks/>
          </p:cNvSpPr>
          <p:nvPr/>
        </p:nvSpPr>
        <p:spPr bwMode="auto">
          <a:xfrm>
            <a:off x="2987675" y="765175"/>
            <a:ext cx="5113338" cy="5113338"/>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FF0000"/>
            </a:solidFill>
            <a:round/>
            <a:headEnd/>
            <a:tailEnd/>
          </a:ln>
        </p:spPr>
        <p:txBody>
          <a:bodyPr/>
          <a:lstStyle/>
          <a:p>
            <a:endParaRPr lang="en-US"/>
          </a:p>
        </p:txBody>
      </p:sp>
      <p:sp>
        <p:nvSpPr>
          <p:cNvPr id="12301" name="Text Box 13"/>
          <p:cNvSpPr txBox="1">
            <a:spLocks noChangeArrowheads="1"/>
          </p:cNvSpPr>
          <p:nvPr/>
        </p:nvSpPr>
        <p:spPr bwMode="auto">
          <a:xfrm>
            <a:off x="1116013" y="3933825"/>
            <a:ext cx="64770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5%</a:t>
            </a:r>
          </a:p>
        </p:txBody>
      </p:sp>
      <p:sp>
        <p:nvSpPr>
          <p:cNvPr id="12302" name="Line 14"/>
          <p:cNvSpPr>
            <a:spLocks noChangeShapeType="1"/>
          </p:cNvSpPr>
          <p:nvPr/>
        </p:nvSpPr>
        <p:spPr bwMode="auto">
          <a:xfrm>
            <a:off x="2339975" y="4149725"/>
            <a:ext cx="19446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3" name="Line 15"/>
          <p:cNvSpPr>
            <a:spLocks noChangeShapeType="1"/>
          </p:cNvSpPr>
          <p:nvPr/>
        </p:nvSpPr>
        <p:spPr bwMode="auto">
          <a:xfrm flipH="1" flipV="1">
            <a:off x="2555775" y="4221088"/>
            <a:ext cx="1584175" cy="1296144"/>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2304" name="Line 16"/>
          <p:cNvSpPr>
            <a:spLocks noChangeShapeType="1"/>
          </p:cNvSpPr>
          <p:nvPr/>
        </p:nvSpPr>
        <p:spPr bwMode="auto">
          <a:xfrm>
            <a:off x="2627784" y="4077072"/>
            <a:ext cx="1584325"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5" name="Line 17"/>
          <p:cNvSpPr>
            <a:spLocks noChangeShapeType="1"/>
          </p:cNvSpPr>
          <p:nvPr/>
        </p:nvSpPr>
        <p:spPr bwMode="auto">
          <a:xfrm>
            <a:off x="4572000" y="4149081"/>
            <a:ext cx="3312368" cy="1440159"/>
          </a:xfrm>
          <a:prstGeom prst="line">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6" name="Line 18"/>
          <p:cNvSpPr>
            <a:spLocks noChangeShapeType="1"/>
          </p:cNvSpPr>
          <p:nvPr/>
        </p:nvSpPr>
        <p:spPr bwMode="auto">
          <a:xfrm flipH="1">
            <a:off x="4427538" y="5805264"/>
            <a:ext cx="3384822" cy="224"/>
          </a:xfrm>
          <a:prstGeom prst="line">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7" name="Text Box 19"/>
          <p:cNvSpPr txBox="1">
            <a:spLocks noChangeArrowheads="1"/>
          </p:cNvSpPr>
          <p:nvPr/>
        </p:nvSpPr>
        <p:spPr bwMode="auto">
          <a:xfrm>
            <a:off x="1835696" y="1268760"/>
            <a:ext cx="2016224" cy="646331"/>
          </a:xfrm>
          <a:prstGeom prst="rect">
            <a:avLst/>
          </a:prstGeom>
          <a:noFill/>
          <a:ln w="9525">
            <a:noFill/>
            <a:miter lim="800000"/>
            <a:headEnd/>
            <a:tailEnd/>
          </a:ln>
        </p:spPr>
        <p:txBody>
          <a:bodyPr wrap="square">
            <a:spAutoFit/>
          </a:bodyPr>
          <a:lstStyle/>
          <a:p>
            <a:pPr>
              <a:spcBef>
                <a:spcPct val="50000"/>
              </a:spcBef>
            </a:pPr>
            <a:r>
              <a:rPr lang="en-GB" b="1" dirty="0">
                <a:solidFill>
                  <a:srgbClr val="0000FF"/>
                </a:solidFill>
              </a:rPr>
              <a:t>Inflationary expectations = 0</a:t>
            </a:r>
          </a:p>
        </p:txBody>
      </p:sp>
      <p:sp>
        <p:nvSpPr>
          <p:cNvPr id="12308" name="Text Box 20"/>
          <p:cNvSpPr txBox="1">
            <a:spLocks noChangeArrowheads="1"/>
          </p:cNvSpPr>
          <p:nvPr/>
        </p:nvSpPr>
        <p:spPr bwMode="auto">
          <a:xfrm>
            <a:off x="1907704" y="404664"/>
            <a:ext cx="3600177"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Inflationary expectations = 5%</a:t>
            </a:r>
          </a:p>
        </p:txBody>
      </p:sp>
      <p:sp>
        <p:nvSpPr>
          <p:cNvPr id="21" name="Oval 20"/>
          <p:cNvSpPr/>
          <p:nvPr/>
        </p:nvSpPr>
        <p:spPr>
          <a:xfrm>
            <a:off x="4139952" y="5517232"/>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1</a:t>
            </a:r>
          </a:p>
        </p:txBody>
      </p:sp>
      <p:sp>
        <p:nvSpPr>
          <p:cNvPr id="22" name="Oval 21"/>
          <p:cNvSpPr/>
          <p:nvPr/>
        </p:nvSpPr>
        <p:spPr>
          <a:xfrm>
            <a:off x="2267744" y="3933056"/>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2</a:t>
            </a:r>
          </a:p>
        </p:txBody>
      </p:sp>
      <p:sp>
        <p:nvSpPr>
          <p:cNvPr id="23" name="Oval 22"/>
          <p:cNvSpPr/>
          <p:nvPr/>
        </p:nvSpPr>
        <p:spPr>
          <a:xfrm>
            <a:off x="4211960" y="4005064"/>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3</a:t>
            </a:r>
          </a:p>
        </p:txBody>
      </p:sp>
      <p:sp>
        <p:nvSpPr>
          <p:cNvPr id="24" name="Oval 23"/>
          <p:cNvSpPr/>
          <p:nvPr/>
        </p:nvSpPr>
        <p:spPr>
          <a:xfrm>
            <a:off x="7812360" y="5589240"/>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4</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250825" y="549275"/>
            <a:ext cx="1152525" cy="641350"/>
          </a:xfrm>
          <a:prstGeom prst="rect">
            <a:avLst/>
          </a:prstGeom>
          <a:noFill/>
          <a:ln w="9525">
            <a:noFill/>
            <a:miter lim="800000"/>
            <a:headEnd/>
            <a:tailEnd/>
          </a:ln>
        </p:spPr>
        <p:txBody>
          <a:bodyPr>
            <a:spAutoFit/>
          </a:bodyPr>
          <a:lstStyle/>
          <a:p>
            <a:pPr>
              <a:spcBef>
                <a:spcPct val="50000"/>
              </a:spcBef>
            </a:pPr>
            <a:r>
              <a:rPr lang="en-GB"/>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a:t>Quantity of Money</a:t>
            </a:r>
          </a:p>
        </p:txBody>
      </p:sp>
      <p:sp>
        <p:nvSpPr>
          <p:cNvPr id="13318" name="Line 8"/>
          <p:cNvSpPr>
            <a:spLocks noChangeShapeType="1"/>
          </p:cNvSpPr>
          <p:nvPr/>
        </p:nvSpPr>
        <p:spPr bwMode="auto">
          <a:xfrm>
            <a:off x="2195513" y="549275"/>
            <a:ext cx="34925" cy="532923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latin typeface="+mn-lt"/>
            </a:endParaRPr>
          </a:p>
        </p:txBody>
      </p:sp>
      <p:sp>
        <p:nvSpPr>
          <p:cNvPr id="13319" name="Text Box 9"/>
          <p:cNvSpPr txBox="1">
            <a:spLocks noChangeArrowheads="1"/>
          </p:cNvSpPr>
          <p:nvPr/>
        </p:nvSpPr>
        <p:spPr bwMode="auto">
          <a:xfrm>
            <a:off x="1475656" y="0"/>
            <a:ext cx="2016224" cy="641350"/>
          </a:xfrm>
          <a:prstGeom prst="rect">
            <a:avLst/>
          </a:prstGeom>
          <a:noFill/>
          <a:ln w="9525">
            <a:noFill/>
            <a:miter lim="800000"/>
            <a:headEnd/>
            <a:tailEnd/>
          </a:ln>
        </p:spPr>
        <p:txBody>
          <a:bodyPr wrap="square">
            <a:spAutoFit/>
          </a:bodyPr>
          <a:lstStyle/>
          <a:p>
            <a:pPr>
              <a:spcBef>
                <a:spcPct val="50000"/>
              </a:spcBef>
            </a:pPr>
            <a:r>
              <a:rPr lang="en-GB" b="1" dirty="0">
                <a:solidFill>
                  <a:srgbClr val="92D050"/>
                </a:solidFill>
              </a:rPr>
              <a:t>Precautionary demand (P)</a:t>
            </a:r>
          </a:p>
        </p:txBody>
      </p:sp>
      <p:sp>
        <p:nvSpPr>
          <p:cNvPr id="13320" name="Line 10"/>
          <p:cNvSpPr>
            <a:spLocks noChangeShapeType="1"/>
          </p:cNvSpPr>
          <p:nvPr/>
        </p:nvSpPr>
        <p:spPr bwMode="auto">
          <a:xfrm flipV="1">
            <a:off x="3132138" y="1196975"/>
            <a:ext cx="0" cy="4679950"/>
          </a:xfrm>
          <a:prstGeom prst="line">
            <a:avLst/>
          </a:prstGeom>
          <a:noFill/>
          <a:ln w="44450">
            <a:solidFill>
              <a:srgbClr val="0066FF"/>
            </a:solidFill>
            <a:round/>
            <a:headEnd/>
            <a:tailEnd/>
          </a:ln>
        </p:spPr>
        <p:txBody>
          <a:bodyPr/>
          <a:lstStyle/>
          <a:p>
            <a:endParaRPr lang="en-GB"/>
          </a:p>
        </p:txBody>
      </p:sp>
      <p:sp>
        <p:nvSpPr>
          <p:cNvPr id="13321" name="Text Box 11"/>
          <p:cNvSpPr txBox="1">
            <a:spLocks noChangeArrowheads="1"/>
          </p:cNvSpPr>
          <p:nvPr/>
        </p:nvSpPr>
        <p:spPr bwMode="auto">
          <a:xfrm>
            <a:off x="2771774" y="549275"/>
            <a:ext cx="172821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Transactions demand (T)</a:t>
            </a:r>
          </a:p>
        </p:txBody>
      </p:sp>
      <p:sp>
        <p:nvSpPr>
          <p:cNvPr id="13322" name="Line 12"/>
          <p:cNvSpPr>
            <a:spLocks noChangeShapeType="1"/>
          </p:cNvSpPr>
          <p:nvPr/>
        </p:nvSpPr>
        <p:spPr bwMode="auto">
          <a:xfrm flipH="1" flipV="1">
            <a:off x="1907704" y="620688"/>
            <a:ext cx="3240559" cy="5256237"/>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3" name="Text Box 13"/>
          <p:cNvSpPr txBox="1">
            <a:spLocks noChangeArrowheads="1"/>
          </p:cNvSpPr>
          <p:nvPr/>
        </p:nvSpPr>
        <p:spPr bwMode="auto">
          <a:xfrm>
            <a:off x="4067175" y="3644900"/>
            <a:ext cx="1584325" cy="641350"/>
          </a:xfrm>
          <a:prstGeom prst="rect">
            <a:avLst/>
          </a:prstGeom>
          <a:noFill/>
          <a:ln w="9525">
            <a:noFill/>
            <a:miter lim="800000"/>
            <a:headEnd/>
            <a:tailEnd/>
          </a:ln>
        </p:spPr>
        <p:txBody>
          <a:bodyPr>
            <a:spAutoFit/>
          </a:bodyPr>
          <a:lstStyle/>
          <a:p>
            <a:pPr>
              <a:spcBef>
                <a:spcPct val="50000"/>
              </a:spcBef>
            </a:pPr>
            <a:r>
              <a:rPr lang="en-GB" b="1" dirty="0">
                <a:solidFill>
                  <a:srgbClr val="FF3300"/>
                </a:solidFill>
              </a:rPr>
              <a:t>Speculative demand (S)</a:t>
            </a:r>
          </a:p>
        </p:txBody>
      </p:sp>
      <p:sp>
        <p:nvSpPr>
          <p:cNvPr id="13325" name="Text Box 15"/>
          <p:cNvSpPr txBox="1">
            <a:spLocks noChangeArrowheads="1"/>
          </p:cNvSpPr>
          <p:nvPr/>
        </p:nvSpPr>
        <p:spPr bwMode="auto">
          <a:xfrm>
            <a:off x="4788024" y="836712"/>
            <a:ext cx="2951163" cy="64135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a:t>
            </a:r>
          </a:p>
        </p:txBody>
      </p:sp>
      <p:sp>
        <p:nvSpPr>
          <p:cNvPr id="14" name="Freeform 13"/>
          <p:cNvSpPr/>
          <p:nvPr/>
        </p:nvSpPr>
        <p:spPr>
          <a:xfrm>
            <a:off x="4710023" y="646981"/>
            <a:ext cx="2372264" cy="5227608"/>
          </a:xfrm>
          <a:custGeom>
            <a:avLst/>
            <a:gdLst>
              <a:gd name="connsiteX0" fmla="*/ 0 w 2372264"/>
              <a:gd name="connsiteY0" fmla="*/ 0 h 5227608"/>
              <a:gd name="connsiteX1" fmla="*/ 414068 w 2372264"/>
              <a:gd name="connsiteY1" fmla="*/ 1915064 h 5227608"/>
              <a:gd name="connsiteX2" fmla="*/ 2372264 w 2372264"/>
              <a:gd name="connsiteY2" fmla="*/ 5227608 h 5227608"/>
            </a:gdLst>
            <a:ahLst/>
            <a:cxnLst>
              <a:cxn ang="0">
                <a:pos x="connsiteX0" y="connsiteY0"/>
              </a:cxn>
              <a:cxn ang="0">
                <a:pos x="connsiteX1" y="connsiteY1"/>
              </a:cxn>
              <a:cxn ang="0">
                <a:pos x="connsiteX2" y="connsiteY2"/>
              </a:cxn>
            </a:cxnLst>
            <a:rect l="l" t="t" r="r" b="b"/>
            <a:pathLst>
              <a:path w="2372264" h="5227608">
                <a:moveTo>
                  <a:pt x="0" y="0"/>
                </a:moveTo>
                <a:cubicBezTo>
                  <a:pt x="9345" y="521898"/>
                  <a:pt x="18691" y="1043796"/>
                  <a:pt x="414068" y="1915064"/>
                </a:cubicBezTo>
                <a:cubicBezTo>
                  <a:pt x="809445" y="2786332"/>
                  <a:pt x="1590854" y="4006970"/>
                  <a:pt x="2372264" y="5227608"/>
                </a:cubicBez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Rate of Interest</a:t>
            </a:r>
          </a:p>
        </p:txBody>
      </p:sp>
      <p:sp>
        <p:nvSpPr>
          <p:cNvPr id="13317" name="Text Box 7"/>
          <p:cNvSpPr txBox="1">
            <a:spLocks noChangeArrowheads="1"/>
          </p:cNvSpPr>
          <p:nvPr/>
        </p:nvSpPr>
        <p:spPr bwMode="auto">
          <a:xfrm>
            <a:off x="6011862" y="5949950"/>
            <a:ext cx="223254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5" name="Text Box 15"/>
          <p:cNvSpPr txBox="1">
            <a:spLocks noChangeArrowheads="1"/>
          </p:cNvSpPr>
          <p:nvPr/>
        </p:nvSpPr>
        <p:spPr bwMode="auto">
          <a:xfrm>
            <a:off x="6300192" y="3861048"/>
            <a:ext cx="2520280" cy="923330"/>
          </a:xfrm>
          <a:prstGeom prst="rect">
            <a:avLst/>
          </a:prstGeom>
          <a:noFill/>
          <a:ln w="9525">
            <a:noFill/>
            <a:miter lim="800000"/>
            <a:headEnd/>
            <a:tailEnd/>
          </a:ln>
        </p:spPr>
        <p:txBody>
          <a:bodyPr wrap="square">
            <a:spAutoFit/>
          </a:bodyPr>
          <a:lstStyle/>
          <a:p>
            <a:pPr>
              <a:spcBef>
                <a:spcPct val="50000"/>
              </a:spcBef>
            </a:pPr>
            <a:r>
              <a:rPr lang="en-GB" b="1" dirty="0">
                <a:solidFill>
                  <a:srgbClr val="00FF00"/>
                </a:solidFill>
              </a:rPr>
              <a:t>Demand for Money - Liquidity Preference Schedule (T +P + S)</a:t>
            </a:r>
          </a:p>
        </p:txBody>
      </p:sp>
      <p:sp>
        <p:nvSpPr>
          <p:cNvPr id="14" name="Freeform 13"/>
          <p:cNvSpPr/>
          <p:nvPr/>
        </p:nvSpPr>
        <p:spPr>
          <a:xfrm rot="19176888">
            <a:off x="5005409" y="-302748"/>
            <a:ext cx="1518161" cy="5230291"/>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139952" y="188640"/>
            <a:ext cx="1800200" cy="369332"/>
          </a:xfrm>
          <a:prstGeom prst="rect">
            <a:avLst/>
          </a:prstGeom>
          <a:noFill/>
        </p:spPr>
        <p:txBody>
          <a:bodyPr wrap="square" rtlCol="0">
            <a:spAutoFit/>
          </a:bodyPr>
          <a:lstStyle/>
          <a:p>
            <a:r>
              <a:rPr lang="en-GB" b="1" dirty="0">
                <a:solidFill>
                  <a:srgbClr val="0066FF"/>
                </a:solidFill>
              </a:rPr>
              <a:t>Money Supply</a:t>
            </a:r>
          </a:p>
        </p:txBody>
      </p:sp>
      <p:sp>
        <p:nvSpPr>
          <p:cNvPr id="18" name="Line 9"/>
          <p:cNvSpPr>
            <a:spLocks noChangeShapeType="1"/>
          </p:cNvSpPr>
          <p:nvPr/>
        </p:nvSpPr>
        <p:spPr bwMode="auto">
          <a:xfrm>
            <a:off x="1475656" y="184482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2" name="Line 12"/>
          <p:cNvSpPr>
            <a:spLocks noChangeShapeType="1"/>
          </p:cNvSpPr>
          <p:nvPr/>
        </p:nvSpPr>
        <p:spPr bwMode="auto">
          <a:xfrm flipV="1">
            <a:off x="5940152" y="548679"/>
            <a:ext cx="72008" cy="5328245"/>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5" name="Text Box 15"/>
          <p:cNvSpPr txBox="1">
            <a:spLocks noChangeArrowheads="1"/>
          </p:cNvSpPr>
          <p:nvPr/>
        </p:nvSpPr>
        <p:spPr bwMode="auto">
          <a:xfrm>
            <a:off x="1979712" y="404664"/>
            <a:ext cx="2951163" cy="92333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 – Monetarist perspective</a:t>
            </a:r>
          </a:p>
        </p:txBody>
      </p:sp>
      <p:sp>
        <p:nvSpPr>
          <p:cNvPr id="14" name="Freeform 13"/>
          <p:cNvSpPr/>
          <p:nvPr/>
        </p:nvSpPr>
        <p:spPr>
          <a:xfrm>
            <a:off x="4710022" y="646981"/>
            <a:ext cx="1518161" cy="5230291"/>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716016" y="116632"/>
            <a:ext cx="1080120" cy="646331"/>
          </a:xfrm>
          <a:prstGeom prst="rect">
            <a:avLst/>
          </a:prstGeom>
          <a:noFill/>
        </p:spPr>
        <p:txBody>
          <a:bodyPr wrap="square" rtlCol="0">
            <a:spAutoFit/>
          </a:bodyPr>
          <a:lstStyle/>
          <a:p>
            <a:r>
              <a:rPr lang="en-GB" b="1" dirty="0">
                <a:solidFill>
                  <a:srgbClr val="0066FF"/>
                </a:solidFill>
              </a:rPr>
              <a:t>Money Supply</a:t>
            </a:r>
          </a:p>
        </p:txBody>
      </p:sp>
      <p:sp>
        <p:nvSpPr>
          <p:cNvPr id="16" name="TextBox 15"/>
          <p:cNvSpPr txBox="1"/>
          <p:nvPr/>
        </p:nvSpPr>
        <p:spPr>
          <a:xfrm>
            <a:off x="5652120" y="116632"/>
            <a:ext cx="1440160" cy="646331"/>
          </a:xfrm>
          <a:prstGeom prst="rect">
            <a:avLst/>
          </a:prstGeom>
          <a:noFill/>
        </p:spPr>
        <p:txBody>
          <a:bodyPr wrap="square" rtlCol="0">
            <a:spAutoFit/>
          </a:bodyPr>
          <a:lstStyle/>
          <a:p>
            <a:r>
              <a:rPr lang="en-GB" b="1" dirty="0">
                <a:solidFill>
                  <a:srgbClr val="0066FF"/>
                </a:solidFill>
              </a:rPr>
              <a:t>Money Supply 2</a:t>
            </a:r>
          </a:p>
        </p:txBody>
      </p:sp>
      <p:sp>
        <p:nvSpPr>
          <p:cNvPr id="17" name="Line 9"/>
          <p:cNvSpPr>
            <a:spLocks noChangeShapeType="1"/>
          </p:cNvSpPr>
          <p:nvPr/>
        </p:nvSpPr>
        <p:spPr bwMode="auto">
          <a:xfrm>
            <a:off x="1547664" y="494116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6" y="184482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2</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5508104" y="6309320"/>
            <a:ext cx="3529013"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Desired investment expenditure</a:t>
            </a:r>
          </a:p>
        </p:txBody>
      </p:sp>
      <p:sp>
        <p:nvSpPr>
          <p:cNvPr id="14" name="Freeform 13"/>
          <p:cNvSpPr/>
          <p:nvPr/>
        </p:nvSpPr>
        <p:spPr>
          <a:xfrm>
            <a:off x="1763688" y="1700808"/>
            <a:ext cx="5112568" cy="338437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Line 9"/>
          <p:cNvSpPr>
            <a:spLocks noChangeShapeType="1"/>
          </p:cNvSpPr>
          <p:nvPr/>
        </p:nvSpPr>
        <p:spPr bwMode="auto">
          <a:xfrm>
            <a:off x="1547665" y="4941168"/>
            <a:ext cx="5112568" cy="0"/>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7" y="1844824"/>
            <a:ext cx="504056" cy="0"/>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 </a:t>
            </a:r>
            <a:r>
              <a:rPr lang="en-GB" sz="2000" baseline="-25000" dirty="0">
                <a:solidFill>
                  <a:srgbClr val="0066FF"/>
                </a:solidFill>
              </a:rPr>
              <a:t>0</a:t>
            </a:r>
            <a:endParaRPr lang="en-GB" baseline="-25000" dirty="0">
              <a:solidFill>
                <a:srgbClr val="0066FF"/>
              </a:solidFill>
            </a:endParaRP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a:t>
            </a:r>
            <a:r>
              <a:rPr lang="en-GB" sz="2000" baseline="-25000" dirty="0">
                <a:solidFill>
                  <a:srgbClr val="0066FF"/>
                </a:solidFill>
              </a:rPr>
              <a:t>2</a:t>
            </a:r>
          </a:p>
        </p:txBody>
      </p:sp>
      <p:sp>
        <p:nvSpPr>
          <p:cNvPr id="21" name="Text Box 15"/>
          <p:cNvSpPr txBox="1">
            <a:spLocks noChangeArrowheads="1"/>
          </p:cNvSpPr>
          <p:nvPr/>
        </p:nvSpPr>
        <p:spPr bwMode="auto">
          <a:xfrm>
            <a:off x="3635896" y="2348880"/>
            <a:ext cx="2951163" cy="646331"/>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Marginal efficiency of investment (MEI) curve</a:t>
            </a:r>
          </a:p>
        </p:txBody>
      </p:sp>
      <p:sp>
        <p:nvSpPr>
          <p:cNvPr id="22" name="Line 9"/>
          <p:cNvSpPr>
            <a:spLocks noChangeShapeType="1"/>
          </p:cNvSpPr>
          <p:nvPr/>
        </p:nvSpPr>
        <p:spPr bwMode="auto">
          <a:xfrm>
            <a:off x="1979712" y="1844824"/>
            <a:ext cx="0" cy="4032448"/>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9"/>
          <p:cNvSpPr>
            <a:spLocks noChangeShapeType="1"/>
          </p:cNvSpPr>
          <p:nvPr/>
        </p:nvSpPr>
        <p:spPr bwMode="auto">
          <a:xfrm>
            <a:off x="6660232" y="4941168"/>
            <a:ext cx="0" cy="93610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5" name="Straight Arrow Connector 24"/>
          <p:cNvCxnSpPr/>
          <p:nvPr/>
        </p:nvCxnSpPr>
        <p:spPr>
          <a:xfrm>
            <a:off x="1979712" y="5733256"/>
            <a:ext cx="4680520" cy="1588"/>
          </a:xfrm>
          <a:prstGeom prst="straightConnector1">
            <a:avLst/>
          </a:prstGeom>
          <a:ln w="508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259632" y="5949280"/>
            <a:ext cx="2808312" cy="369332"/>
          </a:xfrm>
          <a:prstGeom prst="rect">
            <a:avLst/>
          </a:prstGeom>
          <a:noFill/>
        </p:spPr>
        <p:txBody>
          <a:bodyPr wrap="square" rtlCol="0">
            <a:spAutoFit/>
          </a:bodyPr>
          <a:lstStyle/>
          <a:p>
            <a:r>
              <a:rPr lang="en-GB" dirty="0">
                <a:solidFill>
                  <a:srgbClr val="0000FF"/>
                </a:solidFill>
              </a:rPr>
              <a:t>Investment expenditure </a:t>
            </a:r>
            <a:r>
              <a:rPr lang="en-GB" sz="2000" baseline="-25000" dirty="0">
                <a:solidFill>
                  <a:srgbClr val="0066FF"/>
                </a:solidFill>
              </a:rPr>
              <a:t>0</a:t>
            </a:r>
          </a:p>
        </p:txBody>
      </p:sp>
      <p:sp>
        <p:nvSpPr>
          <p:cNvPr id="16" name="TextBox 15"/>
          <p:cNvSpPr txBox="1"/>
          <p:nvPr/>
        </p:nvSpPr>
        <p:spPr>
          <a:xfrm>
            <a:off x="4932040" y="5949280"/>
            <a:ext cx="2808312" cy="369332"/>
          </a:xfrm>
          <a:prstGeom prst="rect">
            <a:avLst/>
          </a:prstGeom>
          <a:noFill/>
        </p:spPr>
        <p:txBody>
          <a:bodyPr wrap="square" rtlCol="0">
            <a:spAutoFit/>
          </a:bodyPr>
          <a:lstStyle/>
          <a:p>
            <a:r>
              <a:rPr lang="en-GB" dirty="0">
                <a:solidFill>
                  <a:srgbClr val="0000FF"/>
                </a:solidFill>
              </a:rPr>
              <a:t>Investment expenditure </a:t>
            </a:r>
            <a:r>
              <a:rPr lang="en-GB" sz="2000" baseline="-25000" dirty="0">
                <a:solidFill>
                  <a:srgbClr val="0066FF"/>
                </a:solidFill>
              </a:rPr>
              <a:t>2</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2" name="Line 12"/>
          <p:cNvSpPr>
            <a:spLocks noChangeShapeType="1"/>
          </p:cNvSpPr>
          <p:nvPr/>
        </p:nvSpPr>
        <p:spPr bwMode="auto">
          <a:xfrm flipV="1">
            <a:off x="5940152" y="548679"/>
            <a:ext cx="72008" cy="5328245"/>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5" name="Text Box 15"/>
          <p:cNvSpPr txBox="1">
            <a:spLocks noChangeArrowheads="1"/>
          </p:cNvSpPr>
          <p:nvPr/>
        </p:nvSpPr>
        <p:spPr bwMode="auto">
          <a:xfrm>
            <a:off x="1619672" y="1988840"/>
            <a:ext cx="2951163" cy="92333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 – Keynesian perspective</a:t>
            </a:r>
          </a:p>
        </p:txBody>
      </p:sp>
      <p:sp>
        <p:nvSpPr>
          <p:cNvPr id="14" name="Freeform 13"/>
          <p:cNvSpPr/>
          <p:nvPr/>
        </p:nvSpPr>
        <p:spPr>
          <a:xfrm>
            <a:off x="2123728" y="2852936"/>
            <a:ext cx="5760640" cy="194421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716016" y="116632"/>
            <a:ext cx="1080120" cy="646331"/>
          </a:xfrm>
          <a:prstGeom prst="rect">
            <a:avLst/>
          </a:prstGeom>
          <a:noFill/>
        </p:spPr>
        <p:txBody>
          <a:bodyPr wrap="square" rtlCol="0">
            <a:spAutoFit/>
          </a:bodyPr>
          <a:lstStyle/>
          <a:p>
            <a:r>
              <a:rPr lang="en-GB" b="1" dirty="0">
                <a:solidFill>
                  <a:srgbClr val="0066FF"/>
                </a:solidFill>
              </a:rPr>
              <a:t>Money Supply</a:t>
            </a:r>
          </a:p>
        </p:txBody>
      </p:sp>
      <p:sp>
        <p:nvSpPr>
          <p:cNvPr id="16" name="TextBox 15"/>
          <p:cNvSpPr txBox="1"/>
          <p:nvPr/>
        </p:nvSpPr>
        <p:spPr>
          <a:xfrm>
            <a:off x="5652120" y="116632"/>
            <a:ext cx="1440160" cy="646331"/>
          </a:xfrm>
          <a:prstGeom prst="rect">
            <a:avLst/>
          </a:prstGeom>
          <a:noFill/>
        </p:spPr>
        <p:txBody>
          <a:bodyPr wrap="square" rtlCol="0">
            <a:spAutoFit/>
          </a:bodyPr>
          <a:lstStyle/>
          <a:p>
            <a:r>
              <a:rPr lang="en-GB" b="1" dirty="0">
                <a:solidFill>
                  <a:srgbClr val="0066FF"/>
                </a:solidFill>
              </a:rPr>
              <a:t>Money Supply 2</a:t>
            </a:r>
          </a:p>
        </p:txBody>
      </p:sp>
      <p:sp>
        <p:nvSpPr>
          <p:cNvPr id="17" name="Line 9"/>
          <p:cNvSpPr>
            <a:spLocks noChangeShapeType="1"/>
          </p:cNvSpPr>
          <p:nvPr/>
        </p:nvSpPr>
        <p:spPr bwMode="auto">
          <a:xfrm>
            <a:off x="1475656" y="4149080"/>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6" y="386104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3501008"/>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149080"/>
            <a:ext cx="1080120" cy="646331"/>
          </a:xfrm>
          <a:prstGeom prst="rect">
            <a:avLst/>
          </a:prstGeom>
          <a:noFill/>
        </p:spPr>
        <p:txBody>
          <a:bodyPr wrap="square" rtlCol="0">
            <a:spAutoFit/>
          </a:bodyPr>
          <a:lstStyle/>
          <a:p>
            <a:r>
              <a:rPr lang="en-GB" dirty="0">
                <a:solidFill>
                  <a:srgbClr val="0066FF"/>
                </a:solidFill>
              </a:rPr>
              <a:t>Interest rate 2</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4572000" y="6021288"/>
            <a:ext cx="3529013"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Desired investment expenditure</a:t>
            </a:r>
          </a:p>
        </p:txBody>
      </p:sp>
      <p:sp>
        <p:nvSpPr>
          <p:cNvPr id="14" name="Freeform 13"/>
          <p:cNvSpPr/>
          <p:nvPr/>
        </p:nvSpPr>
        <p:spPr>
          <a:xfrm>
            <a:off x="3491880" y="908720"/>
            <a:ext cx="1440160" cy="482453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Line 9"/>
          <p:cNvSpPr>
            <a:spLocks noChangeShapeType="1"/>
          </p:cNvSpPr>
          <p:nvPr/>
        </p:nvSpPr>
        <p:spPr bwMode="auto">
          <a:xfrm>
            <a:off x="1547664" y="494116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4149080"/>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2</a:t>
            </a:r>
          </a:p>
        </p:txBody>
      </p:sp>
      <p:sp>
        <p:nvSpPr>
          <p:cNvPr id="21" name="Text Box 15"/>
          <p:cNvSpPr txBox="1">
            <a:spLocks noChangeArrowheads="1"/>
          </p:cNvSpPr>
          <p:nvPr/>
        </p:nvSpPr>
        <p:spPr bwMode="auto">
          <a:xfrm>
            <a:off x="3635896" y="2348880"/>
            <a:ext cx="2951163" cy="646331"/>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Marginal efficiency of investment (MEI) curve</a:t>
            </a:r>
          </a:p>
        </p:txBody>
      </p:sp>
      <p:sp>
        <p:nvSpPr>
          <p:cNvPr id="22" name="Line 9"/>
          <p:cNvSpPr>
            <a:spLocks noChangeShapeType="1"/>
          </p:cNvSpPr>
          <p:nvPr/>
        </p:nvSpPr>
        <p:spPr bwMode="auto">
          <a:xfrm>
            <a:off x="4572000" y="1556792"/>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9"/>
          <p:cNvSpPr>
            <a:spLocks noChangeShapeType="1"/>
          </p:cNvSpPr>
          <p:nvPr/>
        </p:nvSpPr>
        <p:spPr bwMode="auto">
          <a:xfrm>
            <a:off x="4716016" y="162880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5" name="Straight Arrow Connector 24"/>
          <p:cNvCxnSpPr/>
          <p:nvPr/>
        </p:nvCxnSpPr>
        <p:spPr>
          <a:xfrm>
            <a:off x="4572000" y="6021288"/>
            <a:ext cx="216024" cy="1588"/>
          </a:xfrm>
          <a:prstGeom prst="straightConnector1">
            <a:avLst/>
          </a:prstGeom>
          <a:ln w="508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1259632" y="1340767"/>
            <a:ext cx="5832648" cy="388843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531448" y="53190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a:t>
            </a:r>
          </a:p>
        </p:txBody>
      </p:sp>
      <p:sp>
        <p:nvSpPr>
          <p:cNvPr id="7" name="TextBox 6"/>
          <p:cNvSpPr txBox="1"/>
          <p:nvPr/>
        </p:nvSpPr>
        <p:spPr>
          <a:xfrm>
            <a:off x="8028384" y="5301208"/>
            <a:ext cx="792088" cy="369332"/>
          </a:xfrm>
          <a:prstGeom prst="rect">
            <a:avLst/>
          </a:prstGeom>
          <a:noFill/>
        </p:spPr>
        <p:txBody>
          <a:bodyPr wrap="square" rtlCol="0">
            <a:spAutoFit/>
          </a:bodyPr>
          <a:lstStyle/>
          <a:p>
            <a:r>
              <a:rPr lang="en-GB" dirty="0">
                <a:solidFill>
                  <a:srgbClr val="0066FF"/>
                </a:solidFill>
              </a:rPr>
              <a:t>Time</a:t>
            </a:r>
          </a:p>
        </p:txBody>
      </p:sp>
      <p:sp>
        <p:nvSpPr>
          <p:cNvPr id="8" name="Text Box 6"/>
          <p:cNvSpPr txBox="1">
            <a:spLocks noChangeArrowheads="1"/>
          </p:cNvSpPr>
          <p:nvPr/>
        </p:nvSpPr>
        <p:spPr bwMode="auto">
          <a:xfrm>
            <a:off x="395536" y="119675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£400</a:t>
            </a:r>
          </a:p>
        </p:txBody>
      </p:sp>
      <p:sp>
        <p:nvSpPr>
          <p:cNvPr id="9" name="Line 9"/>
          <p:cNvSpPr>
            <a:spLocks noChangeShapeType="1"/>
          </p:cNvSpPr>
          <p:nvPr/>
        </p:nvSpPr>
        <p:spPr bwMode="auto">
          <a:xfrm>
            <a:off x="1259632" y="328498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0" name="Text Box 6"/>
          <p:cNvSpPr txBox="1">
            <a:spLocks noChangeArrowheads="1"/>
          </p:cNvSpPr>
          <p:nvPr/>
        </p:nvSpPr>
        <p:spPr bwMode="auto">
          <a:xfrm>
            <a:off x="5796136" y="2636912"/>
            <a:ext cx="2880320"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Average money holding during the month is £200.</a:t>
            </a:r>
          </a:p>
        </p:txBody>
      </p:sp>
      <p:sp>
        <p:nvSpPr>
          <p:cNvPr id="11" name="TextBox 10"/>
          <p:cNvSpPr txBox="1"/>
          <p:nvPr/>
        </p:nvSpPr>
        <p:spPr>
          <a:xfrm>
            <a:off x="2123728" y="5301208"/>
            <a:ext cx="1080120" cy="369332"/>
          </a:xfrm>
          <a:prstGeom prst="rect">
            <a:avLst/>
          </a:prstGeom>
          <a:noFill/>
        </p:spPr>
        <p:txBody>
          <a:bodyPr wrap="square" rtlCol="0">
            <a:spAutoFit/>
          </a:bodyPr>
          <a:lstStyle/>
          <a:p>
            <a:r>
              <a:rPr lang="en-GB" dirty="0">
                <a:solidFill>
                  <a:srgbClr val="0066FF"/>
                </a:solidFill>
              </a:rPr>
              <a:t>Week 1</a:t>
            </a:r>
          </a:p>
        </p:txBody>
      </p:sp>
      <p:sp>
        <p:nvSpPr>
          <p:cNvPr id="12" name="TextBox 11"/>
          <p:cNvSpPr txBox="1"/>
          <p:nvPr/>
        </p:nvSpPr>
        <p:spPr>
          <a:xfrm>
            <a:off x="3491880" y="5301208"/>
            <a:ext cx="1080120" cy="369332"/>
          </a:xfrm>
          <a:prstGeom prst="rect">
            <a:avLst/>
          </a:prstGeom>
          <a:noFill/>
        </p:spPr>
        <p:txBody>
          <a:bodyPr wrap="square" rtlCol="0">
            <a:spAutoFit/>
          </a:bodyPr>
          <a:lstStyle/>
          <a:p>
            <a:r>
              <a:rPr lang="en-GB" dirty="0">
                <a:solidFill>
                  <a:srgbClr val="0066FF"/>
                </a:solidFill>
              </a:rPr>
              <a:t>Week 2</a:t>
            </a:r>
          </a:p>
        </p:txBody>
      </p:sp>
      <p:sp>
        <p:nvSpPr>
          <p:cNvPr id="13" name="TextBox 12"/>
          <p:cNvSpPr txBox="1"/>
          <p:nvPr/>
        </p:nvSpPr>
        <p:spPr>
          <a:xfrm>
            <a:off x="4860032" y="5301208"/>
            <a:ext cx="1080120" cy="369332"/>
          </a:xfrm>
          <a:prstGeom prst="rect">
            <a:avLst/>
          </a:prstGeom>
          <a:noFill/>
        </p:spPr>
        <p:txBody>
          <a:bodyPr wrap="square" rtlCol="0">
            <a:spAutoFit/>
          </a:bodyPr>
          <a:lstStyle/>
          <a:p>
            <a:r>
              <a:rPr lang="en-GB" dirty="0">
                <a:solidFill>
                  <a:srgbClr val="0066FF"/>
                </a:solidFill>
              </a:rPr>
              <a:t>Week 3</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Week 4</a:t>
            </a:r>
          </a:p>
        </p:txBody>
      </p:sp>
      <p:sp>
        <p:nvSpPr>
          <p:cNvPr id="15" name="Line 9"/>
          <p:cNvSpPr>
            <a:spLocks noChangeShapeType="1"/>
          </p:cNvSpPr>
          <p:nvPr/>
        </p:nvSpPr>
        <p:spPr bwMode="auto">
          <a:xfrm>
            <a:off x="2771801"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9"/>
          <p:cNvSpPr>
            <a:spLocks noChangeShapeType="1"/>
          </p:cNvSpPr>
          <p:nvPr/>
        </p:nvSpPr>
        <p:spPr bwMode="auto">
          <a:xfrm>
            <a:off x="4211960"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65212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09228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3339B2-E055-4C58-9CA1-7B948D8D1E4C}"/>
              </a:ext>
            </a:extLst>
          </p:cNvPr>
          <p:cNvSpPr/>
          <p:nvPr/>
        </p:nvSpPr>
        <p:spPr>
          <a:xfrm>
            <a:off x="107503" y="2564904"/>
            <a:ext cx="1512167" cy="1152128"/>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Lower official interest rate</a:t>
            </a:r>
          </a:p>
        </p:txBody>
      </p:sp>
      <p:sp>
        <p:nvSpPr>
          <p:cNvPr id="4" name="Rectangle 3">
            <a:extLst>
              <a:ext uri="{FF2B5EF4-FFF2-40B4-BE49-F238E27FC236}">
                <a16:creationId xmlns:a16="http://schemas.microsoft.com/office/drawing/2014/main" id="{F29766DD-2CA0-49D8-8D01-4F941BDBC04D}"/>
              </a:ext>
            </a:extLst>
          </p:cNvPr>
          <p:cNvSpPr/>
          <p:nvPr/>
        </p:nvSpPr>
        <p:spPr>
          <a:xfrm>
            <a:off x="1915588" y="2570578"/>
            <a:ext cx="1512168" cy="114645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Lower market interest rates</a:t>
            </a:r>
          </a:p>
        </p:txBody>
      </p:sp>
      <p:sp>
        <p:nvSpPr>
          <p:cNvPr id="5" name="Rectangle 4">
            <a:extLst>
              <a:ext uri="{FF2B5EF4-FFF2-40B4-BE49-F238E27FC236}">
                <a16:creationId xmlns:a16="http://schemas.microsoft.com/office/drawing/2014/main" id="{80DFE965-A5FF-405C-A5A1-82C57721B04D}"/>
              </a:ext>
            </a:extLst>
          </p:cNvPr>
          <p:cNvSpPr/>
          <p:nvPr/>
        </p:nvSpPr>
        <p:spPr>
          <a:xfrm>
            <a:off x="3743907" y="116632"/>
            <a:ext cx="1656184" cy="93610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Reduce existing debt servicing costs.</a:t>
            </a:r>
          </a:p>
        </p:txBody>
      </p:sp>
      <p:sp>
        <p:nvSpPr>
          <p:cNvPr id="6" name="Rectangle 5">
            <a:extLst>
              <a:ext uri="{FF2B5EF4-FFF2-40B4-BE49-F238E27FC236}">
                <a16:creationId xmlns:a16="http://schemas.microsoft.com/office/drawing/2014/main" id="{CEAD70B4-001B-4697-AC04-EEA8A23286E7}"/>
              </a:ext>
            </a:extLst>
          </p:cNvPr>
          <p:cNvSpPr/>
          <p:nvPr/>
        </p:nvSpPr>
        <p:spPr>
          <a:xfrm>
            <a:off x="3734043" y="1394774"/>
            <a:ext cx="1675913" cy="93610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Increase affordability of new borrowing.</a:t>
            </a:r>
          </a:p>
        </p:txBody>
      </p:sp>
      <p:sp>
        <p:nvSpPr>
          <p:cNvPr id="7" name="Rectangle 6">
            <a:extLst>
              <a:ext uri="{FF2B5EF4-FFF2-40B4-BE49-F238E27FC236}">
                <a16:creationId xmlns:a16="http://schemas.microsoft.com/office/drawing/2014/main" id="{39F2DC38-9B17-406F-A1D4-A84807DDE1AE}"/>
              </a:ext>
            </a:extLst>
          </p:cNvPr>
          <p:cNvSpPr/>
          <p:nvPr/>
        </p:nvSpPr>
        <p:spPr>
          <a:xfrm>
            <a:off x="3718257" y="2672916"/>
            <a:ext cx="1675913" cy="93610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Rising asset prices</a:t>
            </a:r>
          </a:p>
        </p:txBody>
      </p:sp>
      <p:sp>
        <p:nvSpPr>
          <p:cNvPr id="8" name="Rectangle 7">
            <a:extLst>
              <a:ext uri="{FF2B5EF4-FFF2-40B4-BE49-F238E27FC236}">
                <a16:creationId xmlns:a16="http://schemas.microsoft.com/office/drawing/2014/main" id="{22FB9B17-B8D5-4C5A-899B-D12A715D70F2}"/>
              </a:ext>
            </a:extLst>
          </p:cNvPr>
          <p:cNvSpPr/>
          <p:nvPr/>
        </p:nvSpPr>
        <p:spPr>
          <a:xfrm>
            <a:off x="3718256" y="3869432"/>
            <a:ext cx="1675913" cy="93610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Change in expectations / confidence</a:t>
            </a:r>
          </a:p>
        </p:txBody>
      </p:sp>
      <p:sp>
        <p:nvSpPr>
          <p:cNvPr id="9" name="Rectangle 8">
            <a:extLst>
              <a:ext uri="{FF2B5EF4-FFF2-40B4-BE49-F238E27FC236}">
                <a16:creationId xmlns:a16="http://schemas.microsoft.com/office/drawing/2014/main" id="{F90D733C-4972-44A5-B839-0EA610F13642}"/>
              </a:ext>
            </a:extLst>
          </p:cNvPr>
          <p:cNvSpPr/>
          <p:nvPr/>
        </p:nvSpPr>
        <p:spPr>
          <a:xfrm>
            <a:off x="3718255" y="5453608"/>
            <a:ext cx="1675913" cy="936104"/>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Lower exchange rate</a:t>
            </a:r>
          </a:p>
        </p:txBody>
      </p:sp>
      <p:sp>
        <p:nvSpPr>
          <p:cNvPr id="10" name="Rectangle 9">
            <a:extLst>
              <a:ext uri="{FF2B5EF4-FFF2-40B4-BE49-F238E27FC236}">
                <a16:creationId xmlns:a16="http://schemas.microsoft.com/office/drawing/2014/main" id="{44FBB9D1-EFF8-4988-9A1F-76BF504D3DF3}"/>
              </a:ext>
            </a:extLst>
          </p:cNvPr>
          <p:cNvSpPr/>
          <p:nvPr/>
        </p:nvSpPr>
        <p:spPr>
          <a:xfrm>
            <a:off x="6012160" y="2785213"/>
            <a:ext cx="1728192" cy="771918"/>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Rising domestic demand</a:t>
            </a:r>
          </a:p>
        </p:txBody>
      </p:sp>
      <p:sp>
        <p:nvSpPr>
          <p:cNvPr id="11" name="Rectangle 10">
            <a:extLst>
              <a:ext uri="{FF2B5EF4-FFF2-40B4-BE49-F238E27FC236}">
                <a16:creationId xmlns:a16="http://schemas.microsoft.com/office/drawing/2014/main" id="{B19527CC-F165-4535-9A27-5CE3E1A1F53C}"/>
              </a:ext>
            </a:extLst>
          </p:cNvPr>
          <p:cNvSpPr/>
          <p:nvPr/>
        </p:nvSpPr>
        <p:spPr>
          <a:xfrm>
            <a:off x="6012160" y="5580234"/>
            <a:ext cx="1584176" cy="771918"/>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Rising external demand</a:t>
            </a:r>
          </a:p>
        </p:txBody>
      </p:sp>
      <p:sp>
        <p:nvSpPr>
          <p:cNvPr id="12" name="Rectangle 11">
            <a:extLst>
              <a:ext uri="{FF2B5EF4-FFF2-40B4-BE49-F238E27FC236}">
                <a16:creationId xmlns:a16="http://schemas.microsoft.com/office/drawing/2014/main" id="{58543A00-7A27-425E-833E-A78362B0FC45}"/>
              </a:ext>
            </a:extLst>
          </p:cNvPr>
          <p:cNvSpPr/>
          <p:nvPr/>
        </p:nvSpPr>
        <p:spPr>
          <a:xfrm>
            <a:off x="7524822" y="4130330"/>
            <a:ext cx="1512891" cy="771918"/>
          </a:xfrm>
          <a:prstGeom prst="rect">
            <a:avLst/>
          </a:prstGeom>
          <a:solidFill>
            <a:srgbClr val="C9EA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Increase in total demand</a:t>
            </a:r>
          </a:p>
        </p:txBody>
      </p:sp>
      <p:sp>
        <p:nvSpPr>
          <p:cNvPr id="13" name="Arrow: Right 12">
            <a:extLst>
              <a:ext uri="{FF2B5EF4-FFF2-40B4-BE49-F238E27FC236}">
                <a16:creationId xmlns:a16="http://schemas.microsoft.com/office/drawing/2014/main" id="{7BA739CF-E726-4E1E-BB9B-CA4D9CCE3BD9}"/>
              </a:ext>
            </a:extLst>
          </p:cNvPr>
          <p:cNvSpPr/>
          <p:nvPr/>
        </p:nvSpPr>
        <p:spPr>
          <a:xfrm>
            <a:off x="1619670" y="2924944"/>
            <a:ext cx="29591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291969B2-97FD-47B9-9BC7-EF0E953A7DA5}"/>
              </a:ext>
            </a:extLst>
          </p:cNvPr>
          <p:cNvSpPr/>
          <p:nvPr/>
        </p:nvSpPr>
        <p:spPr>
          <a:xfrm>
            <a:off x="3427756" y="2933328"/>
            <a:ext cx="29591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8DF66C83-6168-465F-834F-2EF32356D562}"/>
              </a:ext>
            </a:extLst>
          </p:cNvPr>
          <p:cNvSpPr/>
          <p:nvPr/>
        </p:nvSpPr>
        <p:spPr>
          <a:xfrm rot="17901493">
            <a:off x="2397324" y="1706957"/>
            <a:ext cx="181719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05AD8CAD-1112-4077-8C6A-D0959E77F160}"/>
              </a:ext>
            </a:extLst>
          </p:cNvPr>
          <p:cNvSpPr/>
          <p:nvPr/>
        </p:nvSpPr>
        <p:spPr>
          <a:xfrm rot="19364856">
            <a:off x="3379118" y="2309293"/>
            <a:ext cx="413645"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CBC190E5-F0EB-4CF7-9BA5-4152B9E8626B}"/>
              </a:ext>
            </a:extLst>
          </p:cNvPr>
          <p:cNvSpPr/>
          <p:nvPr/>
        </p:nvSpPr>
        <p:spPr>
          <a:xfrm rot="1660558">
            <a:off x="3405241" y="3653166"/>
            <a:ext cx="330799"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8C4133D6-95C8-4BA7-9715-23BCBA99EC94}"/>
              </a:ext>
            </a:extLst>
          </p:cNvPr>
          <p:cNvSpPr/>
          <p:nvPr/>
        </p:nvSpPr>
        <p:spPr>
          <a:xfrm rot="3996662">
            <a:off x="2377601" y="4428373"/>
            <a:ext cx="1911903"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Right 18">
            <a:extLst>
              <a:ext uri="{FF2B5EF4-FFF2-40B4-BE49-F238E27FC236}">
                <a16:creationId xmlns:a16="http://schemas.microsoft.com/office/drawing/2014/main" id="{A98F6121-53FE-4E10-9F65-3EE6E78B40D1}"/>
              </a:ext>
            </a:extLst>
          </p:cNvPr>
          <p:cNvSpPr/>
          <p:nvPr/>
        </p:nvSpPr>
        <p:spPr>
          <a:xfrm>
            <a:off x="5409956" y="5777644"/>
            <a:ext cx="60220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Brace 19">
            <a:extLst>
              <a:ext uri="{FF2B5EF4-FFF2-40B4-BE49-F238E27FC236}">
                <a16:creationId xmlns:a16="http://schemas.microsoft.com/office/drawing/2014/main" id="{08AC3C95-E594-4994-B777-26FD1558AB6F}"/>
              </a:ext>
            </a:extLst>
          </p:cNvPr>
          <p:cNvSpPr/>
          <p:nvPr/>
        </p:nvSpPr>
        <p:spPr>
          <a:xfrm>
            <a:off x="5394168" y="622290"/>
            <a:ext cx="436474" cy="5038958"/>
          </a:xfrm>
          <a:prstGeom prst="rightBrace">
            <a:avLst/>
          </a:prstGeom>
          <a:ln w="412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0C771CAF-2662-42DB-B87E-2A4F9F696687}"/>
              </a:ext>
            </a:extLst>
          </p:cNvPr>
          <p:cNvCxnSpPr>
            <a:cxnSpLocks/>
          </p:cNvCxnSpPr>
          <p:nvPr/>
        </p:nvCxnSpPr>
        <p:spPr>
          <a:xfrm>
            <a:off x="5409956" y="1772816"/>
            <a:ext cx="185944"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11ADC20-4350-4DB8-A28A-83151D4D1E2D}"/>
              </a:ext>
            </a:extLst>
          </p:cNvPr>
          <p:cNvCxnSpPr>
            <a:cxnSpLocks/>
          </p:cNvCxnSpPr>
          <p:nvPr/>
        </p:nvCxnSpPr>
        <p:spPr>
          <a:xfrm>
            <a:off x="5409956" y="3140968"/>
            <a:ext cx="295918"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AD3B06E-09BF-4CCF-BB04-7D532074BB0A}"/>
              </a:ext>
            </a:extLst>
          </p:cNvPr>
          <p:cNvCxnSpPr>
            <a:cxnSpLocks/>
          </p:cNvCxnSpPr>
          <p:nvPr/>
        </p:nvCxnSpPr>
        <p:spPr>
          <a:xfrm>
            <a:off x="5409956" y="4293096"/>
            <a:ext cx="185944"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29" name="Arrow: Right 28">
            <a:extLst>
              <a:ext uri="{FF2B5EF4-FFF2-40B4-BE49-F238E27FC236}">
                <a16:creationId xmlns:a16="http://schemas.microsoft.com/office/drawing/2014/main" id="{72271618-ED34-4FEF-8F65-A9CAF380076F}"/>
              </a:ext>
            </a:extLst>
          </p:cNvPr>
          <p:cNvSpPr/>
          <p:nvPr/>
        </p:nvSpPr>
        <p:spPr>
          <a:xfrm rot="2750172">
            <a:off x="6825326" y="3716774"/>
            <a:ext cx="83887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Arrow: Right 29">
            <a:extLst>
              <a:ext uri="{FF2B5EF4-FFF2-40B4-BE49-F238E27FC236}">
                <a16:creationId xmlns:a16="http://schemas.microsoft.com/office/drawing/2014/main" id="{F60061D5-BA6D-4448-B014-EB1DF2DA7ABF}"/>
              </a:ext>
            </a:extLst>
          </p:cNvPr>
          <p:cNvSpPr/>
          <p:nvPr/>
        </p:nvSpPr>
        <p:spPr>
          <a:xfrm rot="2750172">
            <a:off x="6657962" y="5097225"/>
            <a:ext cx="1036157" cy="288032"/>
          </a:xfrm>
          <a:prstGeom prst="rightArrow">
            <a:avLst/>
          </a:prstGeom>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6728509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1259632" y="1340767"/>
            <a:ext cx="5832648" cy="1"/>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5" name="Text Box 6"/>
          <p:cNvSpPr txBox="1">
            <a:spLocks noChangeArrowheads="1"/>
          </p:cNvSpPr>
          <p:nvPr/>
        </p:nvSpPr>
        <p:spPr bwMode="auto">
          <a:xfrm>
            <a:off x="531448" y="53190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a:t>
            </a:r>
          </a:p>
        </p:txBody>
      </p:sp>
      <p:sp>
        <p:nvSpPr>
          <p:cNvPr id="7" name="TextBox 6"/>
          <p:cNvSpPr txBox="1"/>
          <p:nvPr/>
        </p:nvSpPr>
        <p:spPr>
          <a:xfrm>
            <a:off x="8028384" y="5301208"/>
            <a:ext cx="792088" cy="369332"/>
          </a:xfrm>
          <a:prstGeom prst="rect">
            <a:avLst/>
          </a:prstGeom>
          <a:noFill/>
        </p:spPr>
        <p:txBody>
          <a:bodyPr wrap="square" rtlCol="0">
            <a:spAutoFit/>
          </a:bodyPr>
          <a:lstStyle/>
          <a:p>
            <a:r>
              <a:rPr lang="en-GB" dirty="0">
                <a:solidFill>
                  <a:srgbClr val="0066FF"/>
                </a:solidFill>
              </a:rPr>
              <a:t>Time</a:t>
            </a:r>
          </a:p>
        </p:txBody>
      </p:sp>
      <p:sp>
        <p:nvSpPr>
          <p:cNvPr id="8" name="Text Box 6"/>
          <p:cNvSpPr txBox="1">
            <a:spLocks noChangeArrowheads="1"/>
          </p:cNvSpPr>
          <p:nvPr/>
        </p:nvSpPr>
        <p:spPr bwMode="auto">
          <a:xfrm>
            <a:off x="395536" y="119675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£100</a:t>
            </a:r>
          </a:p>
        </p:txBody>
      </p:sp>
      <p:sp>
        <p:nvSpPr>
          <p:cNvPr id="9" name="Line 9"/>
          <p:cNvSpPr>
            <a:spLocks noChangeShapeType="1"/>
          </p:cNvSpPr>
          <p:nvPr/>
        </p:nvSpPr>
        <p:spPr bwMode="auto">
          <a:xfrm>
            <a:off x="1259632" y="328498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0" name="Text Box 6"/>
          <p:cNvSpPr txBox="1">
            <a:spLocks noChangeArrowheads="1"/>
          </p:cNvSpPr>
          <p:nvPr/>
        </p:nvSpPr>
        <p:spPr bwMode="auto">
          <a:xfrm>
            <a:off x="7199784" y="2708920"/>
            <a:ext cx="1944216" cy="923330"/>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Average money holding during the month is £50.</a:t>
            </a:r>
          </a:p>
        </p:txBody>
      </p:sp>
      <p:sp>
        <p:nvSpPr>
          <p:cNvPr id="11" name="TextBox 10"/>
          <p:cNvSpPr txBox="1"/>
          <p:nvPr/>
        </p:nvSpPr>
        <p:spPr>
          <a:xfrm>
            <a:off x="2123728" y="5301208"/>
            <a:ext cx="1080120" cy="369332"/>
          </a:xfrm>
          <a:prstGeom prst="rect">
            <a:avLst/>
          </a:prstGeom>
          <a:noFill/>
        </p:spPr>
        <p:txBody>
          <a:bodyPr wrap="square" rtlCol="0">
            <a:spAutoFit/>
          </a:bodyPr>
          <a:lstStyle/>
          <a:p>
            <a:r>
              <a:rPr lang="en-GB" dirty="0">
                <a:solidFill>
                  <a:srgbClr val="0066FF"/>
                </a:solidFill>
              </a:rPr>
              <a:t>Week 1</a:t>
            </a:r>
          </a:p>
        </p:txBody>
      </p:sp>
      <p:sp>
        <p:nvSpPr>
          <p:cNvPr id="12" name="TextBox 11"/>
          <p:cNvSpPr txBox="1"/>
          <p:nvPr/>
        </p:nvSpPr>
        <p:spPr>
          <a:xfrm>
            <a:off x="3491880" y="5301208"/>
            <a:ext cx="1080120" cy="369332"/>
          </a:xfrm>
          <a:prstGeom prst="rect">
            <a:avLst/>
          </a:prstGeom>
          <a:noFill/>
        </p:spPr>
        <p:txBody>
          <a:bodyPr wrap="square" rtlCol="0">
            <a:spAutoFit/>
          </a:bodyPr>
          <a:lstStyle/>
          <a:p>
            <a:r>
              <a:rPr lang="en-GB" dirty="0">
                <a:solidFill>
                  <a:srgbClr val="0066FF"/>
                </a:solidFill>
              </a:rPr>
              <a:t>Week 2</a:t>
            </a:r>
          </a:p>
        </p:txBody>
      </p:sp>
      <p:sp>
        <p:nvSpPr>
          <p:cNvPr id="13" name="TextBox 12"/>
          <p:cNvSpPr txBox="1"/>
          <p:nvPr/>
        </p:nvSpPr>
        <p:spPr>
          <a:xfrm>
            <a:off x="4860032" y="5301208"/>
            <a:ext cx="1080120" cy="369332"/>
          </a:xfrm>
          <a:prstGeom prst="rect">
            <a:avLst/>
          </a:prstGeom>
          <a:noFill/>
        </p:spPr>
        <p:txBody>
          <a:bodyPr wrap="square" rtlCol="0">
            <a:spAutoFit/>
          </a:bodyPr>
          <a:lstStyle/>
          <a:p>
            <a:r>
              <a:rPr lang="en-GB" dirty="0">
                <a:solidFill>
                  <a:srgbClr val="0066FF"/>
                </a:solidFill>
              </a:rPr>
              <a:t>Week 3</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Week 4</a:t>
            </a:r>
          </a:p>
        </p:txBody>
      </p:sp>
      <p:sp>
        <p:nvSpPr>
          <p:cNvPr id="15" name="Line 9"/>
          <p:cNvSpPr>
            <a:spLocks noChangeShapeType="1"/>
          </p:cNvSpPr>
          <p:nvPr/>
        </p:nvSpPr>
        <p:spPr bwMode="auto">
          <a:xfrm>
            <a:off x="2771801"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9"/>
          <p:cNvSpPr>
            <a:spLocks noChangeShapeType="1"/>
          </p:cNvSpPr>
          <p:nvPr/>
        </p:nvSpPr>
        <p:spPr bwMode="auto">
          <a:xfrm>
            <a:off x="4211960"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65212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09228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Freeform 18"/>
          <p:cNvSpPr/>
          <p:nvPr/>
        </p:nvSpPr>
        <p:spPr>
          <a:xfrm>
            <a:off x="1259631" y="1340767"/>
            <a:ext cx="5832649" cy="3888433"/>
          </a:xfrm>
          <a:custGeom>
            <a:avLst/>
            <a:gdLst>
              <a:gd name="connsiteX0" fmla="*/ 0 w 5848710"/>
              <a:gd name="connsiteY0" fmla="*/ 81951 h 3959525"/>
              <a:gd name="connsiteX1" fmla="*/ 1535502 w 5848710"/>
              <a:gd name="connsiteY1" fmla="*/ 3946585 h 3959525"/>
              <a:gd name="connsiteX2" fmla="*/ 2976114 w 5848710"/>
              <a:gd name="connsiteY2" fmla="*/ 4313 h 3959525"/>
              <a:gd name="connsiteX3" fmla="*/ 4408098 w 5848710"/>
              <a:gd name="connsiteY3" fmla="*/ 3920706 h 3959525"/>
              <a:gd name="connsiteX4" fmla="*/ 5848710 w 5848710"/>
              <a:gd name="connsiteY4" fmla="*/ 81951 h 3959525"/>
              <a:gd name="connsiteX0" fmla="*/ 0 w 5848710"/>
              <a:gd name="connsiteY0" fmla="*/ 17892 h 3884789"/>
              <a:gd name="connsiteX1" fmla="*/ 1535502 w 5848710"/>
              <a:gd name="connsiteY1" fmla="*/ 3882526 h 3884789"/>
              <a:gd name="connsiteX2" fmla="*/ 2978383 w 5848710"/>
              <a:gd name="connsiteY2" fmla="*/ 4313 h 3884789"/>
              <a:gd name="connsiteX3" fmla="*/ 4408098 w 5848710"/>
              <a:gd name="connsiteY3" fmla="*/ 3856647 h 3884789"/>
              <a:gd name="connsiteX4" fmla="*/ 5848710 w 5848710"/>
              <a:gd name="connsiteY4" fmla="*/ 17892 h 3884789"/>
              <a:gd name="connsiteX0" fmla="*/ 0 w 5848710"/>
              <a:gd name="connsiteY0" fmla="*/ 17892 h 3884789"/>
              <a:gd name="connsiteX1" fmla="*/ 1535502 w 5848710"/>
              <a:gd name="connsiteY1" fmla="*/ 3882526 h 3884789"/>
              <a:gd name="connsiteX2" fmla="*/ 2978383 w 5848710"/>
              <a:gd name="connsiteY2" fmla="*/ 4313 h 3884789"/>
              <a:gd name="connsiteX3" fmla="*/ 4408098 w 5848710"/>
              <a:gd name="connsiteY3" fmla="*/ 3856647 h 3884789"/>
              <a:gd name="connsiteX4" fmla="*/ 5848710 w 5848710"/>
              <a:gd name="connsiteY4" fmla="*/ 17892 h 3884789"/>
              <a:gd name="connsiteX0" fmla="*/ 0 w 5848710"/>
              <a:gd name="connsiteY0" fmla="*/ 17892 h 3882526"/>
              <a:gd name="connsiteX1" fmla="*/ 1535502 w 5848710"/>
              <a:gd name="connsiteY1" fmla="*/ 3882526 h 3882526"/>
              <a:gd name="connsiteX2" fmla="*/ 2978383 w 5848710"/>
              <a:gd name="connsiteY2" fmla="*/ 4313 h 3882526"/>
              <a:gd name="connsiteX3" fmla="*/ 4408098 w 5848710"/>
              <a:gd name="connsiteY3" fmla="*/ 3856647 h 3882526"/>
              <a:gd name="connsiteX4" fmla="*/ 5848710 w 5848710"/>
              <a:gd name="connsiteY4" fmla="*/ 17892 h 3882526"/>
              <a:gd name="connsiteX0" fmla="*/ 0 w 5848710"/>
              <a:gd name="connsiteY0" fmla="*/ 13579 h 3878213"/>
              <a:gd name="connsiteX1" fmla="*/ 1535502 w 5848710"/>
              <a:gd name="connsiteY1" fmla="*/ 3878213 h 3878213"/>
              <a:gd name="connsiteX2" fmla="*/ 2978383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78213"/>
              <a:gd name="connsiteX1" fmla="*/ 1535502 w 5848710"/>
              <a:gd name="connsiteY1" fmla="*/ 3878213 h 3878213"/>
              <a:gd name="connsiteX2" fmla="*/ 2978383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78213"/>
              <a:gd name="connsiteX1" fmla="*/ 1535502 w 5848710"/>
              <a:gd name="connsiteY1" fmla="*/ 3878213 h 3878213"/>
              <a:gd name="connsiteX2" fmla="*/ 1518936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88432"/>
              <a:gd name="connsiteX1" fmla="*/ 1535502 w 5848710"/>
              <a:gd name="connsiteY1" fmla="*/ 3878213 h 3888432"/>
              <a:gd name="connsiteX2" fmla="*/ 1518936 w 5848710"/>
              <a:gd name="connsiteY2" fmla="*/ 0 h 3888432"/>
              <a:gd name="connsiteX3" fmla="*/ 2965540 w 5848710"/>
              <a:gd name="connsiteY3" fmla="*/ 3888432 h 3888432"/>
              <a:gd name="connsiteX4" fmla="*/ 5848710 w 5848710"/>
              <a:gd name="connsiteY4" fmla="*/ 13579 h 3888432"/>
              <a:gd name="connsiteX0" fmla="*/ 0 w 5848710"/>
              <a:gd name="connsiteY0" fmla="*/ 13579 h 3888432"/>
              <a:gd name="connsiteX1" fmla="*/ 1535502 w 5848710"/>
              <a:gd name="connsiteY1" fmla="*/ 3878213 h 3888432"/>
              <a:gd name="connsiteX2" fmla="*/ 1518936 w 5848710"/>
              <a:gd name="connsiteY2" fmla="*/ 0 h 3888432"/>
              <a:gd name="connsiteX3" fmla="*/ 2965540 w 5848710"/>
              <a:gd name="connsiteY3" fmla="*/ 3888432 h 3888432"/>
              <a:gd name="connsiteX4" fmla="*/ 4522963 w 5848710"/>
              <a:gd name="connsiteY4" fmla="*/ 1799246 h 3888432"/>
              <a:gd name="connsiteX5" fmla="*/ 5848710 w 5848710"/>
              <a:gd name="connsiteY5" fmla="*/ 13579 h 3888432"/>
              <a:gd name="connsiteX0" fmla="*/ 0 w 5848710"/>
              <a:gd name="connsiteY0" fmla="*/ 13580 h 3888433"/>
              <a:gd name="connsiteX1" fmla="*/ 1535502 w 5848710"/>
              <a:gd name="connsiteY1" fmla="*/ 3878214 h 3888433"/>
              <a:gd name="connsiteX2" fmla="*/ 1518936 w 5848710"/>
              <a:gd name="connsiteY2" fmla="*/ 1 h 3888433"/>
              <a:gd name="connsiteX3" fmla="*/ 2965540 w 5848710"/>
              <a:gd name="connsiteY3" fmla="*/ 3888433 h 3888433"/>
              <a:gd name="connsiteX4" fmla="*/ 4412144 w 5848710"/>
              <a:gd name="connsiteY4" fmla="*/ 0 h 3888433"/>
              <a:gd name="connsiteX5" fmla="*/ 5848710 w 5848710"/>
              <a:gd name="connsiteY5" fmla="*/ 13580 h 3888433"/>
              <a:gd name="connsiteX0" fmla="*/ 0 w 5848710"/>
              <a:gd name="connsiteY0" fmla="*/ 25879 h 3900732"/>
              <a:gd name="connsiteX1" fmla="*/ 1535502 w 5848710"/>
              <a:gd name="connsiteY1" fmla="*/ 3890513 h 3900732"/>
              <a:gd name="connsiteX2" fmla="*/ 1518936 w 5848710"/>
              <a:gd name="connsiteY2" fmla="*/ 12300 h 3900732"/>
              <a:gd name="connsiteX3" fmla="*/ 2965540 w 5848710"/>
              <a:gd name="connsiteY3" fmla="*/ 3900732 h 3900732"/>
              <a:gd name="connsiteX4" fmla="*/ 4412144 w 5848710"/>
              <a:gd name="connsiteY4" fmla="*/ 12299 h 3900732"/>
              <a:gd name="connsiteX5" fmla="*/ 5094855 w 5848710"/>
              <a:gd name="connsiteY5" fmla="*/ 0 h 3900732"/>
              <a:gd name="connsiteX6" fmla="*/ 5848710 w 5848710"/>
              <a:gd name="connsiteY6" fmla="*/ 25879 h 3900732"/>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4412144 w 5858749"/>
              <a:gd name="connsiteY4" fmla="*/ 0 h 3888433"/>
              <a:gd name="connsiteX5" fmla="*/ 5858749 w 5858749"/>
              <a:gd name="connsiteY5" fmla="*/ 3816425 h 3888433"/>
              <a:gd name="connsiteX6" fmla="*/ 5848710 w 5858749"/>
              <a:gd name="connsiteY6" fmla="*/ 13580 h 3888433"/>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4412144 w 5858749"/>
              <a:gd name="connsiteY4" fmla="*/ 0 h 3888433"/>
              <a:gd name="connsiteX5" fmla="*/ 5858749 w 5858749"/>
              <a:gd name="connsiteY5" fmla="*/ 3888433 h 3888433"/>
              <a:gd name="connsiteX6" fmla="*/ 5848710 w 5858749"/>
              <a:gd name="connsiteY6" fmla="*/ 13580 h 3888433"/>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5858749 w 5858749"/>
              <a:gd name="connsiteY5" fmla="*/ 3888432 h 3888432"/>
              <a:gd name="connsiteX6" fmla="*/ 5848710 w 5858749"/>
              <a:gd name="connsiteY6" fmla="*/ 13579 h 3888432"/>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4141703 w 5858749"/>
              <a:gd name="connsiteY5" fmla="*/ 1600839 h 3888432"/>
              <a:gd name="connsiteX6" fmla="*/ 5858749 w 5858749"/>
              <a:gd name="connsiteY6" fmla="*/ 3888432 h 3888432"/>
              <a:gd name="connsiteX7" fmla="*/ 5848710 w 5858749"/>
              <a:gd name="connsiteY7" fmla="*/ 13579 h 3888432"/>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4412145 w 5858749"/>
              <a:gd name="connsiteY5" fmla="*/ 3888431 h 3888432"/>
              <a:gd name="connsiteX6" fmla="*/ 5858749 w 5858749"/>
              <a:gd name="connsiteY6" fmla="*/ 3888432 h 3888432"/>
              <a:gd name="connsiteX7" fmla="*/ 5848710 w 5858749"/>
              <a:gd name="connsiteY7" fmla="*/ 13579 h 3888432"/>
              <a:gd name="connsiteX0" fmla="*/ 0 w 5858749"/>
              <a:gd name="connsiteY0" fmla="*/ 13579 h 3895465"/>
              <a:gd name="connsiteX1" fmla="*/ 1535502 w 5858749"/>
              <a:gd name="connsiteY1" fmla="*/ 3878213 h 3895465"/>
              <a:gd name="connsiteX2" fmla="*/ 1518936 w 5858749"/>
              <a:gd name="connsiteY2" fmla="*/ 0 h 3895465"/>
              <a:gd name="connsiteX3" fmla="*/ 2965540 w 5858749"/>
              <a:gd name="connsiteY3" fmla="*/ 3888432 h 3895465"/>
              <a:gd name="connsiteX4" fmla="*/ 2965540 w 5858749"/>
              <a:gd name="connsiteY4" fmla="*/ 0 h 3895465"/>
              <a:gd name="connsiteX5" fmla="*/ 4412145 w 5858749"/>
              <a:gd name="connsiteY5" fmla="*/ 3888431 h 3895465"/>
              <a:gd name="connsiteX6" fmla="*/ 5138180 w 5858749"/>
              <a:gd name="connsiteY6" fmla="*/ 3895465 h 3895465"/>
              <a:gd name="connsiteX7" fmla="*/ 5858749 w 5858749"/>
              <a:gd name="connsiteY7" fmla="*/ 3888432 h 3895465"/>
              <a:gd name="connsiteX8" fmla="*/ 5848710 w 5858749"/>
              <a:gd name="connsiteY8" fmla="*/ 13579 h 3895465"/>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2965540 w 5858749"/>
              <a:gd name="connsiteY4" fmla="*/ 1 h 3888433"/>
              <a:gd name="connsiteX5" fmla="*/ 4412145 w 5858749"/>
              <a:gd name="connsiteY5" fmla="*/ 3888432 h 3888433"/>
              <a:gd name="connsiteX6" fmla="*/ 4412145 w 5858749"/>
              <a:gd name="connsiteY6" fmla="*/ 0 h 3888433"/>
              <a:gd name="connsiteX7" fmla="*/ 5858749 w 5858749"/>
              <a:gd name="connsiteY7" fmla="*/ 3888433 h 3888433"/>
              <a:gd name="connsiteX8" fmla="*/ 5848710 w 5858749"/>
              <a:gd name="connsiteY8" fmla="*/ 13580 h 38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749" h="3888433">
                <a:moveTo>
                  <a:pt x="0" y="13580"/>
                </a:moveTo>
                <a:lnTo>
                  <a:pt x="1535502" y="3878214"/>
                </a:lnTo>
                <a:lnTo>
                  <a:pt x="1518936" y="1"/>
                </a:lnTo>
                <a:lnTo>
                  <a:pt x="2965540" y="3888433"/>
                </a:lnTo>
                <a:lnTo>
                  <a:pt x="2965540" y="1"/>
                </a:lnTo>
                <a:lnTo>
                  <a:pt x="4412145" y="3888432"/>
                </a:lnTo>
                <a:lnTo>
                  <a:pt x="4412145" y="0"/>
                </a:lnTo>
                <a:lnTo>
                  <a:pt x="5858749" y="3888433"/>
                </a:lnTo>
                <a:cubicBezTo>
                  <a:pt x="5855403" y="2620818"/>
                  <a:pt x="5852056" y="1281195"/>
                  <a:pt x="5848710" y="13580"/>
                </a:cubicBezTo>
              </a:path>
            </a:pathLst>
          </a:custGeom>
          <a:ln w="635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Text Box 6"/>
          <p:cNvSpPr txBox="1">
            <a:spLocks noChangeArrowheads="1"/>
          </p:cNvSpPr>
          <p:nvPr/>
        </p:nvSpPr>
        <p:spPr bwMode="auto">
          <a:xfrm>
            <a:off x="539552" y="3140968"/>
            <a:ext cx="57606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£50</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2195736" y="2492896"/>
            <a:ext cx="4968552" cy="2016224"/>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531448" y="531903"/>
            <a:ext cx="1880312"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Interest rate</a:t>
            </a:r>
          </a:p>
        </p:txBody>
      </p:sp>
      <p:sp>
        <p:nvSpPr>
          <p:cNvPr id="7" name="TextBox 6"/>
          <p:cNvSpPr txBox="1"/>
          <p:nvPr/>
        </p:nvSpPr>
        <p:spPr>
          <a:xfrm>
            <a:off x="7164288" y="5301208"/>
            <a:ext cx="1728192" cy="646331"/>
          </a:xfrm>
          <a:prstGeom prst="rect">
            <a:avLst/>
          </a:prstGeom>
          <a:noFill/>
        </p:spPr>
        <p:txBody>
          <a:bodyPr wrap="square" rtlCol="0">
            <a:spAutoFit/>
          </a:bodyPr>
          <a:lstStyle/>
          <a:p>
            <a:r>
              <a:rPr lang="en-GB" dirty="0">
                <a:solidFill>
                  <a:srgbClr val="0066FF"/>
                </a:solidFill>
              </a:rPr>
              <a:t>Bond – Years to maturity</a:t>
            </a:r>
          </a:p>
        </p:txBody>
      </p:sp>
      <p:sp>
        <p:nvSpPr>
          <p:cNvPr id="11" name="TextBox 10"/>
          <p:cNvSpPr txBox="1"/>
          <p:nvPr/>
        </p:nvSpPr>
        <p:spPr>
          <a:xfrm>
            <a:off x="2123728" y="5301208"/>
            <a:ext cx="1224136" cy="369332"/>
          </a:xfrm>
          <a:prstGeom prst="rect">
            <a:avLst/>
          </a:prstGeom>
          <a:noFill/>
        </p:spPr>
        <p:txBody>
          <a:bodyPr wrap="square" rtlCol="0">
            <a:spAutoFit/>
          </a:bodyPr>
          <a:lstStyle/>
          <a:p>
            <a:r>
              <a:rPr lang="en-GB" dirty="0">
                <a:solidFill>
                  <a:srgbClr val="0066FF"/>
                </a:solidFill>
              </a:rPr>
              <a:t>One year</a:t>
            </a:r>
          </a:p>
        </p:txBody>
      </p:sp>
      <p:sp>
        <p:nvSpPr>
          <p:cNvPr id="12" name="TextBox 11"/>
          <p:cNvSpPr txBox="1"/>
          <p:nvPr/>
        </p:nvSpPr>
        <p:spPr>
          <a:xfrm>
            <a:off x="3491880" y="5301208"/>
            <a:ext cx="1224136" cy="369332"/>
          </a:xfrm>
          <a:prstGeom prst="rect">
            <a:avLst/>
          </a:prstGeom>
          <a:noFill/>
        </p:spPr>
        <p:txBody>
          <a:bodyPr wrap="square" rtlCol="0">
            <a:spAutoFit/>
          </a:bodyPr>
          <a:lstStyle/>
          <a:p>
            <a:r>
              <a:rPr lang="en-GB" dirty="0">
                <a:solidFill>
                  <a:srgbClr val="0066FF"/>
                </a:solidFill>
              </a:rPr>
              <a:t>Two year</a:t>
            </a:r>
          </a:p>
        </p:txBody>
      </p:sp>
      <p:sp>
        <p:nvSpPr>
          <p:cNvPr id="13" name="TextBox 12"/>
          <p:cNvSpPr txBox="1"/>
          <p:nvPr/>
        </p:nvSpPr>
        <p:spPr>
          <a:xfrm>
            <a:off x="4860032" y="5301208"/>
            <a:ext cx="1080120" cy="646331"/>
          </a:xfrm>
          <a:prstGeom prst="rect">
            <a:avLst/>
          </a:prstGeom>
          <a:noFill/>
        </p:spPr>
        <p:txBody>
          <a:bodyPr wrap="square" rtlCol="0">
            <a:spAutoFit/>
          </a:bodyPr>
          <a:lstStyle/>
          <a:p>
            <a:r>
              <a:rPr lang="en-GB" dirty="0">
                <a:solidFill>
                  <a:srgbClr val="0066FF"/>
                </a:solidFill>
              </a:rPr>
              <a:t>Three year</a:t>
            </a:r>
          </a:p>
        </p:txBody>
      </p:sp>
      <p:sp>
        <p:nvSpPr>
          <p:cNvPr id="14" name="TextBox 13"/>
          <p:cNvSpPr txBox="1"/>
          <p:nvPr/>
        </p:nvSpPr>
        <p:spPr>
          <a:xfrm>
            <a:off x="6228184" y="5301208"/>
            <a:ext cx="1080120" cy="646331"/>
          </a:xfrm>
          <a:prstGeom prst="rect">
            <a:avLst/>
          </a:prstGeom>
          <a:noFill/>
        </p:spPr>
        <p:txBody>
          <a:bodyPr wrap="square" rtlCol="0">
            <a:spAutoFit/>
          </a:bodyPr>
          <a:lstStyle/>
          <a:p>
            <a:r>
              <a:rPr lang="en-GB" dirty="0">
                <a:solidFill>
                  <a:srgbClr val="0066FF"/>
                </a:solidFill>
              </a:rPr>
              <a:t>Four year</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Government Budget Position</a:t>
            </a:r>
          </a:p>
        </p:txBody>
      </p:sp>
      <p:sp>
        <p:nvSpPr>
          <p:cNvPr id="7" name="TextBox 6"/>
          <p:cNvSpPr txBox="1"/>
          <p:nvPr/>
        </p:nvSpPr>
        <p:spPr>
          <a:xfrm>
            <a:off x="8172400" y="5085184"/>
            <a:ext cx="792088" cy="369332"/>
          </a:xfrm>
          <a:prstGeom prst="rect">
            <a:avLst/>
          </a:prstGeom>
          <a:noFill/>
        </p:spPr>
        <p:txBody>
          <a:bodyPr wrap="square" rtlCol="0">
            <a:spAutoFit/>
          </a:bodyPr>
          <a:lstStyle/>
          <a:p>
            <a:r>
              <a:rPr lang="en-GB" dirty="0">
                <a:solidFill>
                  <a:srgbClr val="0066FF"/>
                </a:solidFill>
              </a:rPr>
              <a:t>GDP</a:t>
            </a:r>
          </a:p>
        </p:txBody>
      </p:sp>
      <p:sp>
        <p:nvSpPr>
          <p:cNvPr id="11" name="TextBox 10"/>
          <p:cNvSpPr txBox="1"/>
          <p:nvPr/>
        </p:nvSpPr>
        <p:spPr>
          <a:xfrm>
            <a:off x="2843808" y="5301208"/>
            <a:ext cx="576064" cy="369332"/>
          </a:xfrm>
          <a:prstGeom prst="rect">
            <a:avLst/>
          </a:prstGeom>
          <a:noFill/>
        </p:spPr>
        <p:txBody>
          <a:bodyPr wrap="square" rtlCol="0">
            <a:spAutoFit/>
          </a:bodyPr>
          <a:lstStyle/>
          <a:p>
            <a:r>
              <a:rPr lang="en-GB" dirty="0">
                <a:solidFill>
                  <a:srgbClr val="0066FF"/>
                </a:solidFill>
              </a:rPr>
              <a:t>Y2</a:t>
            </a:r>
          </a:p>
        </p:txBody>
      </p:sp>
      <p:sp>
        <p:nvSpPr>
          <p:cNvPr id="13" name="TextBox 12"/>
          <p:cNvSpPr txBox="1"/>
          <p:nvPr/>
        </p:nvSpPr>
        <p:spPr>
          <a:xfrm>
            <a:off x="4211960" y="5301208"/>
            <a:ext cx="504056" cy="369332"/>
          </a:xfrm>
          <a:prstGeom prst="rect">
            <a:avLst/>
          </a:prstGeom>
          <a:noFill/>
        </p:spPr>
        <p:txBody>
          <a:bodyPr wrap="square" rtlCol="0">
            <a:spAutoFit/>
          </a:bodyPr>
          <a:lstStyle/>
          <a:p>
            <a:r>
              <a:rPr lang="en-GB" dirty="0">
                <a:solidFill>
                  <a:srgbClr val="0066FF"/>
                </a:solidFill>
              </a:rPr>
              <a:t>Y1</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Y3</a:t>
            </a:r>
          </a:p>
        </p:txBody>
      </p:sp>
      <p:sp>
        <p:nvSpPr>
          <p:cNvPr id="15" name="Line 5"/>
          <p:cNvSpPr>
            <a:spLocks noChangeShapeType="1"/>
          </p:cNvSpPr>
          <p:nvPr/>
        </p:nvSpPr>
        <p:spPr bwMode="auto">
          <a:xfrm flipV="1">
            <a:off x="1403648" y="2060848"/>
            <a:ext cx="6696744" cy="2880320"/>
          </a:xfrm>
          <a:prstGeom prst="line">
            <a:avLst/>
          </a:prstGeom>
          <a:noFill/>
          <a:ln w="63500">
            <a:solidFill>
              <a:srgbClr val="0000FF"/>
            </a:solidFill>
            <a:round/>
            <a:headEnd/>
            <a:tailEnd/>
          </a:ln>
        </p:spPr>
        <p:txBody>
          <a:bodyPr/>
          <a:lstStyle/>
          <a:p>
            <a:endParaRPr lang="en-GB"/>
          </a:p>
        </p:txBody>
      </p:sp>
      <p:sp>
        <p:nvSpPr>
          <p:cNvPr id="16" name="Line 9"/>
          <p:cNvSpPr>
            <a:spLocks noChangeShapeType="1"/>
          </p:cNvSpPr>
          <p:nvPr/>
        </p:nvSpPr>
        <p:spPr bwMode="auto">
          <a:xfrm>
            <a:off x="3059832"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4427984"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6444208"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Line 22"/>
          <p:cNvSpPr>
            <a:spLocks noChangeShapeType="1"/>
          </p:cNvSpPr>
          <p:nvPr/>
        </p:nvSpPr>
        <p:spPr bwMode="auto">
          <a:xfrm flipV="1">
            <a:off x="1259632" y="3645024"/>
            <a:ext cx="6048672" cy="72008"/>
          </a:xfrm>
          <a:prstGeom prst="line">
            <a:avLst/>
          </a:prstGeom>
          <a:noFill/>
          <a:ln w="57150">
            <a:solidFill>
              <a:srgbClr val="FF0000"/>
            </a:solidFill>
            <a:round/>
            <a:headEnd/>
            <a:tailEnd/>
          </a:ln>
        </p:spPr>
        <p:txBody>
          <a:bodyPr/>
          <a:lstStyle/>
          <a:p>
            <a:endParaRPr lang="en-GB"/>
          </a:p>
        </p:txBody>
      </p:sp>
      <p:sp>
        <p:nvSpPr>
          <p:cNvPr id="20" name="TextBox 19"/>
          <p:cNvSpPr txBox="1"/>
          <p:nvPr/>
        </p:nvSpPr>
        <p:spPr>
          <a:xfrm>
            <a:off x="7452320" y="3284984"/>
            <a:ext cx="1512168" cy="646331"/>
          </a:xfrm>
          <a:prstGeom prst="rect">
            <a:avLst/>
          </a:prstGeom>
          <a:noFill/>
        </p:spPr>
        <p:txBody>
          <a:bodyPr wrap="square" rtlCol="0">
            <a:spAutoFit/>
          </a:bodyPr>
          <a:lstStyle/>
          <a:p>
            <a:r>
              <a:rPr lang="en-GB" dirty="0">
                <a:solidFill>
                  <a:srgbClr val="FF0000"/>
                </a:solidFill>
              </a:rPr>
              <a:t>Government expenditure</a:t>
            </a:r>
          </a:p>
        </p:txBody>
      </p:sp>
      <p:sp>
        <p:nvSpPr>
          <p:cNvPr id="21" name="TextBox 20"/>
          <p:cNvSpPr txBox="1"/>
          <p:nvPr/>
        </p:nvSpPr>
        <p:spPr>
          <a:xfrm>
            <a:off x="7596336" y="1700808"/>
            <a:ext cx="1080120" cy="369332"/>
          </a:xfrm>
          <a:prstGeom prst="rect">
            <a:avLst/>
          </a:prstGeom>
          <a:noFill/>
        </p:spPr>
        <p:txBody>
          <a:bodyPr wrap="square" rtlCol="0">
            <a:spAutoFit/>
          </a:bodyPr>
          <a:lstStyle/>
          <a:p>
            <a:r>
              <a:rPr lang="en-GB" dirty="0">
                <a:solidFill>
                  <a:srgbClr val="0066FF"/>
                </a:solidFill>
              </a:rPr>
              <a:t>Taxation</a:t>
            </a:r>
          </a:p>
        </p:txBody>
      </p:sp>
      <p:sp>
        <p:nvSpPr>
          <p:cNvPr id="22" name="Freeform 21"/>
          <p:cNvSpPr/>
          <p:nvPr/>
        </p:nvSpPr>
        <p:spPr>
          <a:xfrm>
            <a:off x="1331640" y="3717033"/>
            <a:ext cx="2808312" cy="1224136"/>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Lst>
            <a:ahLst/>
            <a:cxnLst>
              <a:cxn ang="0">
                <a:pos x="connsiteX0" y="connsiteY0"/>
              </a:cxn>
              <a:cxn ang="0">
                <a:pos x="connsiteX1" y="connsiteY1"/>
              </a:cxn>
              <a:cxn ang="0">
                <a:pos x="connsiteX2" y="connsiteY2"/>
              </a:cxn>
              <a:cxn ang="0">
                <a:pos x="connsiteX3" y="connsiteY3"/>
              </a:cxn>
            </a:cxnLst>
            <a:rect l="l" t="t" r="r" b="b"/>
            <a:pathLst>
              <a:path w="2808312" h="1224136">
                <a:moveTo>
                  <a:pt x="0" y="72008"/>
                </a:moveTo>
                <a:lnTo>
                  <a:pt x="2808312" y="0"/>
                </a:lnTo>
                <a:lnTo>
                  <a:pt x="0" y="1224136"/>
                </a:lnTo>
                <a:lnTo>
                  <a:pt x="0" y="72008"/>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dirty="0">
                <a:solidFill>
                  <a:srgbClr val="0066FF"/>
                </a:solidFill>
              </a:rPr>
              <a:t>Budget Deficit</a:t>
            </a:r>
          </a:p>
        </p:txBody>
      </p:sp>
      <p:sp>
        <p:nvSpPr>
          <p:cNvPr id="23" name="Freeform 22"/>
          <p:cNvSpPr/>
          <p:nvPr/>
        </p:nvSpPr>
        <p:spPr>
          <a:xfrm>
            <a:off x="4580626" y="2415397"/>
            <a:ext cx="2855344" cy="1207698"/>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Lst>
            <a:ahLst/>
            <a:cxnLst>
              <a:cxn ang="0">
                <a:pos x="connsiteX0" y="connsiteY0"/>
              </a:cxn>
              <a:cxn ang="0">
                <a:pos x="connsiteX1" y="connsiteY1"/>
              </a:cxn>
              <a:cxn ang="0">
                <a:pos x="connsiteX2" y="connsiteY2"/>
              </a:cxn>
              <a:cxn ang="0">
                <a:pos x="connsiteX3" y="connsiteY3"/>
              </a:cxn>
            </a:cxnLst>
            <a:rect l="l" t="t" r="r" b="b"/>
            <a:pathLst>
              <a:path w="2855344" h="1207698">
                <a:moveTo>
                  <a:pt x="0" y="1207698"/>
                </a:moveTo>
                <a:lnTo>
                  <a:pt x="2838091" y="0"/>
                </a:lnTo>
                <a:lnTo>
                  <a:pt x="2855344" y="1173193"/>
                </a:lnTo>
                <a:lnTo>
                  <a:pt x="0" y="1207698"/>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rgbClr val="FF0000"/>
                </a:solidFill>
              </a:rPr>
              <a:t>Budget Surplus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Government Budget Position</a:t>
            </a:r>
          </a:p>
        </p:txBody>
      </p:sp>
      <p:sp>
        <p:nvSpPr>
          <p:cNvPr id="7" name="TextBox 6"/>
          <p:cNvSpPr txBox="1"/>
          <p:nvPr/>
        </p:nvSpPr>
        <p:spPr>
          <a:xfrm>
            <a:off x="8172400" y="5085184"/>
            <a:ext cx="792088" cy="369332"/>
          </a:xfrm>
          <a:prstGeom prst="rect">
            <a:avLst/>
          </a:prstGeom>
          <a:noFill/>
        </p:spPr>
        <p:txBody>
          <a:bodyPr wrap="square" rtlCol="0">
            <a:spAutoFit/>
          </a:bodyPr>
          <a:lstStyle/>
          <a:p>
            <a:r>
              <a:rPr lang="en-GB" dirty="0">
                <a:solidFill>
                  <a:srgbClr val="0066FF"/>
                </a:solidFill>
              </a:rPr>
              <a:t>GDP</a:t>
            </a:r>
          </a:p>
        </p:txBody>
      </p:sp>
      <p:sp>
        <p:nvSpPr>
          <p:cNvPr id="11" name="TextBox 10"/>
          <p:cNvSpPr txBox="1"/>
          <p:nvPr/>
        </p:nvSpPr>
        <p:spPr>
          <a:xfrm>
            <a:off x="2843808" y="5301208"/>
            <a:ext cx="576064" cy="369332"/>
          </a:xfrm>
          <a:prstGeom prst="rect">
            <a:avLst/>
          </a:prstGeom>
          <a:noFill/>
        </p:spPr>
        <p:txBody>
          <a:bodyPr wrap="square" rtlCol="0">
            <a:spAutoFit/>
          </a:bodyPr>
          <a:lstStyle/>
          <a:p>
            <a:r>
              <a:rPr lang="en-GB" dirty="0">
                <a:solidFill>
                  <a:srgbClr val="0066FF"/>
                </a:solidFill>
              </a:rPr>
              <a:t>Y2</a:t>
            </a:r>
          </a:p>
        </p:txBody>
      </p:sp>
      <p:sp>
        <p:nvSpPr>
          <p:cNvPr id="13" name="TextBox 12"/>
          <p:cNvSpPr txBox="1"/>
          <p:nvPr/>
        </p:nvSpPr>
        <p:spPr>
          <a:xfrm>
            <a:off x="4211960" y="5301208"/>
            <a:ext cx="504056" cy="369332"/>
          </a:xfrm>
          <a:prstGeom prst="rect">
            <a:avLst/>
          </a:prstGeom>
          <a:noFill/>
        </p:spPr>
        <p:txBody>
          <a:bodyPr wrap="square" rtlCol="0">
            <a:spAutoFit/>
          </a:bodyPr>
          <a:lstStyle/>
          <a:p>
            <a:r>
              <a:rPr lang="en-GB" dirty="0">
                <a:solidFill>
                  <a:srgbClr val="0066FF"/>
                </a:solidFill>
              </a:rPr>
              <a:t>Y1</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Y3</a:t>
            </a:r>
          </a:p>
        </p:txBody>
      </p:sp>
      <p:sp>
        <p:nvSpPr>
          <p:cNvPr id="15" name="Line 5"/>
          <p:cNvSpPr>
            <a:spLocks noChangeShapeType="1"/>
          </p:cNvSpPr>
          <p:nvPr/>
        </p:nvSpPr>
        <p:spPr bwMode="auto">
          <a:xfrm flipV="1">
            <a:off x="1403648" y="2060848"/>
            <a:ext cx="6696744" cy="2880320"/>
          </a:xfrm>
          <a:prstGeom prst="line">
            <a:avLst/>
          </a:prstGeom>
          <a:noFill/>
          <a:ln w="63500">
            <a:solidFill>
              <a:srgbClr val="0000FF"/>
            </a:solidFill>
            <a:round/>
            <a:headEnd/>
            <a:tailEnd/>
          </a:ln>
        </p:spPr>
        <p:txBody>
          <a:bodyPr/>
          <a:lstStyle/>
          <a:p>
            <a:endParaRPr lang="en-GB"/>
          </a:p>
        </p:txBody>
      </p:sp>
      <p:sp>
        <p:nvSpPr>
          <p:cNvPr id="16" name="Line 9"/>
          <p:cNvSpPr>
            <a:spLocks noChangeShapeType="1"/>
          </p:cNvSpPr>
          <p:nvPr/>
        </p:nvSpPr>
        <p:spPr bwMode="auto">
          <a:xfrm>
            <a:off x="3059832"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4427984"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6444208"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Line 22"/>
          <p:cNvSpPr>
            <a:spLocks noChangeShapeType="1"/>
          </p:cNvSpPr>
          <p:nvPr/>
        </p:nvSpPr>
        <p:spPr bwMode="auto">
          <a:xfrm flipV="1">
            <a:off x="1259632" y="3645024"/>
            <a:ext cx="6048672" cy="72008"/>
          </a:xfrm>
          <a:prstGeom prst="line">
            <a:avLst/>
          </a:prstGeom>
          <a:noFill/>
          <a:ln w="57150">
            <a:solidFill>
              <a:srgbClr val="FF0000"/>
            </a:solidFill>
            <a:round/>
            <a:headEnd/>
            <a:tailEnd/>
          </a:ln>
        </p:spPr>
        <p:txBody>
          <a:bodyPr/>
          <a:lstStyle/>
          <a:p>
            <a:endParaRPr lang="en-GB"/>
          </a:p>
        </p:txBody>
      </p:sp>
      <p:sp>
        <p:nvSpPr>
          <p:cNvPr id="20" name="TextBox 19"/>
          <p:cNvSpPr txBox="1"/>
          <p:nvPr/>
        </p:nvSpPr>
        <p:spPr>
          <a:xfrm>
            <a:off x="6228184" y="3284984"/>
            <a:ext cx="2736304" cy="369332"/>
          </a:xfrm>
          <a:prstGeom prst="rect">
            <a:avLst/>
          </a:prstGeom>
          <a:noFill/>
        </p:spPr>
        <p:txBody>
          <a:bodyPr wrap="square" rtlCol="0">
            <a:spAutoFit/>
          </a:bodyPr>
          <a:lstStyle/>
          <a:p>
            <a:r>
              <a:rPr lang="en-GB" dirty="0">
                <a:solidFill>
                  <a:srgbClr val="FF0000"/>
                </a:solidFill>
              </a:rPr>
              <a:t>Government expenditure</a:t>
            </a:r>
          </a:p>
        </p:txBody>
      </p:sp>
      <p:sp>
        <p:nvSpPr>
          <p:cNvPr id="21" name="TextBox 20"/>
          <p:cNvSpPr txBox="1"/>
          <p:nvPr/>
        </p:nvSpPr>
        <p:spPr>
          <a:xfrm>
            <a:off x="6660232" y="1916832"/>
            <a:ext cx="1080120" cy="369332"/>
          </a:xfrm>
          <a:prstGeom prst="rect">
            <a:avLst/>
          </a:prstGeom>
          <a:noFill/>
        </p:spPr>
        <p:txBody>
          <a:bodyPr wrap="square" rtlCol="0">
            <a:spAutoFit/>
          </a:bodyPr>
          <a:lstStyle/>
          <a:p>
            <a:r>
              <a:rPr lang="en-GB" dirty="0">
                <a:solidFill>
                  <a:srgbClr val="0066FF"/>
                </a:solidFill>
              </a:rPr>
              <a:t>Taxation</a:t>
            </a:r>
          </a:p>
        </p:txBody>
      </p:sp>
      <p:sp>
        <p:nvSpPr>
          <p:cNvPr id="22" name="Freeform 21"/>
          <p:cNvSpPr/>
          <p:nvPr/>
        </p:nvSpPr>
        <p:spPr>
          <a:xfrm>
            <a:off x="1331640" y="2780928"/>
            <a:ext cx="4896544" cy="2160241"/>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Lst>
            <a:ahLst/>
            <a:cxnLst>
              <a:cxn ang="0">
                <a:pos x="connsiteX0" y="connsiteY0"/>
              </a:cxn>
              <a:cxn ang="0">
                <a:pos x="connsiteX1" y="connsiteY1"/>
              </a:cxn>
              <a:cxn ang="0">
                <a:pos x="connsiteX2" y="connsiteY2"/>
              </a:cxn>
              <a:cxn ang="0">
                <a:pos x="connsiteX3" y="connsiteY3"/>
              </a:cxn>
            </a:cxnLst>
            <a:rect l="l" t="t" r="r" b="b"/>
            <a:pathLst>
              <a:path w="2808312" h="1224136">
                <a:moveTo>
                  <a:pt x="0" y="72008"/>
                </a:moveTo>
                <a:lnTo>
                  <a:pt x="2808312" y="0"/>
                </a:lnTo>
                <a:lnTo>
                  <a:pt x="0" y="1224136"/>
                </a:lnTo>
                <a:lnTo>
                  <a:pt x="0" y="72008"/>
                </a:lnTo>
                <a:close/>
              </a:path>
            </a:pathLst>
          </a:custGeom>
          <a:solidFill>
            <a:srgbClr val="FFD9D9">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dirty="0">
                <a:solidFill>
                  <a:srgbClr val="0066FF"/>
                </a:solidFill>
              </a:rPr>
              <a:t>Budget Deficit</a:t>
            </a:r>
          </a:p>
        </p:txBody>
      </p:sp>
      <p:sp>
        <p:nvSpPr>
          <p:cNvPr id="23" name="Freeform 22"/>
          <p:cNvSpPr/>
          <p:nvPr/>
        </p:nvSpPr>
        <p:spPr>
          <a:xfrm>
            <a:off x="6660232" y="1772816"/>
            <a:ext cx="2160240" cy="991674"/>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Lst>
            <a:ahLst/>
            <a:cxnLst>
              <a:cxn ang="0">
                <a:pos x="connsiteX0" y="connsiteY0"/>
              </a:cxn>
              <a:cxn ang="0">
                <a:pos x="connsiteX1" y="connsiteY1"/>
              </a:cxn>
              <a:cxn ang="0">
                <a:pos x="connsiteX2" y="connsiteY2"/>
              </a:cxn>
              <a:cxn ang="0">
                <a:pos x="connsiteX3" y="connsiteY3"/>
              </a:cxn>
            </a:cxnLst>
            <a:rect l="l" t="t" r="r" b="b"/>
            <a:pathLst>
              <a:path w="2855344" h="1207698">
                <a:moveTo>
                  <a:pt x="0" y="1207698"/>
                </a:moveTo>
                <a:lnTo>
                  <a:pt x="2838091" y="0"/>
                </a:lnTo>
                <a:lnTo>
                  <a:pt x="2855344" y="1173193"/>
                </a:lnTo>
                <a:lnTo>
                  <a:pt x="0" y="1207698"/>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rgbClr val="FF0000"/>
                </a:solidFill>
              </a:rPr>
              <a:t>Budget Surplus</a:t>
            </a:r>
          </a:p>
        </p:txBody>
      </p:sp>
      <p:sp>
        <p:nvSpPr>
          <p:cNvPr id="24" name="Line 22"/>
          <p:cNvSpPr>
            <a:spLocks noChangeShapeType="1"/>
          </p:cNvSpPr>
          <p:nvPr/>
        </p:nvSpPr>
        <p:spPr bwMode="auto">
          <a:xfrm flipV="1">
            <a:off x="1259632" y="2780928"/>
            <a:ext cx="6192688" cy="0"/>
          </a:xfrm>
          <a:prstGeom prst="line">
            <a:avLst/>
          </a:prstGeom>
          <a:noFill/>
          <a:ln w="57150">
            <a:solidFill>
              <a:srgbClr val="FF0000"/>
            </a:solidFill>
            <a:round/>
            <a:headEnd/>
            <a:tailEnd/>
          </a:ln>
        </p:spPr>
        <p:txBody>
          <a:bodyPr/>
          <a:lstStyle/>
          <a:p>
            <a:endParaRPr lang="en-GB"/>
          </a:p>
        </p:txBody>
      </p:sp>
      <p:sp>
        <p:nvSpPr>
          <p:cNvPr id="25" name="TextBox 24"/>
          <p:cNvSpPr txBox="1"/>
          <p:nvPr/>
        </p:nvSpPr>
        <p:spPr>
          <a:xfrm>
            <a:off x="6012160" y="2852936"/>
            <a:ext cx="3024336" cy="369332"/>
          </a:xfrm>
          <a:prstGeom prst="rect">
            <a:avLst/>
          </a:prstGeom>
          <a:noFill/>
        </p:spPr>
        <p:txBody>
          <a:bodyPr wrap="square" rtlCol="0">
            <a:spAutoFit/>
          </a:bodyPr>
          <a:lstStyle/>
          <a:p>
            <a:r>
              <a:rPr lang="en-GB" dirty="0">
                <a:solidFill>
                  <a:srgbClr val="FF0000"/>
                </a:solidFill>
              </a:rPr>
              <a:t>Government expenditure 1</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043608" y="980728"/>
            <a:ext cx="0" cy="5544616"/>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043608" y="4149080"/>
            <a:ext cx="6840760"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4176464" cy="400110"/>
          </a:xfrm>
          <a:prstGeom prst="rect">
            <a:avLst/>
          </a:prstGeom>
          <a:noFill/>
          <a:ln w="57150">
            <a:noFill/>
            <a:miter lim="800000"/>
            <a:headEnd/>
            <a:tailEnd/>
          </a:ln>
        </p:spPr>
        <p:txBody>
          <a:bodyPr wrap="square">
            <a:spAutoFit/>
          </a:bodyPr>
          <a:lstStyle/>
          <a:p>
            <a:pPr>
              <a:spcBef>
                <a:spcPct val="50000"/>
              </a:spcBef>
            </a:pPr>
            <a:r>
              <a:rPr lang="en-GB" sz="2000" b="1" dirty="0">
                <a:solidFill>
                  <a:srgbClr val="0066FF"/>
                </a:solidFill>
              </a:rPr>
              <a:t>Net Exports </a:t>
            </a:r>
            <a:r>
              <a:rPr lang="en-GB" dirty="0">
                <a:solidFill>
                  <a:srgbClr val="0066FF"/>
                </a:solidFill>
              </a:rPr>
              <a:t>(Exports – Imports)</a:t>
            </a:r>
          </a:p>
        </p:txBody>
      </p:sp>
      <p:sp>
        <p:nvSpPr>
          <p:cNvPr id="7" name="TextBox 6"/>
          <p:cNvSpPr txBox="1"/>
          <p:nvPr/>
        </p:nvSpPr>
        <p:spPr>
          <a:xfrm>
            <a:off x="7884368" y="3933056"/>
            <a:ext cx="792088" cy="369332"/>
          </a:xfrm>
          <a:prstGeom prst="rect">
            <a:avLst/>
          </a:prstGeom>
          <a:noFill/>
        </p:spPr>
        <p:txBody>
          <a:bodyPr wrap="square" rtlCol="0">
            <a:spAutoFit/>
          </a:bodyPr>
          <a:lstStyle/>
          <a:p>
            <a:r>
              <a:rPr lang="en-GB" dirty="0">
                <a:solidFill>
                  <a:srgbClr val="0066FF"/>
                </a:solidFill>
              </a:rPr>
              <a:t>Time</a:t>
            </a:r>
          </a:p>
        </p:txBody>
      </p:sp>
      <p:sp>
        <p:nvSpPr>
          <p:cNvPr id="11" name="TextBox 10"/>
          <p:cNvSpPr txBox="1"/>
          <p:nvPr/>
        </p:nvSpPr>
        <p:spPr>
          <a:xfrm>
            <a:off x="2771800" y="4221088"/>
            <a:ext cx="576064" cy="369332"/>
          </a:xfrm>
          <a:prstGeom prst="rect">
            <a:avLst/>
          </a:prstGeom>
          <a:noFill/>
        </p:spPr>
        <p:txBody>
          <a:bodyPr wrap="square" rtlCol="0">
            <a:spAutoFit/>
          </a:bodyPr>
          <a:lstStyle/>
          <a:p>
            <a:r>
              <a:rPr lang="en-GB" dirty="0">
                <a:solidFill>
                  <a:srgbClr val="0066FF"/>
                </a:solidFill>
              </a:rPr>
              <a:t>T1</a:t>
            </a:r>
          </a:p>
        </p:txBody>
      </p:sp>
      <p:sp>
        <p:nvSpPr>
          <p:cNvPr id="13" name="TextBox 12"/>
          <p:cNvSpPr txBox="1"/>
          <p:nvPr/>
        </p:nvSpPr>
        <p:spPr>
          <a:xfrm>
            <a:off x="5076056" y="4221088"/>
            <a:ext cx="504056" cy="369332"/>
          </a:xfrm>
          <a:prstGeom prst="rect">
            <a:avLst/>
          </a:prstGeom>
          <a:noFill/>
        </p:spPr>
        <p:txBody>
          <a:bodyPr wrap="square" rtlCol="0">
            <a:spAutoFit/>
          </a:bodyPr>
          <a:lstStyle/>
          <a:p>
            <a:r>
              <a:rPr lang="en-GB" dirty="0">
                <a:solidFill>
                  <a:srgbClr val="0066FF"/>
                </a:solidFill>
              </a:rPr>
              <a:t>T2</a:t>
            </a:r>
          </a:p>
        </p:txBody>
      </p:sp>
      <p:sp>
        <p:nvSpPr>
          <p:cNvPr id="14" name="TextBox 13"/>
          <p:cNvSpPr txBox="1"/>
          <p:nvPr/>
        </p:nvSpPr>
        <p:spPr>
          <a:xfrm>
            <a:off x="7164288" y="4221088"/>
            <a:ext cx="504056" cy="369332"/>
          </a:xfrm>
          <a:prstGeom prst="rect">
            <a:avLst/>
          </a:prstGeom>
          <a:noFill/>
        </p:spPr>
        <p:txBody>
          <a:bodyPr wrap="square" rtlCol="0">
            <a:spAutoFit/>
          </a:bodyPr>
          <a:lstStyle/>
          <a:p>
            <a:r>
              <a:rPr lang="en-GB" dirty="0">
                <a:solidFill>
                  <a:srgbClr val="0066FF"/>
                </a:solidFill>
              </a:rPr>
              <a:t>T3</a:t>
            </a:r>
          </a:p>
        </p:txBody>
      </p:sp>
      <p:sp>
        <p:nvSpPr>
          <p:cNvPr id="16" name="Line 9"/>
          <p:cNvSpPr>
            <a:spLocks noChangeShapeType="1"/>
          </p:cNvSpPr>
          <p:nvPr/>
        </p:nvSpPr>
        <p:spPr bwMode="auto">
          <a:xfrm>
            <a:off x="3059832" y="908720"/>
            <a:ext cx="0" cy="489654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292080" y="1268760"/>
            <a:ext cx="0" cy="453650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452320" y="1052736"/>
            <a:ext cx="0" cy="4752528"/>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2" name="Freeform 21"/>
          <p:cNvSpPr/>
          <p:nvPr/>
        </p:nvSpPr>
        <p:spPr>
          <a:xfrm>
            <a:off x="1691680" y="4149080"/>
            <a:ext cx="3544646" cy="2100233"/>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 name="connsiteX0" fmla="*/ 0 w 3672408"/>
              <a:gd name="connsiteY0" fmla="*/ 0 h 1224136"/>
              <a:gd name="connsiteX1" fmla="*/ 3672408 w 3672408"/>
              <a:gd name="connsiteY1" fmla="*/ 0 h 1224136"/>
              <a:gd name="connsiteX2" fmla="*/ 864096 w 3672408"/>
              <a:gd name="connsiteY2" fmla="*/ 1224136 h 1224136"/>
              <a:gd name="connsiteX3" fmla="*/ 0 w 3672408"/>
              <a:gd name="connsiteY3" fmla="*/ 0 h 1224136"/>
              <a:gd name="connsiteX0" fmla="*/ 0 w 3600400"/>
              <a:gd name="connsiteY0" fmla="*/ 0 h 1224136"/>
              <a:gd name="connsiteX1" fmla="*/ 3600400 w 3600400"/>
              <a:gd name="connsiteY1" fmla="*/ 0 h 1224136"/>
              <a:gd name="connsiteX2" fmla="*/ 864096 w 3600400"/>
              <a:gd name="connsiteY2" fmla="*/ 1224136 h 1224136"/>
              <a:gd name="connsiteX3" fmla="*/ 0 w 3600400"/>
              <a:gd name="connsiteY3" fmla="*/ 0 h 1224136"/>
              <a:gd name="connsiteX0" fmla="*/ 0 w 3600400"/>
              <a:gd name="connsiteY0" fmla="*/ 0 h 1944216"/>
              <a:gd name="connsiteX1" fmla="*/ 3600400 w 3600400"/>
              <a:gd name="connsiteY1" fmla="*/ 0 h 1944216"/>
              <a:gd name="connsiteX2" fmla="*/ 1368152 w 3600400"/>
              <a:gd name="connsiteY2" fmla="*/ 1944216 h 1944216"/>
              <a:gd name="connsiteX3" fmla="*/ 0 w 3600400"/>
              <a:gd name="connsiteY3" fmla="*/ 0 h 1944216"/>
              <a:gd name="connsiteX0" fmla="*/ 0 w 3600400"/>
              <a:gd name="connsiteY0" fmla="*/ 0 h 1944216"/>
              <a:gd name="connsiteX1" fmla="*/ 3600400 w 3600400"/>
              <a:gd name="connsiteY1" fmla="*/ 0 h 1944216"/>
              <a:gd name="connsiteX2" fmla="*/ 1368152 w 3600400"/>
              <a:gd name="connsiteY2" fmla="*/ 1944216 h 1944216"/>
              <a:gd name="connsiteX3" fmla="*/ 0 w 3600400"/>
              <a:gd name="connsiteY3" fmla="*/ 0 h 1944216"/>
              <a:gd name="connsiteX0" fmla="*/ 0 w 3600400"/>
              <a:gd name="connsiteY0" fmla="*/ 0 h 1944216"/>
              <a:gd name="connsiteX1" fmla="*/ 3600400 w 3600400"/>
              <a:gd name="connsiteY1" fmla="*/ 0 h 1944216"/>
              <a:gd name="connsiteX2" fmla="*/ 2365732 w 3600400"/>
              <a:gd name="connsiteY2" fmla="*/ 1069901 h 1944216"/>
              <a:gd name="connsiteX3" fmla="*/ 1368152 w 3600400"/>
              <a:gd name="connsiteY3" fmla="*/ 1944216 h 1944216"/>
              <a:gd name="connsiteX4" fmla="*/ 0 w 3600400"/>
              <a:gd name="connsiteY4" fmla="*/ 0 h 1944216"/>
              <a:gd name="connsiteX0" fmla="*/ 0 w 3600400"/>
              <a:gd name="connsiteY0" fmla="*/ 0 h 1944216"/>
              <a:gd name="connsiteX1" fmla="*/ 3600400 w 3600400"/>
              <a:gd name="connsiteY1" fmla="*/ 0 h 1944216"/>
              <a:gd name="connsiteX2" fmla="*/ 2448272 w 3600400"/>
              <a:gd name="connsiteY2" fmla="*/ 1152128 h 1944216"/>
              <a:gd name="connsiteX3" fmla="*/ 1368152 w 3600400"/>
              <a:gd name="connsiteY3" fmla="*/ 1944216 h 1944216"/>
              <a:gd name="connsiteX4" fmla="*/ 0 w 3600400"/>
              <a:gd name="connsiteY4" fmla="*/ 0 h 1944216"/>
              <a:gd name="connsiteX0" fmla="*/ 0 w 3600400"/>
              <a:gd name="connsiteY0" fmla="*/ 0 h 1944216"/>
              <a:gd name="connsiteX1" fmla="*/ 3600400 w 3600400"/>
              <a:gd name="connsiteY1" fmla="*/ 0 h 1944216"/>
              <a:gd name="connsiteX2" fmla="*/ 2448272 w 3600400"/>
              <a:gd name="connsiteY2" fmla="*/ 1152128 h 1944216"/>
              <a:gd name="connsiteX3" fmla="*/ 1368152 w 3600400"/>
              <a:gd name="connsiteY3" fmla="*/ 1944216 h 1944216"/>
              <a:gd name="connsiteX4" fmla="*/ 985505 w 3600400"/>
              <a:gd name="connsiteY4" fmla="*/ 1397705 h 1944216"/>
              <a:gd name="connsiteX5" fmla="*/ 0 w 3600400"/>
              <a:gd name="connsiteY5" fmla="*/ 0 h 1944216"/>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0 w 3600400"/>
              <a:gd name="connsiteY5"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373030 w 3600400"/>
              <a:gd name="connsiteY5" fmla="*/ 793856 h 2088232"/>
              <a:gd name="connsiteX6" fmla="*/ 0 w 3600400"/>
              <a:gd name="connsiteY6"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72008 w 3600400"/>
              <a:gd name="connsiteY5" fmla="*/ 720080 h 2088232"/>
              <a:gd name="connsiteX6" fmla="*/ 0 w 3600400"/>
              <a:gd name="connsiteY6"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45558 w 3600400"/>
              <a:gd name="connsiteY5" fmla="*/ 1458090 h 2088232"/>
              <a:gd name="connsiteX6" fmla="*/ 72008 w 3600400"/>
              <a:gd name="connsiteY6" fmla="*/ 720080 h 2088232"/>
              <a:gd name="connsiteX7" fmla="*/ 0 w 3600400"/>
              <a:gd name="connsiteY7"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72008 w 3600400"/>
              <a:gd name="connsiteY6" fmla="*/ 720080 h 2088232"/>
              <a:gd name="connsiteX7" fmla="*/ 0 w 3600400"/>
              <a:gd name="connsiteY7"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304019 w 3600400"/>
              <a:gd name="connsiteY6" fmla="*/ 1259682 h 2088232"/>
              <a:gd name="connsiteX7" fmla="*/ 72008 w 3600400"/>
              <a:gd name="connsiteY7" fmla="*/ 720080 h 2088232"/>
              <a:gd name="connsiteX8" fmla="*/ 0 w 3600400"/>
              <a:gd name="connsiteY8"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288032 w 3600400"/>
              <a:gd name="connsiteY6" fmla="*/ 1368152 h 2088232"/>
              <a:gd name="connsiteX7" fmla="*/ 72008 w 3600400"/>
              <a:gd name="connsiteY7" fmla="*/ 720080 h 2088232"/>
              <a:gd name="connsiteX8" fmla="*/ 0 w 3600400"/>
              <a:gd name="connsiteY8"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700834 w 3600400"/>
              <a:gd name="connsiteY5" fmla="*/ 1923916 h 2088232"/>
              <a:gd name="connsiteX6" fmla="*/ 504056 w 3600400"/>
              <a:gd name="connsiteY6" fmla="*/ 1800200 h 2088232"/>
              <a:gd name="connsiteX7" fmla="*/ 288032 w 3600400"/>
              <a:gd name="connsiteY7" fmla="*/ 1368152 h 2088232"/>
              <a:gd name="connsiteX8" fmla="*/ 72008 w 3600400"/>
              <a:gd name="connsiteY8" fmla="*/ 720080 h 2088232"/>
              <a:gd name="connsiteX9" fmla="*/ 0 w 3600400"/>
              <a:gd name="connsiteY9"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648072 w 3600400"/>
              <a:gd name="connsiteY5" fmla="*/ 2016224 h 2088232"/>
              <a:gd name="connsiteX6" fmla="*/ 504056 w 3600400"/>
              <a:gd name="connsiteY6" fmla="*/ 1800200 h 2088232"/>
              <a:gd name="connsiteX7" fmla="*/ 288032 w 3600400"/>
              <a:gd name="connsiteY7" fmla="*/ 1368152 h 2088232"/>
              <a:gd name="connsiteX8" fmla="*/ 72008 w 3600400"/>
              <a:gd name="connsiteY8" fmla="*/ 720080 h 2088232"/>
              <a:gd name="connsiteX9" fmla="*/ 0 w 3600400"/>
              <a:gd name="connsiteY9" fmla="*/ 0 h 2088232"/>
              <a:gd name="connsiteX0" fmla="*/ 0 w 3528392"/>
              <a:gd name="connsiteY0" fmla="*/ 0 h 2088232"/>
              <a:gd name="connsiteX1" fmla="*/ 3528392 w 3528392"/>
              <a:gd name="connsiteY1" fmla="*/ 0 h 2088232"/>
              <a:gd name="connsiteX2" fmla="*/ 2376264 w 3528392"/>
              <a:gd name="connsiteY2" fmla="*/ 1152128 h 2088232"/>
              <a:gd name="connsiteX3" fmla="*/ 1296144 w 3528392"/>
              <a:gd name="connsiteY3" fmla="*/ 1944216 h 2088232"/>
              <a:gd name="connsiteX4" fmla="*/ 864096 w 3528392"/>
              <a:gd name="connsiteY4" fmla="*/ 2088232 h 2088232"/>
              <a:gd name="connsiteX5" fmla="*/ 576064 w 3528392"/>
              <a:gd name="connsiteY5" fmla="*/ 2016224 h 2088232"/>
              <a:gd name="connsiteX6" fmla="*/ 432048 w 3528392"/>
              <a:gd name="connsiteY6" fmla="*/ 1800200 h 2088232"/>
              <a:gd name="connsiteX7" fmla="*/ 216024 w 3528392"/>
              <a:gd name="connsiteY7" fmla="*/ 1368152 h 2088232"/>
              <a:gd name="connsiteX8" fmla="*/ 0 w 3528392"/>
              <a:gd name="connsiteY8" fmla="*/ 720080 h 2088232"/>
              <a:gd name="connsiteX9" fmla="*/ 0 w 3528392"/>
              <a:gd name="connsiteY9" fmla="*/ 0 h 2088232"/>
              <a:gd name="connsiteX0" fmla="*/ 0 w 3528392"/>
              <a:gd name="connsiteY0" fmla="*/ 0 h 2088232"/>
              <a:gd name="connsiteX1" fmla="*/ 3528392 w 3528392"/>
              <a:gd name="connsiteY1" fmla="*/ 0 h 2088232"/>
              <a:gd name="connsiteX2" fmla="*/ 2376264 w 3528392"/>
              <a:gd name="connsiteY2" fmla="*/ 1152128 h 2088232"/>
              <a:gd name="connsiteX3" fmla="*/ 1296144 w 3528392"/>
              <a:gd name="connsiteY3" fmla="*/ 1944216 h 2088232"/>
              <a:gd name="connsiteX4" fmla="*/ 864096 w 3528392"/>
              <a:gd name="connsiteY4" fmla="*/ 2088232 h 2088232"/>
              <a:gd name="connsiteX5" fmla="*/ 576064 w 3528392"/>
              <a:gd name="connsiteY5" fmla="*/ 2016224 h 2088232"/>
              <a:gd name="connsiteX6" fmla="*/ 432048 w 3528392"/>
              <a:gd name="connsiteY6" fmla="*/ 1800200 h 2088232"/>
              <a:gd name="connsiteX7" fmla="*/ 216024 w 3528392"/>
              <a:gd name="connsiteY7" fmla="*/ 1368152 h 2088232"/>
              <a:gd name="connsiteX8" fmla="*/ 0 w 3528392"/>
              <a:gd name="connsiteY8" fmla="*/ 720080 h 2088232"/>
              <a:gd name="connsiteX9" fmla="*/ 0 w 3528392"/>
              <a:gd name="connsiteY9" fmla="*/ 0 h 2088232"/>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924436"/>
              <a:gd name="connsiteY0" fmla="*/ 0 h 2100233"/>
              <a:gd name="connsiteX1" fmla="*/ 3528392 w 3924436"/>
              <a:gd name="connsiteY1" fmla="*/ 0 h 2100233"/>
              <a:gd name="connsiteX2" fmla="*/ 2376264 w 3924436"/>
              <a:gd name="connsiteY2" fmla="*/ 1152128 h 2100233"/>
              <a:gd name="connsiteX3" fmla="*/ 1296144 w 3924436"/>
              <a:gd name="connsiteY3" fmla="*/ 1944216 h 2100233"/>
              <a:gd name="connsiteX4" fmla="*/ 864096 w 3924436"/>
              <a:gd name="connsiteY4" fmla="*/ 2088232 h 2100233"/>
              <a:gd name="connsiteX5" fmla="*/ 576064 w 3924436"/>
              <a:gd name="connsiteY5" fmla="*/ 2016224 h 2100233"/>
              <a:gd name="connsiteX6" fmla="*/ 432048 w 3924436"/>
              <a:gd name="connsiteY6" fmla="*/ 1800200 h 2100233"/>
              <a:gd name="connsiteX7" fmla="*/ 216024 w 3924436"/>
              <a:gd name="connsiteY7" fmla="*/ 1368152 h 2100233"/>
              <a:gd name="connsiteX8" fmla="*/ 0 w 3924436"/>
              <a:gd name="connsiteY8" fmla="*/ 720080 h 2100233"/>
              <a:gd name="connsiteX9" fmla="*/ 0 w 3924436"/>
              <a:gd name="connsiteY9" fmla="*/ 0 h 2100233"/>
              <a:gd name="connsiteX0" fmla="*/ 0 w 3420380"/>
              <a:gd name="connsiteY0" fmla="*/ 0 h 2100233"/>
              <a:gd name="connsiteX1" fmla="*/ 3024336 w 3420380"/>
              <a:gd name="connsiteY1" fmla="*/ 0 h 2100233"/>
              <a:gd name="connsiteX2" fmla="*/ 2376264 w 3420380"/>
              <a:gd name="connsiteY2" fmla="*/ 1152128 h 2100233"/>
              <a:gd name="connsiteX3" fmla="*/ 1296144 w 3420380"/>
              <a:gd name="connsiteY3" fmla="*/ 1944216 h 2100233"/>
              <a:gd name="connsiteX4" fmla="*/ 864096 w 3420380"/>
              <a:gd name="connsiteY4" fmla="*/ 2088232 h 2100233"/>
              <a:gd name="connsiteX5" fmla="*/ 576064 w 3420380"/>
              <a:gd name="connsiteY5" fmla="*/ 2016224 h 2100233"/>
              <a:gd name="connsiteX6" fmla="*/ 432048 w 3420380"/>
              <a:gd name="connsiteY6" fmla="*/ 1800200 h 2100233"/>
              <a:gd name="connsiteX7" fmla="*/ 216024 w 3420380"/>
              <a:gd name="connsiteY7" fmla="*/ 1368152 h 2100233"/>
              <a:gd name="connsiteX8" fmla="*/ 0 w 3420380"/>
              <a:gd name="connsiteY8" fmla="*/ 720080 h 2100233"/>
              <a:gd name="connsiteX9" fmla="*/ 0 w 3420380"/>
              <a:gd name="connsiteY9" fmla="*/ 0 h 2100233"/>
              <a:gd name="connsiteX0" fmla="*/ 0 w 3544646"/>
              <a:gd name="connsiteY0" fmla="*/ 0 h 2100233"/>
              <a:gd name="connsiteX1" fmla="*/ 3024336 w 3544646"/>
              <a:gd name="connsiteY1" fmla="*/ 0 h 2100233"/>
              <a:gd name="connsiteX2" fmla="*/ 3121860 w 3544646"/>
              <a:gd name="connsiteY2" fmla="*/ 250392 h 2100233"/>
              <a:gd name="connsiteX3" fmla="*/ 2376264 w 3544646"/>
              <a:gd name="connsiteY3" fmla="*/ 1152128 h 2100233"/>
              <a:gd name="connsiteX4" fmla="*/ 1296144 w 3544646"/>
              <a:gd name="connsiteY4" fmla="*/ 1944216 h 2100233"/>
              <a:gd name="connsiteX5" fmla="*/ 864096 w 3544646"/>
              <a:gd name="connsiteY5" fmla="*/ 2088232 h 2100233"/>
              <a:gd name="connsiteX6" fmla="*/ 576064 w 3544646"/>
              <a:gd name="connsiteY6" fmla="*/ 2016224 h 2100233"/>
              <a:gd name="connsiteX7" fmla="*/ 432048 w 3544646"/>
              <a:gd name="connsiteY7" fmla="*/ 1800200 h 2100233"/>
              <a:gd name="connsiteX8" fmla="*/ 216024 w 3544646"/>
              <a:gd name="connsiteY8" fmla="*/ 1368152 h 2100233"/>
              <a:gd name="connsiteX9" fmla="*/ 0 w 3544646"/>
              <a:gd name="connsiteY9" fmla="*/ 720080 h 2100233"/>
              <a:gd name="connsiteX10" fmla="*/ 0 w 3544646"/>
              <a:gd name="connsiteY10" fmla="*/ 0 h 2100233"/>
              <a:gd name="connsiteX0" fmla="*/ 0 w 3544646"/>
              <a:gd name="connsiteY0" fmla="*/ 0 h 2100233"/>
              <a:gd name="connsiteX1" fmla="*/ 3024336 w 3544646"/>
              <a:gd name="connsiteY1" fmla="*/ 0 h 2100233"/>
              <a:gd name="connsiteX2" fmla="*/ 3384376 w 3544646"/>
              <a:gd name="connsiteY2" fmla="*/ 216024 h 2100233"/>
              <a:gd name="connsiteX3" fmla="*/ 2376264 w 3544646"/>
              <a:gd name="connsiteY3" fmla="*/ 1152128 h 2100233"/>
              <a:gd name="connsiteX4" fmla="*/ 1296144 w 3544646"/>
              <a:gd name="connsiteY4" fmla="*/ 1944216 h 2100233"/>
              <a:gd name="connsiteX5" fmla="*/ 864096 w 3544646"/>
              <a:gd name="connsiteY5" fmla="*/ 2088232 h 2100233"/>
              <a:gd name="connsiteX6" fmla="*/ 576064 w 3544646"/>
              <a:gd name="connsiteY6" fmla="*/ 2016224 h 2100233"/>
              <a:gd name="connsiteX7" fmla="*/ 432048 w 3544646"/>
              <a:gd name="connsiteY7" fmla="*/ 1800200 h 2100233"/>
              <a:gd name="connsiteX8" fmla="*/ 216024 w 3544646"/>
              <a:gd name="connsiteY8" fmla="*/ 1368152 h 2100233"/>
              <a:gd name="connsiteX9" fmla="*/ 0 w 3544646"/>
              <a:gd name="connsiteY9" fmla="*/ 720080 h 2100233"/>
              <a:gd name="connsiteX10" fmla="*/ 0 w 3544646"/>
              <a:gd name="connsiteY10" fmla="*/ 0 h 210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4646" h="2100233">
                <a:moveTo>
                  <a:pt x="0" y="0"/>
                </a:moveTo>
                <a:lnTo>
                  <a:pt x="3024336" y="0"/>
                </a:lnTo>
                <a:cubicBezTo>
                  <a:pt x="3544646" y="41732"/>
                  <a:pt x="3492388" y="24003"/>
                  <a:pt x="3384376" y="216024"/>
                </a:cubicBezTo>
                <a:cubicBezTo>
                  <a:pt x="3276364" y="408045"/>
                  <a:pt x="2724303" y="864096"/>
                  <a:pt x="2376264" y="1152128"/>
                </a:cubicBezTo>
                <a:cubicBezTo>
                  <a:pt x="2028225" y="1440160"/>
                  <a:pt x="1548172" y="1788199"/>
                  <a:pt x="1296144" y="1944216"/>
                </a:cubicBezTo>
                <a:cubicBezTo>
                  <a:pt x="1044116" y="2100233"/>
                  <a:pt x="984109" y="2076231"/>
                  <a:pt x="864096" y="2088232"/>
                </a:cubicBezTo>
                <a:lnTo>
                  <a:pt x="576064" y="2016224"/>
                </a:lnTo>
                <a:lnTo>
                  <a:pt x="432048" y="1800200"/>
                </a:lnTo>
                <a:cubicBezTo>
                  <a:pt x="372041" y="1692188"/>
                  <a:pt x="288032" y="1548172"/>
                  <a:pt x="216024" y="1368152"/>
                </a:cubicBezTo>
                <a:cubicBezTo>
                  <a:pt x="144016" y="1188132"/>
                  <a:pt x="36004" y="948105"/>
                  <a:pt x="0" y="720080"/>
                </a:cubicBezTo>
                <a:lnTo>
                  <a:pt x="0" y="0"/>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b="1" dirty="0">
                <a:solidFill>
                  <a:srgbClr val="0066FF"/>
                </a:solidFill>
              </a:rPr>
              <a:t>Trade Deficit</a:t>
            </a:r>
          </a:p>
        </p:txBody>
      </p:sp>
      <p:sp>
        <p:nvSpPr>
          <p:cNvPr id="23" name="Freeform 22"/>
          <p:cNvSpPr/>
          <p:nvPr/>
        </p:nvSpPr>
        <p:spPr>
          <a:xfrm>
            <a:off x="5292080" y="1772816"/>
            <a:ext cx="2160240" cy="2376264"/>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 name="connsiteX0" fmla="*/ 0 w 2855344"/>
              <a:gd name="connsiteY0" fmla="*/ 1207698 h 1207698"/>
              <a:gd name="connsiteX1" fmla="*/ 1263995 w 2855344"/>
              <a:gd name="connsiteY1" fmla="*/ 663645 h 1207698"/>
              <a:gd name="connsiteX2" fmla="*/ 2838091 w 2855344"/>
              <a:gd name="connsiteY2" fmla="*/ 0 h 1207698"/>
              <a:gd name="connsiteX3" fmla="*/ 2855344 w 2855344"/>
              <a:gd name="connsiteY3" fmla="*/ 1173193 h 1207698"/>
              <a:gd name="connsiteX4" fmla="*/ 0 w 2855344"/>
              <a:gd name="connsiteY4" fmla="*/ 1207698 h 1207698"/>
              <a:gd name="connsiteX0" fmla="*/ 0 w 2855344"/>
              <a:gd name="connsiteY0" fmla="*/ 1207698 h 1207698"/>
              <a:gd name="connsiteX1" fmla="*/ 1080120 w 2855344"/>
              <a:gd name="connsiteY1" fmla="*/ 72008 h 1207698"/>
              <a:gd name="connsiteX2" fmla="*/ 2838091 w 2855344"/>
              <a:gd name="connsiteY2" fmla="*/ 0 h 1207698"/>
              <a:gd name="connsiteX3" fmla="*/ 2855344 w 2855344"/>
              <a:gd name="connsiteY3" fmla="*/ 1173193 h 1207698"/>
              <a:gd name="connsiteX4" fmla="*/ 0 w 2855344"/>
              <a:gd name="connsiteY4" fmla="*/ 1207698 h 1207698"/>
              <a:gd name="connsiteX0" fmla="*/ 0 w 2855344"/>
              <a:gd name="connsiteY0" fmla="*/ 2359826 h 2359826"/>
              <a:gd name="connsiteX1" fmla="*/ 1080120 w 2855344"/>
              <a:gd name="connsiteY1" fmla="*/ 1224136 h 2359826"/>
              <a:gd name="connsiteX2" fmla="*/ 2160240 w 2855344"/>
              <a:gd name="connsiteY2" fmla="*/ 0 h 2359826"/>
              <a:gd name="connsiteX3" fmla="*/ 2855344 w 2855344"/>
              <a:gd name="connsiteY3" fmla="*/ 2325321 h 2359826"/>
              <a:gd name="connsiteX4" fmla="*/ 0 w 2855344"/>
              <a:gd name="connsiteY4" fmla="*/ 2359826 h 2359826"/>
              <a:gd name="connsiteX0" fmla="*/ 0 w 2160240"/>
              <a:gd name="connsiteY0" fmla="*/ 2359826 h 2376264"/>
              <a:gd name="connsiteX1" fmla="*/ 1080120 w 2160240"/>
              <a:gd name="connsiteY1" fmla="*/ 1224136 h 2376264"/>
              <a:gd name="connsiteX2" fmla="*/ 2160240 w 2160240"/>
              <a:gd name="connsiteY2" fmla="*/ 0 h 2376264"/>
              <a:gd name="connsiteX3" fmla="*/ 2160240 w 2160240"/>
              <a:gd name="connsiteY3" fmla="*/ 2376264 h 2376264"/>
              <a:gd name="connsiteX4" fmla="*/ 0 w 2160240"/>
              <a:gd name="connsiteY4" fmla="*/ 2359826 h 2376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2376264">
                <a:moveTo>
                  <a:pt x="0" y="2359826"/>
                </a:moveTo>
                <a:lnTo>
                  <a:pt x="1080120" y="1224136"/>
                </a:lnTo>
                <a:lnTo>
                  <a:pt x="2160240" y="0"/>
                </a:lnTo>
                <a:lnTo>
                  <a:pt x="2160240" y="2376264"/>
                </a:lnTo>
                <a:lnTo>
                  <a:pt x="0" y="2359826"/>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b="1" dirty="0">
                <a:solidFill>
                  <a:srgbClr val="FF0000"/>
                </a:solidFill>
              </a:rPr>
              <a:t>Trade Surplus</a:t>
            </a:r>
          </a:p>
        </p:txBody>
      </p:sp>
      <p:sp>
        <p:nvSpPr>
          <p:cNvPr id="24" name="Freeform 23"/>
          <p:cNvSpPr/>
          <p:nvPr/>
        </p:nvSpPr>
        <p:spPr>
          <a:xfrm>
            <a:off x="1664898" y="1768415"/>
            <a:ext cx="5779698" cy="4827918"/>
          </a:xfrm>
          <a:custGeom>
            <a:avLst/>
            <a:gdLst>
              <a:gd name="connsiteX0" fmla="*/ 0 w 5779698"/>
              <a:gd name="connsiteY0" fmla="*/ 3088257 h 4827918"/>
              <a:gd name="connsiteX1" fmla="*/ 1423359 w 5779698"/>
              <a:gd name="connsiteY1" fmla="*/ 4313208 h 4827918"/>
              <a:gd name="connsiteX2" fmla="*/ 5779698 w 5779698"/>
              <a:gd name="connsiteY2" fmla="*/ 0 h 4827918"/>
            </a:gdLst>
            <a:ahLst/>
            <a:cxnLst>
              <a:cxn ang="0">
                <a:pos x="connsiteX0" y="connsiteY0"/>
              </a:cxn>
              <a:cxn ang="0">
                <a:pos x="connsiteX1" y="connsiteY1"/>
              </a:cxn>
              <a:cxn ang="0">
                <a:pos x="connsiteX2" y="connsiteY2"/>
              </a:cxn>
            </a:cxnLst>
            <a:rect l="l" t="t" r="r" b="b"/>
            <a:pathLst>
              <a:path w="5779698" h="4827918">
                <a:moveTo>
                  <a:pt x="0" y="3088257"/>
                </a:moveTo>
                <a:cubicBezTo>
                  <a:pt x="230038" y="3958087"/>
                  <a:pt x="460076" y="4827918"/>
                  <a:pt x="1423359" y="4313208"/>
                </a:cubicBezTo>
                <a:cubicBezTo>
                  <a:pt x="2386642" y="3798499"/>
                  <a:pt x="4083170" y="1899249"/>
                  <a:pt x="5779698" y="0"/>
                </a:cubicBezTo>
              </a:path>
            </a:pathLst>
          </a:custGeom>
          <a:ln w="508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6" name="Straight Arrow Connector 25"/>
          <p:cNvCxnSpPr>
            <a:endCxn id="22" idx="9"/>
          </p:cNvCxnSpPr>
          <p:nvPr/>
        </p:nvCxnSpPr>
        <p:spPr>
          <a:xfrm rot="5400000">
            <a:off x="935596" y="4113076"/>
            <a:ext cx="1512168" cy="1588"/>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187624" y="2780928"/>
            <a:ext cx="2448272" cy="646331"/>
          </a:xfrm>
          <a:prstGeom prst="rect">
            <a:avLst/>
          </a:prstGeom>
          <a:noFill/>
        </p:spPr>
        <p:txBody>
          <a:bodyPr wrap="square" rtlCol="0">
            <a:spAutoFit/>
          </a:bodyPr>
          <a:lstStyle/>
          <a:p>
            <a:r>
              <a:rPr lang="en-GB" dirty="0">
                <a:solidFill>
                  <a:srgbClr val="FF0000"/>
                </a:solidFill>
              </a:rPr>
              <a:t>Policy initiative to depreciate currency.</a:t>
            </a:r>
          </a:p>
        </p:txBody>
      </p:sp>
      <p:cxnSp>
        <p:nvCxnSpPr>
          <p:cNvPr id="30" name="Straight Arrow Connector 29"/>
          <p:cNvCxnSpPr/>
          <p:nvPr/>
        </p:nvCxnSpPr>
        <p:spPr>
          <a:xfrm rot="10800000">
            <a:off x="2699792" y="6237312"/>
            <a:ext cx="2160240" cy="288032"/>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860032" y="6093296"/>
            <a:ext cx="3672408" cy="646331"/>
          </a:xfrm>
          <a:prstGeom prst="rect">
            <a:avLst/>
          </a:prstGeom>
          <a:noFill/>
        </p:spPr>
        <p:txBody>
          <a:bodyPr wrap="square" rtlCol="0">
            <a:spAutoFit/>
          </a:bodyPr>
          <a:lstStyle/>
          <a:p>
            <a:r>
              <a:rPr lang="en-GB" dirty="0">
                <a:solidFill>
                  <a:srgbClr val="FF0000"/>
                </a:solidFill>
              </a:rPr>
              <a:t>Trade deficit initially becomes worse, before getting better</a:t>
            </a:r>
          </a:p>
        </p:txBody>
      </p:sp>
      <p:cxnSp>
        <p:nvCxnSpPr>
          <p:cNvPr id="34" name="Straight Arrow Connector 33"/>
          <p:cNvCxnSpPr>
            <a:stCxn id="36" idx="2"/>
          </p:cNvCxnSpPr>
          <p:nvPr/>
        </p:nvCxnSpPr>
        <p:spPr>
          <a:xfrm rot="16200000" flipH="1">
            <a:off x="5867276" y="1483911"/>
            <a:ext cx="865833" cy="1008112"/>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851920" y="908720"/>
            <a:ext cx="3888432" cy="646331"/>
          </a:xfrm>
          <a:prstGeom prst="rect">
            <a:avLst/>
          </a:prstGeom>
          <a:noFill/>
        </p:spPr>
        <p:txBody>
          <a:bodyPr wrap="square" rtlCol="0">
            <a:spAutoFit/>
          </a:bodyPr>
          <a:lstStyle/>
          <a:p>
            <a:r>
              <a:rPr lang="en-GB" dirty="0">
                <a:solidFill>
                  <a:srgbClr val="FF0000"/>
                </a:solidFill>
              </a:rPr>
              <a:t>Nation ultimately acquires the benefits of a currency depreciation</a:t>
            </a:r>
          </a:p>
        </p:txBody>
      </p:sp>
      <p:sp>
        <p:nvSpPr>
          <p:cNvPr id="21" name="Text Box 5"/>
          <p:cNvSpPr txBox="1">
            <a:spLocks noChangeArrowheads="1"/>
          </p:cNvSpPr>
          <p:nvPr/>
        </p:nvSpPr>
        <p:spPr bwMode="auto">
          <a:xfrm>
            <a:off x="107504" y="1052736"/>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dirty="0">
                <a:solidFill>
                  <a:srgbClr val="0000FF"/>
                </a:solidFill>
              </a:rPr>
              <a:t>Trade Surplus</a:t>
            </a:r>
          </a:p>
        </p:txBody>
      </p:sp>
      <p:sp>
        <p:nvSpPr>
          <p:cNvPr id="25" name="Rectangle 24"/>
          <p:cNvSpPr/>
          <p:nvPr/>
        </p:nvSpPr>
        <p:spPr>
          <a:xfrm>
            <a:off x="107504" y="5301208"/>
            <a:ext cx="936104" cy="646331"/>
          </a:xfrm>
          <a:prstGeom prst="rect">
            <a:avLst/>
          </a:prstGeom>
        </p:spPr>
        <p:txBody>
          <a:bodyPr wrap="square">
            <a:spAutoFit/>
          </a:bodyPr>
          <a:lstStyle/>
          <a:p>
            <a:pPr>
              <a:spcBef>
                <a:spcPct val="50000"/>
              </a:spcBef>
            </a:pPr>
            <a:r>
              <a:rPr lang="en-GB" dirty="0">
                <a:solidFill>
                  <a:srgbClr val="FC0427"/>
                </a:solidFill>
              </a:rPr>
              <a:t>Trade Deficit</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Personal Income Tax £</a:t>
            </a:r>
          </a:p>
        </p:txBody>
      </p:sp>
      <p:sp>
        <p:nvSpPr>
          <p:cNvPr id="7" name="TextBox 6"/>
          <p:cNvSpPr txBox="1"/>
          <p:nvPr/>
        </p:nvSpPr>
        <p:spPr>
          <a:xfrm>
            <a:off x="6732240" y="5373216"/>
            <a:ext cx="2160240" cy="369332"/>
          </a:xfrm>
          <a:prstGeom prst="rect">
            <a:avLst/>
          </a:prstGeom>
          <a:noFill/>
        </p:spPr>
        <p:txBody>
          <a:bodyPr wrap="square" rtlCol="0">
            <a:spAutoFit/>
          </a:bodyPr>
          <a:lstStyle/>
          <a:p>
            <a:r>
              <a:rPr lang="en-GB" dirty="0">
                <a:solidFill>
                  <a:srgbClr val="0066FF"/>
                </a:solidFill>
              </a:rPr>
              <a:t>Personal Income £</a:t>
            </a:r>
          </a:p>
        </p:txBody>
      </p:sp>
      <p:sp>
        <p:nvSpPr>
          <p:cNvPr id="13" name="TextBox 12"/>
          <p:cNvSpPr txBox="1"/>
          <p:nvPr/>
        </p:nvSpPr>
        <p:spPr>
          <a:xfrm>
            <a:off x="6804248" y="1412776"/>
            <a:ext cx="1512168" cy="646331"/>
          </a:xfrm>
          <a:prstGeom prst="rect">
            <a:avLst/>
          </a:prstGeom>
          <a:noFill/>
        </p:spPr>
        <p:txBody>
          <a:bodyPr wrap="square" rtlCol="0">
            <a:spAutoFit/>
          </a:bodyPr>
          <a:lstStyle/>
          <a:p>
            <a:r>
              <a:rPr lang="en-GB" dirty="0">
                <a:solidFill>
                  <a:srgbClr val="0066FF"/>
                </a:solidFill>
              </a:rPr>
              <a:t>Progressive taxation</a:t>
            </a:r>
          </a:p>
        </p:txBody>
      </p:sp>
      <p:sp>
        <p:nvSpPr>
          <p:cNvPr id="14" name="TextBox 13"/>
          <p:cNvSpPr txBox="1"/>
          <p:nvPr/>
        </p:nvSpPr>
        <p:spPr>
          <a:xfrm>
            <a:off x="4716016" y="980728"/>
            <a:ext cx="1800200" cy="646331"/>
          </a:xfrm>
          <a:prstGeom prst="rect">
            <a:avLst/>
          </a:prstGeom>
          <a:noFill/>
        </p:spPr>
        <p:txBody>
          <a:bodyPr wrap="square" rtlCol="0">
            <a:spAutoFit/>
          </a:bodyPr>
          <a:lstStyle/>
          <a:p>
            <a:r>
              <a:rPr lang="en-GB" dirty="0">
                <a:solidFill>
                  <a:srgbClr val="FF3300"/>
                </a:solidFill>
              </a:rPr>
              <a:t>Regressive taxation</a:t>
            </a:r>
          </a:p>
        </p:txBody>
      </p:sp>
      <p:sp>
        <p:nvSpPr>
          <p:cNvPr id="24" name="Freeform 23"/>
          <p:cNvSpPr/>
          <p:nvPr/>
        </p:nvSpPr>
        <p:spPr>
          <a:xfrm>
            <a:off x="1285336" y="1759789"/>
            <a:ext cx="5503653" cy="3538986"/>
          </a:xfrm>
          <a:custGeom>
            <a:avLst/>
            <a:gdLst>
              <a:gd name="connsiteX0" fmla="*/ 0 w 5503653"/>
              <a:gd name="connsiteY0" fmla="*/ 3441939 h 3636033"/>
              <a:gd name="connsiteX1" fmla="*/ 4321834 w 5503653"/>
              <a:gd name="connsiteY1" fmla="*/ 3062377 h 3636033"/>
              <a:gd name="connsiteX2" fmla="*/ 5503653 w 5503653"/>
              <a:gd name="connsiteY2" fmla="*/ 0 h 3636033"/>
              <a:gd name="connsiteX0" fmla="*/ 0 w 5503653"/>
              <a:gd name="connsiteY0" fmla="*/ 3441939 h 3538986"/>
              <a:gd name="connsiteX1" fmla="*/ 4294776 w 5503653"/>
              <a:gd name="connsiteY1" fmla="*/ 2029251 h 3538986"/>
              <a:gd name="connsiteX2" fmla="*/ 5503653 w 5503653"/>
              <a:gd name="connsiteY2" fmla="*/ 0 h 3538986"/>
            </a:gdLst>
            <a:ahLst/>
            <a:cxnLst>
              <a:cxn ang="0">
                <a:pos x="connsiteX0" y="connsiteY0"/>
              </a:cxn>
              <a:cxn ang="0">
                <a:pos x="connsiteX1" y="connsiteY1"/>
              </a:cxn>
              <a:cxn ang="0">
                <a:pos x="connsiteX2" y="connsiteY2"/>
              </a:cxn>
            </a:cxnLst>
            <a:rect l="l" t="t" r="r" b="b"/>
            <a:pathLst>
              <a:path w="5503653" h="3538986">
                <a:moveTo>
                  <a:pt x="0" y="3441939"/>
                </a:moveTo>
                <a:cubicBezTo>
                  <a:pt x="1702279" y="3538986"/>
                  <a:pt x="3377501" y="2602907"/>
                  <a:pt x="4294776" y="2029251"/>
                </a:cubicBezTo>
                <a:cubicBezTo>
                  <a:pt x="5212051" y="1455595"/>
                  <a:pt x="5371381" y="1244360"/>
                  <a:pt x="5503653" y="0"/>
                </a:cubicBezTo>
              </a:path>
            </a:pathLst>
          </a:custGeom>
          <a:ln w="635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Freeform 24"/>
          <p:cNvSpPr/>
          <p:nvPr/>
        </p:nvSpPr>
        <p:spPr>
          <a:xfrm>
            <a:off x="1284617" y="1362974"/>
            <a:ext cx="3416779" cy="3812875"/>
          </a:xfrm>
          <a:custGeom>
            <a:avLst/>
            <a:gdLst>
              <a:gd name="connsiteX0" fmla="*/ 1438 w 3417498"/>
              <a:gd name="connsiteY0" fmla="*/ 3812875 h 3812875"/>
              <a:gd name="connsiteX1" fmla="*/ 113581 w 3417498"/>
              <a:gd name="connsiteY1" fmla="*/ 2656935 h 3812875"/>
              <a:gd name="connsiteX2" fmla="*/ 682925 w 3417498"/>
              <a:gd name="connsiteY2" fmla="*/ 1164566 h 3812875"/>
              <a:gd name="connsiteX3" fmla="*/ 3417498 w 3417498"/>
              <a:gd name="connsiteY3" fmla="*/ 0 h 3812875"/>
              <a:gd name="connsiteX0" fmla="*/ 719 w 3416779"/>
              <a:gd name="connsiteY0" fmla="*/ 3812875 h 3812875"/>
              <a:gd name="connsiteX1" fmla="*/ 335055 w 3416779"/>
              <a:gd name="connsiteY1" fmla="*/ 2282050 h 3812875"/>
              <a:gd name="connsiteX2" fmla="*/ 682206 w 3416779"/>
              <a:gd name="connsiteY2" fmla="*/ 1164566 h 3812875"/>
              <a:gd name="connsiteX3" fmla="*/ 3416779 w 3416779"/>
              <a:gd name="connsiteY3" fmla="*/ 0 h 3812875"/>
              <a:gd name="connsiteX0" fmla="*/ 719 w 3416779"/>
              <a:gd name="connsiteY0" fmla="*/ 3812875 h 3812875"/>
              <a:gd name="connsiteX1" fmla="*/ 335055 w 3416779"/>
              <a:gd name="connsiteY1" fmla="*/ 2282050 h 3812875"/>
              <a:gd name="connsiteX2" fmla="*/ 1127143 w 3416779"/>
              <a:gd name="connsiteY2" fmla="*/ 1273938 h 3812875"/>
              <a:gd name="connsiteX3" fmla="*/ 3416779 w 3416779"/>
              <a:gd name="connsiteY3" fmla="*/ 0 h 3812875"/>
            </a:gdLst>
            <a:ahLst/>
            <a:cxnLst>
              <a:cxn ang="0">
                <a:pos x="connsiteX0" y="connsiteY0"/>
              </a:cxn>
              <a:cxn ang="0">
                <a:pos x="connsiteX1" y="connsiteY1"/>
              </a:cxn>
              <a:cxn ang="0">
                <a:pos x="connsiteX2" y="connsiteY2"/>
              </a:cxn>
              <a:cxn ang="0">
                <a:pos x="connsiteX3" y="connsiteY3"/>
              </a:cxn>
            </a:cxnLst>
            <a:rect l="l" t="t" r="r" b="b"/>
            <a:pathLst>
              <a:path w="3416779" h="3812875">
                <a:moveTo>
                  <a:pt x="719" y="3812875"/>
                </a:moveTo>
                <a:cubicBezTo>
                  <a:pt x="0" y="3455597"/>
                  <a:pt x="147318" y="2705206"/>
                  <a:pt x="335055" y="2282050"/>
                </a:cubicBezTo>
                <a:cubicBezTo>
                  <a:pt x="522792" y="1858894"/>
                  <a:pt x="613522" y="1654280"/>
                  <a:pt x="1127143" y="1273938"/>
                </a:cubicBezTo>
                <a:cubicBezTo>
                  <a:pt x="1640764" y="893596"/>
                  <a:pt x="2762609" y="207034"/>
                  <a:pt x="3416779" y="0"/>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691680" y="1988840"/>
            <a:ext cx="0" cy="3600078"/>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91680" y="5589240"/>
            <a:ext cx="3600400" cy="0"/>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rot="16200000">
            <a:off x="-931967" y="3460359"/>
            <a:ext cx="331237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Cumulative Income Share (%)</a:t>
            </a:r>
          </a:p>
        </p:txBody>
      </p:sp>
      <p:sp>
        <p:nvSpPr>
          <p:cNvPr id="7" name="TextBox 6"/>
          <p:cNvSpPr txBox="1"/>
          <p:nvPr/>
        </p:nvSpPr>
        <p:spPr>
          <a:xfrm>
            <a:off x="1619672" y="6237312"/>
            <a:ext cx="3672408" cy="369332"/>
          </a:xfrm>
          <a:prstGeom prst="rect">
            <a:avLst/>
          </a:prstGeom>
          <a:noFill/>
        </p:spPr>
        <p:txBody>
          <a:bodyPr wrap="square" rtlCol="0">
            <a:spAutoFit/>
          </a:bodyPr>
          <a:lstStyle/>
          <a:p>
            <a:r>
              <a:rPr lang="en-GB" dirty="0">
                <a:solidFill>
                  <a:srgbClr val="0066FF"/>
                </a:solidFill>
              </a:rPr>
              <a:t>Cumulative Population Share (%)</a:t>
            </a:r>
          </a:p>
        </p:txBody>
      </p:sp>
      <p:sp>
        <p:nvSpPr>
          <p:cNvPr id="24" name="Freeform 23"/>
          <p:cNvSpPr/>
          <p:nvPr/>
        </p:nvSpPr>
        <p:spPr>
          <a:xfrm>
            <a:off x="1691680" y="2132855"/>
            <a:ext cx="3528392" cy="3489981"/>
          </a:xfrm>
          <a:custGeom>
            <a:avLst/>
            <a:gdLst>
              <a:gd name="connsiteX0" fmla="*/ 0 w 5503653"/>
              <a:gd name="connsiteY0" fmla="*/ 3441939 h 3636033"/>
              <a:gd name="connsiteX1" fmla="*/ 4321834 w 5503653"/>
              <a:gd name="connsiteY1" fmla="*/ 3062377 h 3636033"/>
              <a:gd name="connsiteX2" fmla="*/ 5503653 w 5503653"/>
              <a:gd name="connsiteY2" fmla="*/ 0 h 3636033"/>
              <a:gd name="connsiteX0" fmla="*/ 0 w 5503653"/>
              <a:gd name="connsiteY0" fmla="*/ 3441939 h 3538986"/>
              <a:gd name="connsiteX1" fmla="*/ 4294776 w 5503653"/>
              <a:gd name="connsiteY1" fmla="*/ 2029251 h 3538986"/>
              <a:gd name="connsiteX2" fmla="*/ 5503653 w 5503653"/>
              <a:gd name="connsiteY2" fmla="*/ 0 h 3538986"/>
              <a:gd name="connsiteX0" fmla="*/ 0 w 5503653"/>
              <a:gd name="connsiteY0" fmla="*/ 3441939 h 3538986"/>
              <a:gd name="connsiteX1" fmla="*/ 2088232 w 5503653"/>
              <a:gd name="connsiteY1" fmla="*/ 2736304 h 3538986"/>
              <a:gd name="connsiteX2" fmla="*/ 5503653 w 5503653"/>
              <a:gd name="connsiteY2" fmla="*/ 0 h 3538986"/>
              <a:gd name="connsiteX0" fmla="*/ 0 w 3528392"/>
              <a:gd name="connsiteY0" fmla="*/ 3441939 h 3538986"/>
              <a:gd name="connsiteX1" fmla="*/ 2088232 w 3528392"/>
              <a:gd name="connsiteY1" fmla="*/ 2736304 h 3538986"/>
              <a:gd name="connsiteX2" fmla="*/ 3528392 w 3528392"/>
              <a:gd name="connsiteY2" fmla="*/ 0 h 3538986"/>
              <a:gd name="connsiteX0" fmla="*/ 0 w 3528392"/>
              <a:gd name="connsiteY0" fmla="*/ 3441939 h 3538986"/>
              <a:gd name="connsiteX1" fmla="*/ 2448272 w 3528392"/>
              <a:gd name="connsiteY1" fmla="*/ 2808312 h 3538986"/>
              <a:gd name="connsiteX2" fmla="*/ 3528392 w 3528392"/>
              <a:gd name="connsiteY2" fmla="*/ 0 h 3538986"/>
              <a:gd name="connsiteX0" fmla="*/ 0 w 3528392"/>
              <a:gd name="connsiteY0" fmla="*/ 3441939 h 3459148"/>
              <a:gd name="connsiteX1" fmla="*/ 1672622 w 3528392"/>
              <a:gd name="connsiteY1" fmla="*/ 3353544 h 3459148"/>
              <a:gd name="connsiteX2" fmla="*/ 2448272 w 3528392"/>
              <a:gd name="connsiteY2" fmla="*/ 2808312 h 3459148"/>
              <a:gd name="connsiteX3" fmla="*/ 3528392 w 3528392"/>
              <a:gd name="connsiteY3" fmla="*/ 0 h 3459148"/>
              <a:gd name="connsiteX0" fmla="*/ 0 w 3528392"/>
              <a:gd name="connsiteY0" fmla="*/ 3441939 h 3441939"/>
              <a:gd name="connsiteX1" fmla="*/ 1728192 w 3528392"/>
              <a:gd name="connsiteY1" fmla="*/ 3240360 h 3441939"/>
              <a:gd name="connsiteX2" fmla="*/ 2448272 w 3528392"/>
              <a:gd name="connsiteY2" fmla="*/ 2808312 h 3441939"/>
              <a:gd name="connsiteX3" fmla="*/ 3528392 w 3528392"/>
              <a:gd name="connsiteY3"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528392 w 3528392"/>
              <a:gd name="connsiteY3"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139112 w 3528392"/>
              <a:gd name="connsiteY3" fmla="*/ 1378096 h 3441939"/>
              <a:gd name="connsiteX4" fmla="*/ 3528392 w 3528392"/>
              <a:gd name="connsiteY4"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168352 w 3528392"/>
              <a:gd name="connsiteY3" fmla="*/ 1440161 h 3441939"/>
              <a:gd name="connsiteX4" fmla="*/ 3528392 w 3528392"/>
              <a:gd name="connsiteY4" fmla="*/ 0 h 3441939"/>
              <a:gd name="connsiteX0" fmla="*/ 0 w 3528392"/>
              <a:gd name="connsiteY0" fmla="*/ 3441939 h 3489981"/>
              <a:gd name="connsiteX1" fmla="*/ 1728192 w 3528392"/>
              <a:gd name="connsiteY1" fmla="*/ 3312369 h 3489981"/>
              <a:gd name="connsiteX2" fmla="*/ 2592288 w 3528392"/>
              <a:gd name="connsiteY2" fmla="*/ 2376265 h 3489981"/>
              <a:gd name="connsiteX3" fmla="*/ 3168352 w 3528392"/>
              <a:gd name="connsiteY3" fmla="*/ 1440161 h 3489981"/>
              <a:gd name="connsiteX4" fmla="*/ 3528392 w 3528392"/>
              <a:gd name="connsiteY4" fmla="*/ 0 h 3489981"/>
              <a:gd name="connsiteX0" fmla="*/ 0 w 3528392"/>
              <a:gd name="connsiteY0" fmla="*/ 3441939 h 3489981"/>
              <a:gd name="connsiteX1" fmla="*/ 1728192 w 3528392"/>
              <a:gd name="connsiteY1" fmla="*/ 3312369 h 3489981"/>
              <a:gd name="connsiteX2" fmla="*/ 2664296 w 3528392"/>
              <a:gd name="connsiteY2" fmla="*/ 2376265 h 3489981"/>
              <a:gd name="connsiteX3" fmla="*/ 3168352 w 3528392"/>
              <a:gd name="connsiteY3" fmla="*/ 1440161 h 3489981"/>
              <a:gd name="connsiteX4" fmla="*/ 3528392 w 3528392"/>
              <a:gd name="connsiteY4" fmla="*/ 0 h 3489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8392" h="3489981">
                <a:moveTo>
                  <a:pt x="0" y="3441939"/>
                </a:moveTo>
                <a:cubicBezTo>
                  <a:pt x="278770" y="3427207"/>
                  <a:pt x="1284143" y="3489981"/>
                  <a:pt x="1728192" y="3312369"/>
                </a:cubicBezTo>
                <a:cubicBezTo>
                  <a:pt x="2172241" y="3134757"/>
                  <a:pt x="2424269" y="2688300"/>
                  <a:pt x="2664296" y="2376265"/>
                </a:cubicBezTo>
                <a:cubicBezTo>
                  <a:pt x="2904323" y="2064230"/>
                  <a:pt x="3024336" y="1836205"/>
                  <a:pt x="3168352" y="1440161"/>
                </a:cubicBezTo>
                <a:cubicBezTo>
                  <a:pt x="3312368" y="1044117"/>
                  <a:pt x="3463512" y="229683"/>
                  <a:pt x="3528392" y="0"/>
                </a:cubicBezTo>
              </a:path>
            </a:pathLst>
          </a:cu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p:cNvSpPr txBox="1"/>
          <p:nvPr/>
        </p:nvSpPr>
        <p:spPr>
          <a:xfrm>
            <a:off x="971600" y="4653136"/>
            <a:ext cx="648072" cy="369332"/>
          </a:xfrm>
          <a:prstGeom prst="rect">
            <a:avLst/>
          </a:prstGeom>
          <a:noFill/>
        </p:spPr>
        <p:txBody>
          <a:bodyPr wrap="square" rtlCol="0">
            <a:spAutoFit/>
          </a:bodyPr>
          <a:lstStyle/>
          <a:p>
            <a:r>
              <a:rPr lang="en-GB" dirty="0"/>
              <a:t>20%</a:t>
            </a:r>
          </a:p>
        </p:txBody>
      </p:sp>
      <p:sp>
        <p:nvSpPr>
          <p:cNvPr id="11" name="TextBox 10"/>
          <p:cNvSpPr txBox="1"/>
          <p:nvPr/>
        </p:nvSpPr>
        <p:spPr>
          <a:xfrm>
            <a:off x="971600" y="3933056"/>
            <a:ext cx="648072" cy="369332"/>
          </a:xfrm>
          <a:prstGeom prst="rect">
            <a:avLst/>
          </a:prstGeom>
          <a:noFill/>
        </p:spPr>
        <p:txBody>
          <a:bodyPr wrap="square" rtlCol="0">
            <a:spAutoFit/>
          </a:bodyPr>
          <a:lstStyle/>
          <a:p>
            <a:r>
              <a:rPr lang="en-GB" dirty="0"/>
              <a:t>40%</a:t>
            </a:r>
          </a:p>
        </p:txBody>
      </p:sp>
      <p:sp>
        <p:nvSpPr>
          <p:cNvPr id="12" name="TextBox 11"/>
          <p:cNvSpPr txBox="1"/>
          <p:nvPr/>
        </p:nvSpPr>
        <p:spPr>
          <a:xfrm>
            <a:off x="971600" y="3212976"/>
            <a:ext cx="648072" cy="369332"/>
          </a:xfrm>
          <a:prstGeom prst="rect">
            <a:avLst/>
          </a:prstGeom>
          <a:noFill/>
        </p:spPr>
        <p:txBody>
          <a:bodyPr wrap="square" rtlCol="0">
            <a:spAutoFit/>
          </a:bodyPr>
          <a:lstStyle/>
          <a:p>
            <a:r>
              <a:rPr lang="en-GB" dirty="0"/>
              <a:t>60%</a:t>
            </a:r>
          </a:p>
        </p:txBody>
      </p:sp>
      <p:sp>
        <p:nvSpPr>
          <p:cNvPr id="15" name="TextBox 14"/>
          <p:cNvSpPr txBox="1"/>
          <p:nvPr/>
        </p:nvSpPr>
        <p:spPr>
          <a:xfrm>
            <a:off x="971600" y="2492896"/>
            <a:ext cx="648072" cy="369332"/>
          </a:xfrm>
          <a:prstGeom prst="rect">
            <a:avLst/>
          </a:prstGeom>
          <a:noFill/>
        </p:spPr>
        <p:txBody>
          <a:bodyPr wrap="square" rtlCol="0">
            <a:spAutoFit/>
          </a:bodyPr>
          <a:lstStyle/>
          <a:p>
            <a:r>
              <a:rPr lang="en-GB" dirty="0"/>
              <a:t>80%</a:t>
            </a:r>
          </a:p>
        </p:txBody>
      </p:sp>
      <p:sp>
        <p:nvSpPr>
          <p:cNvPr id="16" name="TextBox 15"/>
          <p:cNvSpPr txBox="1"/>
          <p:nvPr/>
        </p:nvSpPr>
        <p:spPr>
          <a:xfrm>
            <a:off x="827584" y="1772816"/>
            <a:ext cx="792088" cy="369332"/>
          </a:xfrm>
          <a:prstGeom prst="rect">
            <a:avLst/>
          </a:prstGeom>
          <a:noFill/>
        </p:spPr>
        <p:txBody>
          <a:bodyPr wrap="square" rtlCol="0">
            <a:spAutoFit/>
          </a:bodyPr>
          <a:lstStyle/>
          <a:p>
            <a:r>
              <a:rPr lang="en-GB" dirty="0"/>
              <a:t>100%</a:t>
            </a:r>
          </a:p>
        </p:txBody>
      </p:sp>
      <p:sp>
        <p:nvSpPr>
          <p:cNvPr id="17" name="TextBox 16"/>
          <p:cNvSpPr txBox="1"/>
          <p:nvPr/>
        </p:nvSpPr>
        <p:spPr>
          <a:xfrm>
            <a:off x="2123728" y="5733256"/>
            <a:ext cx="648072" cy="369332"/>
          </a:xfrm>
          <a:prstGeom prst="rect">
            <a:avLst/>
          </a:prstGeom>
          <a:noFill/>
        </p:spPr>
        <p:txBody>
          <a:bodyPr wrap="square" rtlCol="0">
            <a:spAutoFit/>
          </a:bodyPr>
          <a:lstStyle/>
          <a:p>
            <a:r>
              <a:rPr lang="en-GB" dirty="0"/>
              <a:t>20%</a:t>
            </a:r>
          </a:p>
        </p:txBody>
      </p:sp>
      <p:sp>
        <p:nvSpPr>
          <p:cNvPr id="18" name="TextBox 17"/>
          <p:cNvSpPr txBox="1"/>
          <p:nvPr/>
        </p:nvSpPr>
        <p:spPr>
          <a:xfrm>
            <a:off x="2915816" y="5733256"/>
            <a:ext cx="648072" cy="369332"/>
          </a:xfrm>
          <a:prstGeom prst="rect">
            <a:avLst/>
          </a:prstGeom>
          <a:noFill/>
        </p:spPr>
        <p:txBody>
          <a:bodyPr wrap="square" rtlCol="0">
            <a:spAutoFit/>
          </a:bodyPr>
          <a:lstStyle/>
          <a:p>
            <a:r>
              <a:rPr lang="en-GB" dirty="0"/>
              <a:t>40%</a:t>
            </a:r>
          </a:p>
        </p:txBody>
      </p:sp>
      <p:sp>
        <p:nvSpPr>
          <p:cNvPr id="19" name="TextBox 18"/>
          <p:cNvSpPr txBox="1"/>
          <p:nvPr/>
        </p:nvSpPr>
        <p:spPr>
          <a:xfrm>
            <a:off x="3563888" y="5733256"/>
            <a:ext cx="648072" cy="369332"/>
          </a:xfrm>
          <a:prstGeom prst="rect">
            <a:avLst/>
          </a:prstGeom>
          <a:noFill/>
        </p:spPr>
        <p:txBody>
          <a:bodyPr wrap="square" rtlCol="0">
            <a:spAutoFit/>
          </a:bodyPr>
          <a:lstStyle/>
          <a:p>
            <a:r>
              <a:rPr lang="en-GB" dirty="0"/>
              <a:t>60%</a:t>
            </a:r>
          </a:p>
        </p:txBody>
      </p:sp>
      <p:sp>
        <p:nvSpPr>
          <p:cNvPr id="20" name="TextBox 19"/>
          <p:cNvSpPr txBox="1"/>
          <p:nvPr/>
        </p:nvSpPr>
        <p:spPr>
          <a:xfrm>
            <a:off x="4283968" y="5733256"/>
            <a:ext cx="648072" cy="369332"/>
          </a:xfrm>
          <a:prstGeom prst="rect">
            <a:avLst/>
          </a:prstGeom>
          <a:noFill/>
        </p:spPr>
        <p:txBody>
          <a:bodyPr wrap="square" rtlCol="0">
            <a:spAutoFit/>
          </a:bodyPr>
          <a:lstStyle/>
          <a:p>
            <a:r>
              <a:rPr lang="en-GB" dirty="0"/>
              <a:t>80%</a:t>
            </a:r>
          </a:p>
        </p:txBody>
      </p:sp>
      <p:sp>
        <p:nvSpPr>
          <p:cNvPr id="21" name="TextBox 20"/>
          <p:cNvSpPr txBox="1"/>
          <p:nvPr/>
        </p:nvSpPr>
        <p:spPr>
          <a:xfrm>
            <a:off x="5004048" y="5733256"/>
            <a:ext cx="792088" cy="369332"/>
          </a:xfrm>
          <a:prstGeom prst="rect">
            <a:avLst/>
          </a:prstGeom>
          <a:noFill/>
        </p:spPr>
        <p:txBody>
          <a:bodyPr wrap="square" rtlCol="0">
            <a:spAutoFit/>
          </a:bodyPr>
          <a:lstStyle/>
          <a:p>
            <a:r>
              <a:rPr lang="en-GB" dirty="0"/>
              <a:t>100%</a:t>
            </a:r>
          </a:p>
        </p:txBody>
      </p:sp>
      <p:sp>
        <p:nvSpPr>
          <p:cNvPr id="22" name="Line 3"/>
          <p:cNvSpPr>
            <a:spLocks noChangeShapeType="1"/>
          </p:cNvSpPr>
          <p:nvPr/>
        </p:nvSpPr>
        <p:spPr bwMode="auto">
          <a:xfrm flipV="1">
            <a:off x="5292080" y="1988840"/>
            <a:ext cx="0" cy="3600078"/>
          </a:xfrm>
          <a:prstGeom prst="line">
            <a:avLst/>
          </a:prstGeom>
          <a:noFill/>
          <a:ln w="63500">
            <a:solidFill>
              <a:srgbClr val="0000FF"/>
            </a:solidFill>
            <a:round/>
            <a:headEnd/>
            <a:tailEnd type="triangle" w="med" len="med"/>
          </a:ln>
        </p:spPr>
        <p:txBody>
          <a:bodyPr/>
          <a:lstStyle/>
          <a:p>
            <a:endParaRPr lang="en-GB"/>
          </a:p>
        </p:txBody>
      </p:sp>
      <p:sp>
        <p:nvSpPr>
          <p:cNvPr id="23" name="Line 4"/>
          <p:cNvSpPr>
            <a:spLocks noChangeShapeType="1"/>
          </p:cNvSpPr>
          <p:nvPr/>
        </p:nvSpPr>
        <p:spPr bwMode="auto">
          <a:xfrm>
            <a:off x="1691680" y="1988840"/>
            <a:ext cx="3600400" cy="0"/>
          </a:xfrm>
          <a:prstGeom prst="line">
            <a:avLst/>
          </a:prstGeom>
          <a:noFill/>
          <a:ln w="63500">
            <a:solidFill>
              <a:srgbClr val="0000FF"/>
            </a:solidFill>
            <a:round/>
            <a:headEnd/>
            <a:tailEnd type="triangle" w="med" len="med"/>
          </a:ln>
        </p:spPr>
        <p:txBody>
          <a:bodyPr/>
          <a:lstStyle/>
          <a:p>
            <a:endParaRPr lang="en-GB"/>
          </a:p>
        </p:txBody>
      </p:sp>
      <p:cxnSp>
        <p:nvCxnSpPr>
          <p:cNvPr id="27" name="Straight Connector 26"/>
          <p:cNvCxnSpPr>
            <a:stCxn id="2" idx="0"/>
            <a:endCxn id="23" idx="1"/>
          </p:cNvCxnSpPr>
          <p:nvPr/>
        </p:nvCxnSpPr>
        <p:spPr>
          <a:xfrm rot="5400000" flipH="1" flipV="1">
            <a:off x="1691841" y="1988679"/>
            <a:ext cx="3600078" cy="3600400"/>
          </a:xfrm>
          <a:prstGeom prst="line">
            <a:avLst/>
          </a:prstGeom>
          <a:ln w="63500">
            <a:solidFill>
              <a:srgbClr val="0066FF"/>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8925102">
            <a:off x="1439603" y="3181941"/>
            <a:ext cx="3970703" cy="646331"/>
          </a:xfrm>
          <a:prstGeom prst="rect">
            <a:avLst/>
          </a:prstGeom>
          <a:noFill/>
        </p:spPr>
        <p:txBody>
          <a:bodyPr wrap="square" rtlCol="0">
            <a:spAutoFit/>
          </a:bodyPr>
          <a:lstStyle/>
          <a:p>
            <a:r>
              <a:rPr lang="en-GB" b="1" dirty="0">
                <a:solidFill>
                  <a:srgbClr val="0066FF"/>
                </a:solidFill>
              </a:rPr>
              <a:t>Line of complete income equality (45 degree line)</a:t>
            </a:r>
          </a:p>
        </p:txBody>
      </p:sp>
      <p:sp>
        <p:nvSpPr>
          <p:cNvPr id="29" name="Freeform 28"/>
          <p:cNvSpPr/>
          <p:nvPr/>
        </p:nvSpPr>
        <p:spPr>
          <a:xfrm>
            <a:off x="1763688" y="1588810"/>
            <a:ext cx="4006734" cy="4000429"/>
          </a:xfrm>
          <a:custGeom>
            <a:avLst/>
            <a:gdLst>
              <a:gd name="connsiteX0" fmla="*/ 3683479 w 4192438"/>
              <a:gd name="connsiteY0" fmla="*/ 352245 h 4226943"/>
              <a:gd name="connsiteX1" fmla="*/ 3390181 w 4192438"/>
              <a:gd name="connsiteY1" fmla="*/ 1577196 h 4226943"/>
              <a:gd name="connsiteX2" fmla="*/ 2993366 w 4192438"/>
              <a:gd name="connsiteY2" fmla="*/ 2353573 h 4226943"/>
              <a:gd name="connsiteX3" fmla="*/ 2268747 w 4192438"/>
              <a:gd name="connsiteY3" fmla="*/ 3276600 h 4226943"/>
              <a:gd name="connsiteX4" fmla="*/ 1664898 w 4192438"/>
              <a:gd name="connsiteY4" fmla="*/ 3569898 h 4226943"/>
              <a:gd name="connsiteX5" fmla="*/ 336430 w 4192438"/>
              <a:gd name="connsiteY5" fmla="*/ 3690667 h 4226943"/>
              <a:gd name="connsiteX6" fmla="*/ 3683479 w 4192438"/>
              <a:gd name="connsiteY6" fmla="*/ 352245 h 4226943"/>
              <a:gd name="connsiteX0" fmla="*/ 3683479 w 4192438"/>
              <a:gd name="connsiteY0" fmla="*/ 352245 h 4226943"/>
              <a:gd name="connsiteX1" fmla="*/ 3390181 w 4192438"/>
              <a:gd name="connsiteY1" fmla="*/ 1577196 h 4226943"/>
              <a:gd name="connsiteX2" fmla="*/ 2993366 w 4192438"/>
              <a:gd name="connsiteY2" fmla="*/ 2353573 h 4226943"/>
              <a:gd name="connsiteX3" fmla="*/ 2268747 w 4192438"/>
              <a:gd name="connsiteY3" fmla="*/ 3276600 h 4226943"/>
              <a:gd name="connsiteX4" fmla="*/ 1664898 w 4192438"/>
              <a:gd name="connsiteY4" fmla="*/ 3569898 h 4226943"/>
              <a:gd name="connsiteX5" fmla="*/ 336430 w 4192438"/>
              <a:gd name="connsiteY5" fmla="*/ 3690667 h 4226943"/>
              <a:gd name="connsiteX6" fmla="*/ 3683479 w 4192438"/>
              <a:gd name="connsiteY6" fmla="*/ 352245 h 4226943"/>
              <a:gd name="connsiteX0" fmla="*/ 3683479 w 4192438"/>
              <a:gd name="connsiteY0" fmla="*/ 352245 h 4226943"/>
              <a:gd name="connsiteX1" fmla="*/ 3390181 w 4192438"/>
              <a:gd name="connsiteY1" fmla="*/ 1577196 h 4226943"/>
              <a:gd name="connsiteX2" fmla="*/ 2993366 w 4192438"/>
              <a:gd name="connsiteY2" fmla="*/ 2353573 h 4226943"/>
              <a:gd name="connsiteX3" fmla="*/ 2493034 w 4192438"/>
              <a:gd name="connsiteY3" fmla="*/ 3017807 h 4226943"/>
              <a:gd name="connsiteX4" fmla="*/ 2268747 w 4192438"/>
              <a:gd name="connsiteY4" fmla="*/ 3276600 h 4226943"/>
              <a:gd name="connsiteX5" fmla="*/ 1664898 w 4192438"/>
              <a:gd name="connsiteY5" fmla="*/ 3569898 h 4226943"/>
              <a:gd name="connsiteX6" fmla="*/ 336430 w 4192438"/>
              <a:gd name="connsiteY6" fmla="*/ 3690667 h 4226943"/>
              <a:gd name="connsiteX7" fmla="*/ 3683479 w 4192438"/>
              <a:gd name="connsiteY7" fmla="*/ 352245 h 4226943"/>
              <a:gd name="connsiteX0" fmla="*/ 3863196 w 4372155"/>
              <a:gd name="connsiteY0" fmla="*/ 352245 h 4278701"/>
              <a:gd name="connsiteX1" fmla="*/ 3569898 w 4372155"/>
              <a:gd name="connsiteY1" fmla="*/ 1577196 h 4278701"/>
              <a:gd name="connsiteX2" fmla="*/ 3173083 w 4372155"/>
              <a:gd name="connsiteY2" fmla="*/ 2353573 h 4278701"/>
              <a:gd name="connsiteX3" fmla="*/ 2672751 w 4372155"/>
              <a:gd name="connsiteY3" fmla="*/ 3017807 h 4278701"/>
              <a:gd name="connsiteX4" fmla="*/ 2448464 w 4372155"/>
              <a:gd name="connsiteY4" fmla="*/ 3276600 h 4278701"/>
              <a:gd name="connsiteX5" fmla="*/ 1844615 w 4372155"/>
              <a:gd name="connsiteY5" fmla="*/ 3569898 h 4278701"/>
              <a:gd name="connsiteX6" fmla="*/ 766313 w 4372155"/>
              <a:gd name="connsiteY6" fmla="*/ 3880449 h 4278701"/>
              <a:gd name="connsiteX7" fmla="*/ 516147 w 4372155"/>
              <a:gd name="connsiteY7" fmla="*/ 3690667 h 4278701"/>
              <a:gd name="connsiteX8" fmla="*/ 3863196 w 4372155"/>
              <a:gd name="connsiteY8" fmla="*/ 352245 h 4278701"/>
              <a:gd name="connsiteX0" fmla="*/ 3863196 w 4372155"/>
              <a:gd name="connsiteY0" fmla="*/ 352245 h 4278701"/>
              <a:gd name="connsiteX1" fmla="*/ 3569898 w 4372155"/>
              <a:gd name="connsiteY1" fmla="*/ 1577196 h 4278701"/>
              <a:gd name="connsiteX2" fmla="*/ 3173083 w 4372155"/>
              <a:gd name="connsiteY2" fmla="*/ 2353573 h 4278701"/>
              <a:gd name="connsiteX3" fmla="*/ 2672751 w 4372155"/>
              <a:gd name="connsiteY3" fmla="*/ 3017807 h 4278701"/>
              <a:gd name="connsiteX4" fmla="*/ 2448464 w 4372155"/>
              <a:gd name="connsiteY4" fmla="*/ 3276600 h 4278701"/>
              <a:gd name="connsiteX5" fmla="*/ 1844615 w 4372155"/>
              <a:gd name="connsiteY5" fmla="*/ 3569898 h 4278701"/>
              <a:gd name="connsiteX6" fmla="*/ 756321 w 4372155"/>
              <a:gd name="connsiteY6" fmla="*/ 3669741 h 4278701"/>
              <a:gd name="connsiteX7" fmla="*/ 516147 w 4372155"/>
              <a:gd name="connsiteY7" fmla="*/ 3690667 h 4278701"/>
              <a:gd name="connsiteX8" fmla="*/ 3863196 w 4372155"/>
              <a:gd name="connsiteY8" fmla="*/ 352245 h 4278701"/>
              <a:gd name="connsiteX0" fmla="*/ 0 w 3856008"/>
              <a:gd name="connsiteY0" fmla="*/ 3690667 h 3761181"/>
              <a:gd name="connsiteX1" fmla="*/ 3347049 w 3856008"/>
              <a:gd name="connsiteY1" fmla="*/ 352245 h 3761181"/>
              <a:gd name="connsiteX2" fmla="*/ 3053751 w 3856008"/>
              <a:gd name="connsiteY2" fmla="*/ 1577196 h 3761181"/>
              <a:gd name="connsiteX3" fmla="*/ 2656936 w 3856008"/>
              <a:gd name="connsiteY3" fmla="*/ 2353573 h 3761181"/>
              <a:gd name="connsiteX4" fmla="*/ 2156604 w 3856008"/>
              <a:gd name="connsiteY4" fmla="*/ 3017807 h 3761181"/>
              <a:gd name="connsiteX5" fmla="*/ 1932317 w 3856008"/>
              <a:gd name="connsiteY5" fmla="*/ 3276600 h 3761181"/>
              <a:gd name="connsiteX6" fmla="*/ 1328468 w 3856008"/>
              <a:gd name="connsiteY6" fmla="*/ 3569898 h 3761181"/>
              <a:gd name="connsiteX7" fmla="*/ 331614 w 3856008"/>
              <a:gd name="connsiteY7" fmla="*/ 3761181 h 3761181"/>
              <a:gd name="connsiteX0" fmla="*/ 47859 w 3903867"/>
              <a:gd name="connsiteY0" fmla="*/ 3690667 h 3761181"/>
              <a:gd name="connsiteX1" fmla="*/ 0 w 3903867"/>
              <a:gd name="connsiteY1" fmla="*/ 3741749 h 3761181"/>
              <a:gd name="connsiteX2" fmla="*/ 3394908 w 3903867"/>
              <a:gd name="connsiteY2" fmla="*/ 352245 h 3761181"/>
              <a:gd name="connsiteX3" fmla="*/ 3101610 w 3903867"/>
              <a:gd name="connsiteY3" fmla="*/ 1577196 h 3761181"/>
              <a:gd name="connsiteX4" fmla="*/ 2704795 w 3903867"/>
              <a:gd name="connsiteY4" fmla="*/ 2353573 h 3761181"/>
              <a:gd name="connsiteX5" fmla="*/ 2204463 w 3903867"/>
              <a:gd name="connsiteY5" fmla="*/ 3017807 h 3761181"/>
              <a:gd name="connsiteX6" fmla="*/ 1980176 w 3903867"/>
              <a:gd name="connsiteY6" fmla="*/ 3276600 h 3761181"/>
              <a:gd name="connsiteX7" fmla="*/ 1376327 w 3903867"/>
              <a:gd name="connsiteY7" fmla="*/ 3569898 h 3761181"/>
              <a:gd name="connsiteX8" fmla="*/ 379473 w 3903867"/>
              <a:gd name="connsiteY8" fmla="*/ 3761181 h 3761181"/>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1980176 w 3903867"/>
              <a:gd name="connsiteY6" fmla="*/ 3276600 h 3741749"/>
              <a:gd name="connsiteX7" fmla="*/ 1376327 w 3903867"/>
              <a:gd name="connsiteY7" fmla="*/ 3569898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1980176 w 3903867"/>
              <a:gd name="connsiteY6" fmla="*/ 3276600 h 3741749"/>
              <a:gd name="connsiteX7" fmla="*/ 1512169 w 3903867"/>
              <a:gd name="connsiteY7" fmla="*/ 3597733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2160241 w 3903867"/>
              <a:gd name="connsiteY6" fmla="*/ 3237693 h 3741749"/>
              <a:gd name="connsiteX7" fmla="*/ 1512169 w 3903867"/>
              <a:gd name="connsiteY7" fmla="*/ 3597733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160241 w 3903867"/>
              <a:gd name="connsiteY5" fmla="*/ 3237693 h 3741749"/>
              <a:gd name="connsiteX6" fmla="*/ 1512169 w 3903867"/>
              <a:gd name="connsiteY6" fmla="*/ 3597733 h 3741749"/>
              <a:gd name="connsiteX7" fmla="*/ 504057 w 3903867"/>
              <a:gd name="connsiteY7" fmla="*/ 3741749 h 3741749"/>
              <a:gd name="connsiteX0" fmla="*/ 47859 w 3963602"/>
              <a:gd name="connsiteY0" fmla="*/ 3822826 h 3873908"/>
              <a:gd name="connsiteX1" fmla="*/ 0 w 3963602"/>
              <a:gd name="connsiteY1" fmla="*/ 3873908 h 3873908"/>
              <a:gd name="connsiteX2" fmla="*/ 3394908 w 3963602"/>
              <a:gd name="connsiteY2" fmla="*/ 484404 h 3873908"/>
              <a:gd name="connsiteX3" fmla="*/ 3412162 w 3963602"/>
              <a:gd name="connsiteY3" fmla="*/ 967483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63602"/>
              <a:gd name="connsiteY0" fmla="*/ 3822826 h 3873908"/>
              <a:gd name="connsiteX1" fmla="*/ 0 w 3963602"/>
              <a:gd name="connsiteY1" fmla="*/ 3873908 h 3873908"/>
              <a:gd name="connsiteX2" fmla="*/ 3394908 w 3963602"/>
              <a:gd name="connsiteY2" fmla="*/ 484404 h 3873908"/>
              <a:gd name="connsiteX3" fmla="*/ 3456384 w 3963602"/>
              <a:gd name="connsiteY3" fmla="*/ 777564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63602"/>
              <a:gd name="connsiteY0" fmla="*/ 3822826 h 3873908"/>
              <a:gd name="connsiteX1" fmla="*/ 0 w 3963602"/>
              <a:gd name="connsiteY1" fmla="*/ 3873908 h 3873908"/>
              <a:gd name="connsiteX2" fmla="*/ 3394908 w 3963602"/>
              <a:gd name="connsiteY2" fmla="*/ 484404 h 3873908"/>
              <a:gd name="connsiteX3" fmla="*/ 3456384 w 3963602"/>
              <a:gd name="connsiteY3" fmla="*/ 489532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92356"/>
              <a:gd name="connsiteY0" fmla="*/ 3936407 h 3987489"/>
              <a:gd name="connsiteX1" fmla="*/ 0 w 3992356"/>
              <a:gd name="connsiteY1" fmla="*/ 3987489 h 3987489"/>
              <a:gd name="connsiteX2" fmla="*/ 3394908 w 3992356"/>
              <a:gd name="connsiteY2" fmla="*/ 597985 h 3987489"/>
              <a:gd name="connsiteX3" fmla="*/ 3600400 w 3992356"/>
              <a:gd name="connsiteY3" fmla="*/ 387089 h 3987489"/>
              <a:gd name="connsiteX4" fmla="*/ 3456384 w 3992356"/>
              <a:gd name="connsiteY4" fmla="*/ 603113 h 3987489"/>
              <a:gd name="connsiteX5" fmla="*/ 3101610 w 3992356"/>
              <a:gd name="connsiteY5" fmla="*/ 1822936 h 3987489"/>
              <a:gd name="connsiteX6" fmla="*/ 2704795 w 3992356"/>
              <a:gd name="connsiteY6" fmla="*/ 2599313 h 3987489"/>
              <a:gd name="connsiteX7" fmla="*/ 2160241 w 3992356"/>
              <a:gd name="connsiteY7" fmla="*/ 3483433 h 3987489"/>
              <a:gd name="connsiteX8" fmla="*/ 1512169 w 3992356"/>
              <a:gd name="connsiteY8" fmla="*/ 3843473 h 3987489"/>
              <a:gd name="connsiteX9" fmla="*/ 504057 w 3992356"/>
              <a:gd name="connsiteY9" fmla="*/ 3987489 h 3987489"/>
              <a:gd name="connsiteX0" fmla="*/ 47859 w 3970972"/>
              <a:gd name="connsiteY0" fmla="*/ 3902485 h 3953567"/>
              <a:gd name="connsiteX1" fmla="*/ 0 w 3970972"/>
              <a:gd name="connsiteY1" fmla="*/ 3953567 h 3953567"/>
              <a:gd name="connsiteX2" fmla="*/ 3394908 w 3970972"/>
              <a:gd name="connsiteY2" fmla="*/ 564063 h 3953567"/>
              <a:gd name="connsiteX3" fmla="*/ 3456384 w 3970972"/>
              <a:gd name="connsiteY3" fmla="*/ 569191 h 3953567"/>
              <a:gd name="connsiteX4" fmla="*/ 3101610 w 3970972"/>
              <a:gd name="connsiteY4" fmla="*/ 1789014 h 3953567"/>
              <a:gd name="connsiteX5" fmla="*/ 2704795 w 3970972"/>
              <a:gd name="connsiteY5" fmla="*/ 2565391 h 3953567"/>
              <a:gd name="connsiteX6" fmla="*/ 2160241 w 3970972"/>
              <a:gd name="connsiteY6" fmla="*/ 3449511 h 3953567"/>
              <a:gd name="connsiteX7" fmla="*/ 1512169 w 3970972"/>
              <a:gd name="connsiteY7" fmla="*/ 3809551 h 3953567"/>
              <a:gd name="connsiteX8" fmla="*/ 504057 w 3970972"/>
              <a:gd name="connsiteY8" fmla="*/ 3953567 h 3953567"/>
              <a:gd name="connsiteX0" fmla="*/ 47859 w 4006734"/>
              <a:gd name="connsiteY0" fmla="*/ 3949347 h 4000429"/>
              <a:gd name="connsiteX1" fmla="*/ 0 w 4006734"/>
              <a:gd name="connsiteY1" fmla="*/ 4000429 h 4000429"/>
              <a:gd name="connsiteX2" fmla="*/ 3394908 w 4006734"/>
              <a:gd name="connsiteY2" fmla="*/ 610925 h 4000429"/>
              <a:gd name="connsiteX3" fmla="*/ 3670954 w 4006734"/>
              <a:gd name="connsiteY3" fmla="*/ 334881 h 4000429"/>
              <a:gd name="connsiteX4" fmla="*/ 3456384 w 4006734"/>
              <a:gd name="connsiteY4" fmla="*/ 616053 h 4000429"/>
              <a:gd name="connsiteX5" fmla="*/ 3101610 w 4006734"/>
              <a:gd name="connsiteY5" fmla="*/ 1835876 h 4000429"/>
              <a:gd name="connsiteX6" fmla="*/ 2704795 w 4006734"/>
              <a:gd name="connsiteY6" fmla="*/ 2612253 h 4000429"/>
              <a:gd name="connsiteX7" fmla="*/ 2160241 w 4006734"/>
              <a:gd name="connsiteY7" fmla="*/ 3496373 h 4000429"/>
              <a:gd name="connsiteX8" fmla="*/ 1512169 w 4006734"/>
              <a:gd name="connsiteY8" fmla="*/ 3856413 h 4000429"/>
              <a:gd name="connsiteX9" fmla="*/ 504057 w 4006734"/>
              <a:gd name="connsiteY9" fmla="*/ 4000429 h 4000429"/>
              <a:gd name="connsiteX0" fmla="*/ 47859 w 4006734"/>
              <a:gd name="connsiteY0" fmla="*/ 3949347 h 4000429"/>
              <a:gd name="connsiteX1" fmla="*/ 0 w 4006734"/>
              <a:gd name="connsiteY1" fmla="*/ 4000429 h 4000429"/>
              <a:gd name="connsiteX2" fmla="*/ 3394908 w 4006734"/>
              <a:gd name="connsiteY2" fmla="*/ 610925 h 4000429"/>
              <a:gd name="connsiteX3" fmla="*/ 3456384 w 4006734"/>
              <a:gd name="connsiteY3" fmla="*/ 472038 h 4000429"/>
              <a:gd name="connsiteX4" fmla="*/ 3456384 w 4006734"/>
              <a:gd name="connsiteY4" fmla="*/ 616053 h 4000429"/>
              <a:gd name="connsiteX5" fmla="*/ 3101610 w 4006734"/>
              <a:gd name="connsiteY5" fmla="*/ 1835876 h 4000429"/>
              <a:gd name="connsiteX6" fmla="*/ 2704795 w 4006734"/>
              <a:gd name="connsiteY6" fmla="*/ 2612253 h 4000429"/>
              <a:gd name="connsiteX7" fmla="*/ 2160241 w 4006734"/>
              <a:gd name="connsiteY7" fmla="*/ 3496373 h 4000429"/>
              <a:gd name="connsiteX8" fmla="*/ 1512169 w 4006734"/>
              <a:gd name="connsiteY8" fmla="*/ 3856413 h 4000429"/>
              <a:gd name="connsiteX9" fmla="*/ 504057 w 4006734"/>
              <a:gd name="connsiteY9" fmla="*/ 4000429 h 400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6734" h="4000429">
                <a:moveTo>
                  <a:pt x="47859" y="3949347"/>
                </a:moveTo>
                <a:lnTo>
                  <a:pt x="0" y="4000429"/>
                </a:lnTo>
                <a:lnTo>
                  <a:pt x="3394908" y="610925"/>
                </a:lnTo>
                <a:cubicBezTo>
                  <a:pt x="4006734" y="0"/>
                  <a:pt x="3446138" y="471183"/>
                  <a:pt x="3456384" y="472038"/>
                </a:cubicBezTo>
                <a:cubicBezTo>
                  <a:pt x="3466630" y="472893"/>
                  <a:pt x="3515513" y="388747"/>
                  <a:pt x="3456384" y="616053"/>
                </a:cubicBezTo>
                <a:cubicBezTo>
                  <a:pt x="3397255" y="843359"/>
                  <a:pt x="3226875" y="1503176"/>
                  <a:pt x="3101610" y="1835876"/>
                </a:cubicBezTo>
                <a:cubicBezTo>
                  <a:pt x="2976345" y="2168576"/>
                  <a:pt x="2861690" y="2335503"/>
                  <a:pt x="2704795" y="2612253"/>
                </a:cubicBezTo>
                <a:cubicBezTo>
                  <a:pt x="2547900" y="2889003"/>
                  <a:pt x="2359012" y="3289013"/>
                  <a:pt x="2160241" y="3496373"/>
                </a:cubicBezTo>
                <a:cubicBezTo>
                  <a:pt x="1961470" y="3703733"/>
                  <a:pt x="1788200" y="3772404"/>
                  <a:pt x="1512169" y="3856413"/>
                </a:cubicBezTo>
                <a:cubicBezTo>
                  <a:pt x="1236138" y="3940422"/>
                  <a:pt x="634028" y="3888861"/>
                  <a:pt x="504057" y="4000429"/>
                </a:cubicBezTo>
              </a:path>
            </a:pathLst>
          </a:custGeom>
          <a:solidFill>
            <a:srgbClr val="FFA18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rot="18400627">
            <a:off x="3750789" y="4461465"/>
            <a:ext cx="1728192" cy="369332"/>
          </a:xfrm>
          <a:prstGeom prst="rect">
            <a:avLst/>
          </a:prstGeom>
          <a:noFill/>
        </p:spPr>
        <p:txBody>
          <a:bodyPr wrap="square" rtlCol="0">
            <a:spAutoFit/>
          </a:bodyPr>
          <a:lstStyle/>
          <a:p>
            <a:r>
              <a:rPr lang="en-GB" b="1" dirty="0">
                <a:solidFill>
                  <a:srgbClr val="FF3300"/>
                </a:solidFill>
              </a:rPr>
              <a:t>Lorenz Curve</a:t>
            </a:r>
            <a:endParaRPr lang="en-GB" dirty="0">
              <a:solidFill>
                <a:srgbClr val="FF3300"/>
              </a:solidFill>
            </a:endParaRPr>
          </a:p>
        </p:txBody>
      </p:sp>
      <p:sp>
        <p:nvSpPr>
          <p:cNvPr id="31" name="TextBox 30"/>
          <p:cNvSpPr txBox="1"/>
          <p:nvPr/>
        </p:nvSpPr>
        <p:spPr>
          <a:xfrm rot="19130454">
            <a:off x="3272834" y="4003145"/>
            <a:ext cx="1008112" cy="369332"/>
          </a:xfrm>
          <a:prstGeom prst="rect">
            <a:avLst/>
          </a:prstGeom>
          <a:noFill/>
        </p:spPr>
        <p:txBody>
          <a:bodyPr wrap="square" rtlCol="0">
            <a:spAutoFit/>
          </a:bodyPr>
          <a:lstStyle/>
          <a:p>
            <a:r>
              <a:rPr lang="en-GB" dirty="0"/>
              <a:t>Area A</a:t>
            </a:r>
          </a:p>
        </p:txBody>
      </p:sp>
      <p:sp>
        <p:nvSpPr>
          <p:cNvPr id="32" name="TextBox 31"/>
          <p:cNvSpPr txBox="1"/>
          <p:nvPr/>
        </p:nvSpPr>
        <p:spPr>
          <a:xfrm rot="18894844">
            <a:off x="4266573" y="4883800"/>
            <a:ext cx="1008112" cy="369332"/>
          </a:xfrm>
          <a:prstGeom prst="rect">
            <a:avLst/>
          </a:prstGeom>
          <a:noFill/>
        </p:spPr>
        <p:txBody>
          <a:bodyPr wrap="square" rtlCol="0">
            <a:spAutoFit/>
          </a:bodyPr>
          <a:lstStyle/>
          <a:p>
            <a:r>
              <a:rPr lang="en-GB" dirty="0"/>
              <a:t>Area B</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H="1" flipV="1">
            <a:off x="539552" y="1700808"/>
            <a:ext cx="198" cy="4536480"/>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91680" y="692696"/>
            <a:ext cx="1800200" cy="366713"/>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Whole Market</a:t>
            </a:r>
          </a:p>
        </p:txBody>
      </p:sp>
      <p:sp>
        <p:nvSpPr>
          <p:cNvPr id="3080" name="Text Box 8"/>
          <p:cNvSpPr txBox="1">
            <a:spLocks noChangeArrowheads="1"/>
          </p:cNvSpPr>
          <p:nvPr/>
        </p:nvSpPr>
        <p:spPr bwMode="auto">
          <a:xfrm>
            <a:off x="4572000" y="692696"/>
            <a:ext cx="4464496" cy="784830"/>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Individual Firm – Equilibrium</a:t>
            </a:r>
            <a:r>
              <a:rPr lang="en-GB" dirty="0">
                <a:solidFill>
                  <a:srgbClr val="0066FF"/>
                </a:solidFill>
              </a:rPr>
              <a:t> </a:t>
            </a:r>
          </a:p>
          <a:p>
            <a:pPr>
              <a:spcBef>
                <a:spcPct val="50000"/>
              </a:spcBef>
            </a:pPr>
            <a:r>
              <a:rPr lang="en-GB" dirty="0">
                <a:solidFill>
                  <a:srgbClr val="0066FF"/>
                </a:solidFill>
              </a:rPr>
              <a:t>Perfectly competitive firm is a wage taker</a:t>
            </a:r>
            <a:endParaRPr lang="en-GB" u="sng" dirty="0">
              <a:solidFill>
                <a:srgbClr val="0066FF"/>
              </a:solidFill>
            </a:endParaRP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71600" y="2204864"/>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827584" y="1772816"/>
            <a:ext cx="1368152"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a:t>
            </a:r>
          </a:p>
        </p:txBody>
      </p:sp>
      <p:sp>
        <p:nvSpPr>
          <p:cNvPr id="3086" name="Text Box 14"/>
          <p:cNvSpPr txBox="1">
            <a:spLocks noChangeArrowheads="1"/>
          </p:cNvSpPr>
          <p:nvPr/>
        </p:nvSpPr>
        <p:spPr bwMode="auto">
          <a:xfrm>
            <a:off x="2771800" y="1772816"/>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a:t>
            </a:r>
          </a:p>
        </p:txBody>
      </p:sp>
      <p:sp>
        <p:nvSpPr>
          <p:cNvPr id="3087" name="Line 15"/>
          <p:cNvSpPr>
            <a:spLocks noChangeShapeType="1"/>
          </p:cNvSpPr>
          <p:nvPr/>
        </p:nvSpPr>
        <p:spPr bwMode="auto">
          <a:xfrm flipH="1">
            <a:off x="539552" y="3717032"/>
            <a:ext cx="17287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8" name="Line 16"/>
          <p:cNvSpPr>
            <a:spLocks noChangeShapeType="1"/>
          </p:cNvSpPr>
          <p:nvPr/>
        </p:nvSpPr>
        <p:spPr bwMode="auto">
          <a:xfrm>
            <a:off x="2268538" y="3716338"/>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9" name="Text Box 17"/>
          <p:cNvSpPr txBox="1">
            <a:spLocks noChangeArrowheads="1"/>
          </p:cNvSpPr>
          <p:nvPr/>
        </p:nvSpPr>
        <p:spPr bwMode="auto">
          <a:xfrm>
            <a:off x="0" y="3429000"/>
            <a:ext cx="1476375" cy="641350"/>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Wage</a:t>
            </a:r>
          </a:p>
        </p:txBody>
      </p:sp>
      <p:sp>
        <p:nvSpPr>
          <p:cNvPr id="3090" name="Text Box 18"/>
          <p:cNvSpPr txBox="1">
            <a:spLocks noChangeArrowheads="1"/>
          </p:cNvSpPr>
          <p:nvPr/>
        </p:nvSpPr>
        <p:spPr bwMode="auto">
          <a:xfrm>
            <a:off x="107504" y="1412776"/>
            <a:ext cx="11522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Wage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Quantity</a:t>
            </a:r>
          </a:p>
        </p:txBody>
      </p:sp>
      <p:sp>
        <p:nvSpPr>
          <p:cNvPr id="3093" name="Line 21"/>
          <p:cNvSpPr>
            <a:spLocks noChangeShapeType="1"/>
          </p:cNvSpPr>
          <p:nvPr/>
        </p:nvSpPr>
        <p:spPr bwMode="auto">
          <a:xfrm>
            <a:off x="2268538" y="3716338"/>
            <a:ext cx="25908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94" name="Line 22"/>
          <p:cNvSpPr>
            <a:spLocks noChangeShapeType="1"/>
          </p:cNvSpPr>
          <p:nvPr/>
        </p:nvSpPr>
        <p:spPr bwMode="auto">
          <a:xfrm>
            <a:off x="4859338" y="3716338"/>
            <a:ext cx="3384550" cy="0"/>
          </a:xfrm>
          <a:prstGeom prst="line">
            <a:avLst/>
          </a:prstGeom>
          <a:noFill/>
          <a:ln w="57150">
            <a:solidFill>
              <a:srgbClr val="FF0000"/>
            </a:solidFill>
            <a:round/>
            <a:headEnd/>
            <a:tailEnd/>
          </a:ln>
        </p:spPr>
        <p:txBody>
          <a:bodyPr/>
          <a:lstStyle/>
          <a:p>
            <a:endParaRPr lang="en-GB"/>
          </a:p>
        </p:txBody>
      </p:sp>
      <p:sp>
        <p:nvSpPr>
          <p:cNvPr id="3095" name="Text Box 23"/>
          <p:cNvSpPr txBox="1">
            <a:spLocks noChangeArrowheads="1"/>
          </p:cNvSpPr>
          <p:nvPr/>
        </p:nvSpPr>
        <p:spPr bwMode="auto">
          <a:xfrm>
            <a:off x="7380312" y="335699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7" name="Text Box 25"/>
          <p:cNvSpPr txBox="1">
            <a:spLocks noChangeArrowheads="1"/>
          </p:cNvSpPr>
          <p:nvPr/>
        </p:nvSpPr>
        <p:spPr bwMode="auto">
          <a:xfrm>
            <a:off x="7668344" y="6309320"/>
            <a:ext cx="1079500"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3102" name="Line 30"/>
          <p:cNvSpPr>
            <a:spLocks noChangeShapeType="1"/>
          </p:cNvSpPr>
          <p:nvPr/>
        </p:nvSpPr>
        <p:spPr bwMode="auto">
          <a:xfrm>
            <a:off x="6516216" y="3717032"/>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103" name="Text Box 31"/>
          <p:cNvSpPr txBox="1">
            <a:spLocks noChangeArrowheads="1"/>
          </p:cNvSpPr>
          <p:nvPr/>
        </p:nvSpPr>
        <p:spPr bwMode="auto">
          <a:xfrm>
            <a:off x="6156176" y="6309320"/>
            <a:ext cx="1081087"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29" name="Line 11"/>
          <p:cNvSpPr>
            <a:spLocks noChangeShapeType="1"/>
          </p:cNvSpPr>
          <p:nvPr/>
        </p:nvSpPr>
        <p:spPr bwMode="auto">
          <a:xfrm>
            <a:off x="5220072" y="2276872"/>
            <a:ext cx="3097212" cy="3455988"/>
          </a:xfrm>
          <a:prstGeom prst="line">
            <a:avLst/>
          </a:prstGeom>
          <a:noFill/>
          <a:ln w="63500">
            <a:solidFill>
              <a:srgbClr val="0000FF"/>
            </a:solidFill>
            <a:round/>
            <a:headEnd/>
            <a:tailEnd/>
          </a:ln>
        </p:spPr>
        <p:txBody>
          <a:bodyPr/>
          <a:lstStyle/>
          <a:p>
            <a:endParaRPr lang="en-GB"/>
          </a:p>
        </p:txBody>
      </p:sp>
      <p:sp>
        <p:nvSpPr>
          <p:cNvPr id="30" name="Text Box 13"/>
          <p:cNvSpPr txBox="1">
            <a:spLocks noChangeArrowheads="1"/>
          </p:cNvSpPr>
          <p:nvPr/>
        </p:nvSpPr>
        <p:spPr bwMode="auto">
          <a:xfrm>
            <a:off x="5436096" y="2060848"/>
            <a:ext cx="324036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 = Marginal revenue product of labour</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H="1" flipV="1">
            <a:off x="539552" y="1700808"/>
            <a:ext cx="198" cy="4536480"/>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91680" y="692696"/>
            <a:ext cx="1800200" cy="366713"/>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Whole Market</a:t>
            </a:r>
          </a:p>
        </p:txBody>
      </p:sp>
      <p:sp>
        <p:nvSpPr>
          <p:cNvPr id="3080" name="Text Box 8"/>
          <p:cNvSpPr txBox="1">
            <a:spLocks noChangeArrowheads="1"/>
          </p:cNvSpPr>
          <p:nvPr/>
        </p:nvSpPr>
        <p:spPr bwMode="auto">
          <a:xfrm>
            <a:off x="4572000" y="692696"/>
            <a:ext cx="4464496" cy="784830"/>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Individual Firm – Equilibrium</a:t>
            </a:r>
            <a:r>
              <a:rPr lang="en-GB" dirty="0">
                <a:solidFill>
                  <a:srgbClr val="0066FF"/>
                </a:solidFill>
              </a:rPr>
              <a:t> </a:t>
            </a:r>
          </a:p>
          <a:p>
            <a:pPr>
              <a:spcBef>
                <a:spcPct val="50000"/>
              </a:spcBef>
            </a:pPr>
            <a:r>
              <a:rPr lang="en-GB" dirty="0">
                <a:solidFill>
                  <a:srgbClr val="0066FF"/>
                </a:solidFill>
              </a:rPr>
              <a:t>Perfectly competitive firm is a wage taker</a:t>
            </a:r>
            <a:endParaRPr lang="en-GB" u="sng" dirty="0">
              <a:solidFill>
                <a:srgbClr val="0066FF"/>
              </a:solidFill>
            </a:endParaRP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00113" y="2276475"/>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827584" y="1772816"/>
            <a:ext cx="1368152"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a:t>
            </a:r>
          </a:p>
        </p:txBody>
      </p:sp>
      <p:sp>
        <p:nvSpPr>
          <p:cNvPr id="3086" name="Text Box 14"/>
          <p:cNvSpPr txBox="1">
            <a:spLocks noChangeArrowheads="1"/>
          </p:cNvSpPr>
          <p:nvPr/>
        </p:nvSpPr>
        <p:spPr bwMode="auto">
          <a:xfrm>
            <a:off x="2771800" y="1772816"/>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a:t>
            </a:r>
          </a:p>
        </p:txBody>
      </p:sp>
      <p:sp>
        <p:nvSpPr>
          <p:cNvPr id="3087" name="Line 15"/>
          <p:cNvSpPr>
            <a:spLocks noChangeShapeType="1"/>
          </p:cNvSpPr>
          <p:nvPr/>
        </p:nvSpPr>
        <p:spPr bwMode="auto">
          <a:xfrm flipH="1">
            <a:off x="539750" y="3716338"/>
            <a:ext cx="17287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8" name="Line 16"/>
          <p:cNvSpPr>
            <a:spLocks noChangeShapeType="1"/>
          </p:cNvSpPr>
          <p:nvPr/>
        </p:nvSpPr>
        <p:spPr bwMode="auto">
          <a:xfrm>
            <a:off x="2268538" y="3716338"/>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9" name="Text Box 17"/>
          <p:cNvSpPr txBox="1">
            <a:spLocks noChangeArrowheads="1"/>
          </p:cNvSpPr>
          <p:nvPr/>
        </p:nvSpPr>
        <p:spPr bwMode="auto">
          <a:xfrm>
            <a:off x="0" y="3573016"/>
            <a:ext cx="5395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W0</a:t>
            </a:r>
          </a:p>
        </p:txBody>
      </p:sp>
      <p:sp>
        <p:nvSpPr>
          <p:cNvPr id="3090" name="Text Box 18"/>
          <p:cNvSpPr txBox="1">
            <a:spLocks noChangeArrowheads="1"/>
          </p:cNvSpPr>
          <p:nvPr/>
        </p:nvSpPr>
        <p:spPr bwMode="auto">
          <a:xfrm>
            <a:off x="107504" y="1412776"/>
            <a:ext cx="11522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Quantity</a:t>
            </a:r>
          </a:p>
        </p:txBody>
      </p:sp>
      <p:sp>
        <p:nvSpPr>
          <p:cNvPr id="3093" name="Line 21"/>
          <p:cNvSpPr>
            <a:spLocks noChangeShapeType="1"/>
          </p:cNvSpPr>
          <p:nvPr/>
        </p:nvSpPr>
        <p:spPr bwMode="auto">
          <a:xfrm>
            <a:off x="2268538" y="3716338"/>
            <a:ext cx="25908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94" name="Line 22"/>
          <p:cNvSpPr>
            <a:spLocks noChangeShapeType="1"/>
          </p:cNvSpPr>
          <p:nvPr/>
        </p:nvSpPr>
        <p:spPr bwMode="auto">
          <a:xfrm>
            <a:off x="4859338" y="3716338"/>
            <a:ext cx="3384550" cy="0"/>
          </a:xfrm>
          <a:prstGeom prst="line">
            <a:avLst/>
          </a:prstGeom>
          <a:noFill/>
          <a:ln w="57150">
            <a:solidFill>
              <a:srgbClr val="FF0000"/>
            </a:solidFill>
            <a:round/>
            <a:headEnd/>
            <a:tailEnd/>
          </a:ln>
        </p:spPr>
        <p:txBody>
          <a:bodyPr/>
          <a:lstStyle/>
          <a:p>
            <a:endParaRPr lang="en-GB"/>
          </a:p>
        </p:txBody>
      </p:sp>
      <p:sp>
        <p:nvSpPr>
          <p:cNvPr id="3095" name="Text Box 23"/>
          <p:cNvSpPr txBox="1">
            <a:spLocks noChangeArrowheads="1"/>
          </p:cNvSpPr>
          <p:nvPr/>
        </p:nvSpPr>
        <p:spPr bwMode="auto">
          <a:xfrm>
            <a:off x="7380312" y="335699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 1</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7" name="Text Box 25"/>
          <p:cNvSpPr txBox="1">
            <a:spLocks noChangeArrowheads="1"/>
          </p:cNvSpPr>
          <p:nvPr/>
        </p:nvSpPr>
        <p:spPr bwMode="auto">
          <a:xfrm>
            <a:off x="8064500" y="6308725"/>
            <a:ext cx="1079500"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3102" name="Line 30"/>
          <p:cNvSpPr>
            <a:spLocks noChangeShapeType="1"/>
          </p:cNvSpPr>
          <p:nvPr/>
        </p:nvSpPr>
        <p:spPr bwMode="auto">
          <a:xfrm>
            <a:off x="6516216" y="3717032"/>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103" name="Text Box 31"/>
          <p:cNvSpPr txBox="1">
            <a:spLocks noChangeArrowheads="1"/>
          </p:cNvSpPr>
          <p:nvPr/>
        </p:nvSpPr>
        <p:spPr bwMode="auto">
          <a:xfrm>
            <a:off x="6228184" y="6309320"/>
            <a:ext cx="575467"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Q1</a:t>
            </a:r>
          </a:p>
        </p:txBody>
      </p:sp>
      <p:sp>
        <p:nvSpPr>
          <p:cNvPr id="29" name="Line 11"/>
          <p:cNvSpPr>
            <a:spLocks noChangeShapeType="1"/>
          </p:cNvSpPr>
          <p:nvPr/>
        </p:nvSpPr>
        <p:spPr bwMode="auto">
          <a:xfrm>
            <a:off x="5220072" y="2276872"/>
            <a:ext cx="3097212" cy="3455988"/>
          </a:xfrm>
          <a:prstGeom prst="line">
            <a:avLst/>
          </a:prstGeom>
          <a:noFill/>
          <a:ln w="63500">
            <a:solidFill>
              <a:srgbClr val="0000FF"/>
            </a:solidFill>
            <a:round/>
            <a:headEnd/>
            <a:tailEnd/>
          </a:ln>
        </p:spPr>
        <p:txBody>
          <a:bodyPr/>
          <a:lstStyle/>
          <a:p>
            <a:endParaRPr lang="en-GB"/>
          </a:p>
        </p:txBody>
      </p:sp>
      <p:sp>
        <p:nvSpPr>
          <p:cNvPr id="30" name="Text Box 13"/>
          <p:cNvSpPr txBox="1">
            <a:spLocks noChangeArrowheads="1"/>
          </p:cNvSpPr>
          <p:nvPr/>
        </p:nvSpPr>
        <p:spPr bwMode="auto">
          <a:xfrm>
            <a:off x="5436096" y="2060848"/>
            <a:ext cx="324036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 = Marginal revenue product of labour</a:t>
            </a:r>
          </a:p>
        </p:txBody>
      </p:sp>
      <p:sp>
        <p:nvSpPr>
          <p:cNvPr id="27" name="Line 12"/>
          <p:cNvSpPr>
            <a:spLocks noChangeShapeType="1"/>
          </p:cNvSpPr>
          <p:nvPr/>
        </p:nvSpPr>
        <p:spPr bwMode="auto">
          <a:xfrm flipV="1">
            <a:off x="1763688" y="2852936"/>
            <a:ext cx="2735262" cy="2952750"/>
          </a:xfrm>
          <a:prstGeom prst="line">
            <a:avLst/>
          </a:prstGeom>
          <a:noFill/>
          <a:ln w="57150">
            <a:solidFill>
              <a:srgbClr val="FF0000"/>
            </a:solidFill>
            <a:round/>
            <a:headEnd/>
            <a:tailEnd/>
          </a:ln>
        </p:spPr>
        <p:txBody>
          <a:bodyPr/>
          <a:lstStyle/>
          <a:p>
            <a:endParaRPr lang="en-GB"/>
          </a:p>
        </p:txBody>
      </p:sp>
      <p:sp>
        <p:nvSpPr>
          <p:cNvPr id="28" name="Text Box 14"/>
          <p:cNvSpPr txBox="1">
            <a:spLocks noChangeArrowheads="1"/>
          </p:cNvSpPr>
          <p:nvPr/>
        </p:nvSpPr>
        <p:spPr bwMode="auto">
          <a:xfrm>
            <a:off x="3563888" y="2276872"/>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 2</a:t>
            </a:r>
          </a:p>
        </p:txBody>
      </p:sp>
      <p:sp>
        <p:nvSpPr>
          <p:cNvPr id="31" name="Line 15"/>
          <p:cNvSpPr>
            <a:spLocks noChangeShapeType="1"/>
          </p:cNvSpPr>
          <p:nvPr/>
        </p:nvSpPr>
        <p:spPr bwMode="auto">
          <a:xfrm flipH="1">
            <a:off x="539552" y="4509120"/>
            <a:ext cx="432048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2" name="Line 22"/>
          <p:cNvSpPr>
            <a:spLocks noChangeShapeType="1"/>
          </p:cNvSpPr>
          <p:nvPr/>
        </p:nvSpPr>
        <p:spPr bwMode="auto">
          <a:xfrm>
            <a:off x="4860032" y="4509120"/>
            <a:ext cx="4032448" cy="0"/>
          </a:xfrm>
          <a:prstGeom prst="line">
            <a:avLst/>
          </a:prstGeom>
          <a:noFill/>
          <a:ln w="57150">
            <a:solidFill>
              <a:srgbClr val="FF0000"/>
            </a:solidFill>
            <a:round/>
            <a:headEnd/>
            <a:tailEnd/>
          </a:ln>
        </p:spPr>
        <p:txBody>
          <a:bodyPr/>
          <a:lstStyle/>
          <a:p>
            <a:endParaRPr lang="en-GB"/>
          </a:p>
        </p:txBody>
      </p:sp>
      <p:sp>
        <p:nvSpPr>
          <p:cNvPr id="33" name="Text Box 23"/>
          <p:cNvSpPr txBox="1">
            <a:spLocks noChangeArrowheads="1"/>
          </p:cNvSpPr>
          <p:nvPr/>
        </p:nvSpPr>
        <p:spPr bwMode="auto">
          <a:xfrm>
            <a:off x="7452320" y="407707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 2</a:t>
            </a:r>
          </a:p>
        </p:txBody>
      </p:sp>
      <p:sp>
        <p:nvSpPr>
          <p:cNvPr id="34" name="Text Box 17"/>
          <p:cNvSpPr txBox="1">
            <a:spLocks noChangeArrowheads="1"/>
          </p:cNvSpPr>
          <p:nvPr/>
        </p:nvSpPr>
        <p:spPr bwMode="auto">
          <a:xfrm>
            <a:off x="0" y="4221088"/>
            <a:ext cx="5395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W1</a:t>
            </a:r>
          </a:p>
        </p:txBody>
      </p:sp>
      <p:sp>
        <p:nvSpPr>
          <p:cNvPr id="35" name="Line 30"/>
          <p:cNvSpPr>
            <a:spLocks noChangeShapeType="1"/>
          </p:cNvSpPr>
          <p:nvPr/>
        </p:nvSpPr>
        <p:spPr bwMode="auto">
          <a:xfrm>
            <a:off x="7236296" y="4509120"/>
            <a:ext cx="0" cy="17281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6" name="Text Box 31"/>
          <p:cNvSpPr txBox="1">
            <a:spLocks noChangeArrowheads="1"/>
          </p:cNvSpPr>
          <p:nvPr/>
        </p:nvSpPr>
        <p:spPr bwMode="auto">
          <a:xfrm>
            <a:off x="7020272" y="6309320"/>
            <a:ext cx="575467"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Q2</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Line 4"/>
          <p:cNvSpPr>
            <a:spLocks noChangeShapeType="1"/>
          </p:cNvSpPr>
          <p:nvPr/>
        </p:nvSpPr>
        <p:spPr bwMode="auto">
          <a:xfrm flipH="1" flipV="1">
            <a:off x="1475655" y="620687"/>
            <a:ext cx="718" cy="5329261"/>
          </a:xfrm>
          <a:prstGeom prst="line">
            <a:avLst/>
          </a:prstGeom>
          <a:noFill/>
          <a:ln w="63500">
            <a:solidFill>
              <a:srgbClr val="0000FF"/>
            </a:solidFill>
            <a:round/>
            <a:headEnd/>
            <a:tailEnd type="triangle" w="med" len="med"/>
          </a:ln>
        </p:spPr>
        <p:txBody>
          <a:bodyPr/>
          <a:lstStyle/>
          <a:p>
            <a:endParaRPr lang="en-GB"/>
          </a:p>
        </p:txBody>
      </p:sp>
      <p:sp>
        <p:nvSpPr>
          <p:cNvPr id="14339" name="Text Box 5"/>
          <p:cNvSpPr txBox="1">
            <a:spLocks noChangeArrowheads="1"/>
          </p:cNvSpPr>
          <p:nvPr/>
        </p:nvSpPr>
        <p:spPr bwMode="auto">
          <a:xfrm>
            <a:off x="251520" y="188640"/>
            <a:ext cx="338437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Government tax revenue (£)</a:t>
            </a:r>
          </a:p>
        </p:txBody>
      </p:sp>
      <p:sp>
        <p:nvSpPr>
          <p:cNvPr id="14340" name="Line 6"/>
          <p:cNvSpPr>
            <a:spLocks noChangeShapeType="1"/>
          </p:cNvSpPr>
          <p:nvPr/>
        </p:nvSpPr>
        <p:spPr bwMode="auto">
          <a:xfrm>
            <a:off x="1476375" y="5949950"/>
            <a:ext cx="6624638" cy="0"/>
          </a:xfrm>
          <a:prstGeom prst="line">
            <a:avLst/>
          </a:prstGeom>
          <a:noFill/>
          <a:ln w="63500">
            <a:solidFill>
              <a:srgbClr val="0000FF"/>
            </a:solidFill>
            <a:round/>
            <a:headEnd/>
            <a:tailEnd type="triangle" w="med" len="med"/>
          </a:ln>
        </p:spPr>
        <p:txBody>
          <a:bodyPr/>
          <a:lstStyle/>
          <a:p>
            <a:endParaRPr lang="en-GB"/>
          </a:p>
        </p:txBody>
      </p:sp>
      <p:sp>
        <p:nvSpPr>
          <p:cNvPr id="14341" name="Text Box 7"/>
          <p:cNvSpPr txBox="1">
            <a:spLocks noChangeArrowheads="1"/>
          </p:cNvSpPr>
          <p:nvPr/>
        </p:nvSpPr>
        <p:spPr bwMode="auto">
          <a:xfrm>
            <a:off x="5651500" y="6092825"/>
            <a:ext cx="2736850" cy="366713"/>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Marginal Tax Rate (%)</a:t>
            </a:r>
          </a:p>
        </p:txBody>
      </p:sp>
      <p:sp>
        <p:nvSpPr>
          <p:cNvPr id="14342" name="Freeform 8"/>
          <p:cNvSpPr>
            <a:spLocks/>
          </p:cNvSpPr>
          <p:nvPr/>
        </p:nvSpPr>
        <p:spPr bwMode="auto">
          <a:xfrm>
            <a:off x="1476375" y="2744788"/>
            <a:ext cx="6480175" cy="3205162"/>
          </a:xfrm>
          <a:custGeom>
            <a:avLst/>
            <a:gdLst>
              <a:gd name="T0" fmla="*/ 0 w 4082"/>
              <a:gd name="T1" fmla="*/ 2019 h 2019"/>
              <a:gd name="T2" fmla="*/ 1950 w 4082"/>
              <a:gd name="T3" fmla="*/ 68 h 2019"/>
              <a:gd name="T4" fmla="*/ 4082 w 4082"/>
              <a:gd name="T5" fmla="*/ 1610 h 2019"/>
              <a:gd name="T6" fmla="*/ 0 60000 65536"/>
              <a:gd name="T7" fmla="*/ 0 60000 65536"/>
              <a:gd name="T8" fmla="*/ 0 60000 65536"/>
              <a:gd name="T9" fmla="*/ 0 w 4082"/>
              <a:gd name="T10" fmla="*/ 0 h 2019"/>
              <a:gd name="T11" fmla="*/ 4082 w 4082"/>
              <a:gd name="T12" fmla="*/ 2019 h 2019"/>
            </a:gdLst>
            <a:ahLst/>
            <a:cxnLst>
              <a:cxn ang="T6">
                <a:pos x="T0" y="T1"/>
              </a:cxn>
              <a:cxn ang="T7">
                <a:pos x="T2" y="T3"/>
              </a:cxn>
              <a:cxn ang="T8">
                <a:pos x="T4" y="T5"/>
              </a:cxn>
            </a:cxnLst>
            <a:rect l="T9" t="T10" r="T11" b="T12"/>
            <a:pathLst>
              <a:path w="4082" h="2019">
                <a:moveTo>
                  <a:pt x="0" y="2019"/>
                </a:moveTo>
                <a:cubicBezTo>
                  <a:pt x="635" y="1077"/>
                  <a:pt x="1270" y="136"/>
                  <a:pt x="1950" y="68"/>
                </a:cubicBezTo>
                <a:cubicBezTo>
                  <a:pt x="2630" y="0"/>
                  <a:pt x="3356" y="805"/>
                  <a:pt x="4082" y="1610"/>
                </a:cubicBezTo>
              </a:path>
            </a:pathLst>
          </a:custGeom>
          <a:noFill/>
          <a:ln w="44450">
            <a:solidFill>
              <a:srgbClr val="0066FF"/>
            </a:solidFill>
            <a:round/>
            <a:headEnd/>
            <a:tailEnd/>
          </a:ln>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1822495"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85720"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714356"/>
            <a:ext cx="1500198" cy="646331"/>
          </a:xfrm>
          <a:prstGeom prst="rect">
            <a:avLst/>
          </a:prstGeom>
          <a:noFill/>
        </p:spPr>
        <p:txBody>
          <a:bodyPr wrap="square" rtlCol="0">
            <a:spAutoFit/>
          </a:bodyPr>
          <a:lstStyle/>
          <a:p>
            <a:r>
              <a:rPr lang="en-GB" dirty="0"/>
              <a:t>Market Price (£)</a:t>
            </a:r>
          </a:p>
        </p:txBody>
      </p:sp>
      <p:cxnSp>
        <p:nvCxnSpPr>
          <p:cNvPr id="13" name="Straight Connector 12"/>
          <p:cNvCxnSpPr/>
          <p:nvPr/>
        </p:nvCxnSpPr>
        <p:spPr>
          <a:xfrm rot="5400000" flipH="1" flipV="1">
            <a:off x="-32" y="2357430"/>
            <a:ext cx="3500462" cy="2214578"/>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71670" y="1428736"/>
            <a:ext cx="928694" cy="369332"/>
          </a:xfrm>
          <a:prstGeom prst="rect">
            <a:avLst/>
          </a:prstGeom>
          <a:noFill/>
        </p:spPr>
        <p:txBody>
          <a:bodyPr wrap="square" rtlCol="0">
            <a:spAutoFit/>
          </a:bodyPr>
          <a:lstStyle/>
          <a:p>
            <a:r>
              <a:rPr lang="en-GB" dirty="0"/>
              <a:t>Supply</a:t>
            </a:r>
          </a:p>
        </p:txBody>
      </p:sp>
      <p:sp>
        <p:nvSpPr>
          <p:cNvPr id="15" name="TextBox 14"/>
          <p:cNvSpPr txBox="1"/>
          <p:nvPr/>
        </p:nvSpPr>
        <p:spPr>
          <a:xfrm>
            <a:off x="500034" y="142852"/>
            <a:ext cx="2928958" cy="584775"/>
          </a:xfrm>
          <a:prstGeom prst="rect">
            <a:avLst/>
          </a:prstGeom>
          <a:noFill/>
        </p:spPr>
        <p:txBody>
          <a:bodyPr wrap="square" rtlCol="0">
            <a:spAutoFit/>
          </a:bodyPr>
          <a:lstStyle/>
          <a:p>
            <a:r>
              <a:rPr lang="en-GB" sz="3200" dirty="0"/>
              <a:t>Wheat Market</a:t>
            </a:r>
          </a:p>
        </p:txBody>
      </p:sp>
      <p:cxnSp>
        <p:nvCxnSpPr>
          <p:cNvPr id="19" name="Straight Connector 18"/>
          <p:cNvCxnSpPr/>
          <p:nvPr/>
        </p:nvCxnSpPr>
        <p:spPr>
          <a:xfrm rot="16200000" flipV="1">
            <a:off x="-35751" y="2321711"/>
            <a:ext cx="3500462" cy="2428892"/>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1177901"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286116"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285720" y="3500438"/>
            <a:ext cx="8501122" cy="0"/>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57158" y="1500174"/>
            <a:ext cx="1143008" cy="369332"/>
          </a:xfrm>
          <a:prstGeom prst="rect">
            <a:avLst/>
          </a:prstGeom>
          <a:noFill/>
        </p:spPr>
        <p:txBody>
          <a:bodyPr wrap="square" rtlCol="0">
            <a:spAutoFit/>
          </a:bodyPr>
          <a:lstStyle/>
          <a:p>
            <a:r>
              <a:rPr lang="en-GB" dirty="0"/>
              <a:t>Demand</a:t>
            </a:r>
          </a:p>
        </p:txBody>
      </p:sp>
      <p:sp>
        <p:nvSpPr>
          <p:cNvPr id="35" name="TextBox 34"/>
          <p:cNvSpPr txBox="1"/>
          <p:nvPr/>
        </p:nvSpPr>
        <p:spPr>
          <a:xfrm>
            <a:off x="0" y="3357562"/>
            <a:ext cx="357190" cy="369332"/>
          </a:xfrm>
          <a:prstGeom prst="rect">
            <a:avLst/>
          </a:prstGeom>
          <a:noFill/>
        </p:spPr>
        <p:txBody>
          <a:bodyPr wrap="square" rtlCol="0">
            <a:spAutoFit/>
          </a:bodyPr>
          <a:lstStyle/>
          <a:p>
            <a:r>
              <a:rPr lang="en-GB" dirty="0"/>
              <a:t>P</a:t>
            </a:r>
          </a:p>
        </p:txBody>
      </p:sp>
      <p:sp>
        <p:nvSpPr>
          <p:cNvPr id="36" name="TextBox 35"/>
          <p:cNvSpPr txBox="1"/>
          <p:nvPr/>
        </p:nvSpPr>
        <p:spPr>
          <a:xfrm>
            <a:off x="285720" y="5929330"/>
            <a:ext cx="8501122" cy="369332"/>
          </a:xfrm>
          <a:prstGeom prst="rect">
            <a:avLst/>
          </a:prstGeom>
          <a:noFill/>
        </p:spPr>
        <p:txBody>
          <a:bodyPr wrap="square" rtlCol="0">
            <a:spAutoFit/>
          </a:bodyPr>
          <a:lstStyle/>
          <a:p>
            <a:r>
              <a:rPr lang="en-GB" sz="1600" dirty="0"/>
              <a:t>P is the equilibrium price, within the wheat market = Average Revenue = Marginal Revenue</a:t>
            </a:r>
            <a:r>
              <a:rPr lang="en-GB" dirty="0"/>
              <a:t>.</a:t>
            </a:r>
          </a:p>
        </p:txBody>
      </p:sp>
      <p:sp>
        <p:nvSpPr>
          <p:cNvPr id="37" name="TextBox 36"/>
          <p:cNvSpPr txBox="1"/>
          <p:nvPr/>
        </p:nvSpPr>
        <p:spPr>
          <a:xfrm>
            <a:off x="1928794" y="5572140"/>
            <a:ext cx="1071570" cy="369332"/>
          </a:xfrm>
          <a:prstGeom prst="rect">
            <a:avLst/>
          </a:prstGeom>
          <a:noFill/>
        </p:spPr>
        <p:txBody>
          <a:bodyPr wrap="square" rtlCol="0">
            <a:spAutoFit/>
          </a:bodyPr>
          <a:lstStyle/>
          <a:p>
            <a:r>
              <a:rPr lang="en-GB" dirty="0"/>
              <a:t>Quantity</a:t>
            </a:r>
          </a:p>
        </p:txBody>
      </p:sp>
      <p:sp>
        <p:nvSpPr>
          <p:cNvPr id="38" name="TextBox 37"/>
          <p:cNvSpPr txBox="1"/>
          <p:nvPr/>
        </p:nvSpPr>
        <p:spPr>
          <a:xfrm>
            <a:off x="4929190" y="5572140"/>
            <a:ext cx="1071570" cy="369332"/>
          </a:xfrm>
          <a:prstGeom prst="rect">
            <a:avLst/>
          </a:prstGeom>
          <a:noFill/>
        </p:spPr>
        <p:txBody>
          <a:bodyPr wrap="square" rtlCol="0">
            <a:spAutoFit/>
          </a:bodyPr>
          <a:lstStyle/>
          <a:p>
            <a:r>
              <a:rPr lang="en-GB" dirty="0"/>
              <a:t>Quantity</a:t>
            </a:r>
          </a:p>
        </p:txBody>
      </p:sp>
      <p:sp>
        <p:nvSpPr>
          <p:cNvPr id="39" name="TextBox 38"/>
          <p:cNvSpPr txBox="1"/>
          <p:nvPr/>
        </p:nvSpPr>
        <p:spPr>
          <a:xfrm>
            <a:off x="7715272" y="5572140"/>
            <a:ext cx="1071570" cy="369332"/>
          </a:xfrm>
          <a:prstGeom prst="rect">
            <a:avLst/>
          </a:prstGeom>
          <a:noFill/>
        </p:spPr>
        <p:txBody>
          <a:bodyPr wrap="square" rtlCol="0">
            <a:spAutoFit/>
          </a:bodyPr>
          <a:lstStyle/>
          <a:p>
            <a:r>
              <a:rPr lang="en-GB" dirty="0"/>
              <a:t>Quantity</a:t>
            </a:r>
          </a:p>
        </p:txBody>
      </p:sp>
      <p:cxnSp>
        <p:nvCxnSpPr>
          <p:cNvPr id="41" name="Straight Arrow Connector 40"/>
          <p:cNvCxnSpPr/>
          <p:nvPr/>
        </p:nvCxnSpPr>
        <p:spPr>
          <a:xfrm rot="5400000" flipH="1" flipV="1">
            <a:off x="4035421"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6143636"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4" name="Freeform 43"/>
          <p:cNvSpPr/>
          <p:nvPr/>
        </p:nvSpPr>
        <p:spPr>
          <a:xfrm>
            <a:off x="3428992" y="1785926"/>
            <a:ext cx="2197857" cy="3416350"/>
          </a:xfrm>
          <a:custGeom>
            <a:avLst/>
            <a:gdLst>
              <a:gd name="connsiteX0" fmla="*/ 0 w 2691441"/>
              <a:gd name="connsiteY0" fmla="*/ 2691441 h 3666226"/>
              <a:gd name="connsiteX1" fmla="*/ 552090 w 2691441"/>
              <a:gd name="connsiteY1" fmla="*/ 3217653 h 3666226"/>
              <a:gd name="connsiteX2" fmla="*/ 2691441 w 2691441"/>
              <a:gd name="connsiteY2" fmla="*/ 0 h 3666226"/>
              <a:gd name="connsiteX0" fmla="*/ 0 w 2691441"/>
              <a:gd name="connsiteY0" fmla="*/ 2691441 h 3624182"/>
              <a:gd name="connsiteX1" fmla="*/ 983411 w 2691441"/>
              <a:gd name="connsiteY1" fmla="*/ 3175609 h 3624182"/>
              <a:gd name="connsiteX2" fmla="*/ 2691441 w 2691441"/>
              <a:gd name="connsiteY2" fmla="*/ 0 h 3624182"/>
              <a:gd name="connsiteX0" fmla="*/ 0 w 2340733"/>
              <a:gd name="connsiteY0" fmla="*/ 2659104 h 3586456"/>
              <a:gd name="connsiteX1" fmla="*/ 983411 w 2340733"/>
              <a:gd name="connsiteY1" fmla="*/ 3143272 h 3586456"/>
              <a:gd name="connsiteX2" fmla="*/ 2340733 w 2340733"/>
              <a:gd name="connsiteY2" fmla="*/ 0 h 3586456"/>
              <a:gd name="connsiteX0" fmla="*/ 0 w 2197857"/>
              <a:gd name="connsiteY0" fmla="*/ 2928958 h 3631432"/>
              <a:gd name="connsiteX1" fmla="*/ 840535 w 2197857"/>
              <a:gd name="connsiteY1" fmla="*/ 3143272 h 3631432"/>
              <a:gd name="connsiteX2" fmla="*/ 2197857 w 2197857"/>
              <a:gd name="connsiteY2" fmla="*/ 0 h 3631432"/>
              <a:gd name="connsiteX0" fmla="*/ 0 w 2197857"/>
              <a:gd name="connsiteY0" fmla="*/ 2928958 h 3416350"/>
              <a:gd name="connsiteX1" fmla="*/ 1000132 w 2197857"/>
              <a:gd name="connsiteY1" fmla="*/ 2714644 h 3416350"/>
              <a:gd name="connsiteX2" fmla="*/ 2197857 w 2197857"/>
              <a:gd name="connsiteY2" fmla="*/ 0 h 3416350"/>
            </a:gdLst>
            <a:ahLst/>
            <a:cxnLst>
              <a:cxn ang="0">
                <a:pos x="connsiteX0" y="connsiteY0"/>
              </a:cxn>
              <a:cxn ang="0">
                <a:pos x="connsiteX1" y="connsiteY1"/>
              </a:cxn>
              <a:cxn ang="0">
                <a:pos x="connsiteX2" y="connsiteY2"/>
              </a:cxn>
            </a:cxnLst>
            <a:rect l="l" t="t" r="r" b="b"/>
            <a:pathLst>
              <a:path w="2197857" h="3416350">
                <a:moveTo>
                  <a:pt x="0" y="2928958"/>
                </a:moveTo>
                <a:cubicBezTo>
                  <a:pt x="51758" y="3416350"/>
                  <a:pt x="633823" y="3202804"/>
                  <a:pt x="1000132" y="2714644"/>
                </a:cubicBezTo>
                <a:cubicBezTo>
                  <a:pt x="1366441" y="2226484"/>
                  <a:pt x="1352468" y="1384540"/>
                  <a:pt x="2197857" y="0"/>
                </a:cubicBezTo>
              </a:path>
            </a:pathLst>
          </a:custGeom>
          <a:ln w="53975">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TextBox 44"/>
          <p:cNvSpPr txBox="1"/>
          <p:nvPr/>
        </p:nvSpPr>
        <p:spPr>
          <a:xfrm>
            <a:off x="285720" y="6357958"/>
            <a:ext cx="6286544" cy="338554"/>
          </a:xfrm>
          <a:prstGeom prst="rect">
            <a:avLst/>
          </a:prstGeom>
          <a:noFill/>
        </p:spPr>
        <p:txBody>
          <a:bodyPr wrap="square" rtlCol="0">
            <a:spAutoFit/>
          </a:bodyPr>
          <a:lstStyle/>
          <a:p>
            <a:r>
              <a:rPr lang="en-GB" sz="1600" dirty="0"/>
              <a:t>Both firms A and B encounter the same revenue conditions.</a:t>
            </a:r>
          </a:p>
        </p:txBody>
      </p:sp>
      <p:sp>
        <p:nvSpPr>
          <p:cNvPr id="48" name="Freeform 47"/>
          <p:cNvSpPr/>
          <p:nvPr/>
        </p:nvSpPr>
        <p:spPr>
          <a:xfrm>
            <a:off x="3500430" y="2428868"/>
            <a:ext cx="2544793" cy="1089804"/>
          </a:xfrm>
          <a:custGeom>
            <a:avLst/>
            <a:gdLst>
              <a:gd name="connsiteX0" fmla="*/ 0 w 2544793"/>
              <a:gd name="connsiteY0" fmla="*/ 120770 h 1089804"/>
              <a:gd name="connsiteX1" fmla="*/ 1388853 w 2544793"/>
              <a:gd name="connsiteY1" fmla="*/ 1069676 h 1089804"/>
              <a:gd name="connsiteX2" fmla="*/ 2544793 w 2544793"/>
              <a:gd name="connsiteY2" fmla="*/ 0 h 1089804"/>
            </a:gdLst>
            <a:ahLst/>
            <a:cxnLst>
              <a:cxn ang="0">
                <a:pos x="connsiteX0" y="connsiteY0"/>
              </a:cxn>
              <a:cxn ang="0">
                <a:pos x="connsiteX1" y="connsiteY1"/>
              </a:cxn>
              <a:cxn ang="0">
                <a:pos x="connsiteX2" y="connsiteY2"/>
              </a:cxn>
            </a:cxnLst>
            <a:rect l="l" t="t" r="r" b="b"/>
            <a:pathLst>
              <a:path w="2544793" h="1089804">
                <a:moveTo>
                  <a:pt x="0" y="120770"/>
                </a:moveTo>
                <a:cubicBezTo>
                  <a:pt x="482360" y="605287"/>
                  <a:pt x="964721" y="1089804"/>
                  <a:pt x="1388853" y="1069676"/>
                </a:cubicBezTo>
                <a:cubicBezTo>
                  <a:pt x="1812985" y="1049548"/>
                  <a:pt x="2178889" y="524774"/>
                  <a:pt x="2544793" y="0"/>
                </a:cubicBezTo>
              </a:path>
            </a:pathLst>
          </a:custGeom>
          <a:ln w="50800">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9" name="Freeform 48"/>
          <p:cNvSpPr/>
          <p:nvPr/>
        </p:nvSpPr>
        <p:spPr>
          <a:xfrm>
            <a:off x="6500826" y="2000240"/>
            <a:ext cx="1928826" cy="3416350"/>
          </a:xfrm>
          <a:custGeom>
            <a:avLst/>
            <a:gdLst>
              <a:gd name="connsiteX0" fmla="*/ 0 w 2691441"/>
              <a:gd name="connsiteY0" fmla="*/ 2691441 h 3666226"/>
              <a:gd name="connsiteX1" fmla="*/ 552090 w 2691441"/>
              <a:gd name="connsiteY1" fmla="*/ 3217653 h 3666226"/>
              <a:gd name="connsiteX2" fmla="*/ 2691441 w 2691441"/>
              <a:gd name="connsiteY2" fmla="*/ 0 h 3666226"/>
              <a:gd name="connsiteX0" fmla="*/ 0 w 2691441"/>
              <a:gd name="connsiteY0" fmla="*/ 2691441 h 3624182"/>
              <a:gd name="connsiteX1" fmla="*/ 983411 w 2691441"/>
              <a:gd name="connsiteY1" fmla="*/ 3175609 h 3624182"/>
              <a:gd name="connsiteX2" fmla="*/ 2691441 w 2691441"/>
              <a:gd name="connsiteY2" fmla="*/ 0 h 3624182"/>
              <a:gd name="connsiteX0" fmla="*/ 0 w 2340733"/>
              <a:gd name="connsiteY0" fmla="*/ 2659104 h 3586456"/>
              <a:gd name="connsiteX1" fmla="*/ 983411 w 2340733"/>
              <a:gd name="connsiteY1" fmla="*/ 3143272 h 3586456"/>
              <a:gd name="connsiteX2" fmla="*/ 2340733 w 2340733"/>
              <a:gd name="connsiteY2" fmla="*/ 0 h 3586456"/>
              <a:gd name="connsiteX0" fmla="*/ 0 w 2197857"/>
              <a:gd name="connsiteY0" fmla="*/ 2928958 h 3631432"/>
              <a:gd name="connsiteX1" fmla="*/ 840535 w 2197857"/>
              <a:gd name="connsiteY1" fmla="*/ 3143272 h 3631432"/>
              <a:gd name="connsiteX2" fmla="*/ 2197857 w 2197857"/>
              <a:gd name="connsiteY2" fmla="*/ 0 h 3631432"/>
              <a:gd name="connsiteX0" fmla="*/ 0 w 2197857"/>
              <a:gd name="connsiteY0" fmla="*/ 2928958 h 3416350"/>
              <a:gd name="connsiteX1" fmla="*/ 1000132 w 2197857"/>
              <a:gd name="connsiteY1" fmla="*/ 2714644 h 3416350"/>
              <a:gd name="connsiteX2" fmla="*/ 2197857 w 2197857"/>
              <a:gd name="connsiteY2" fmla="*/ 0 h 3416350"/>
              <a:gd name="connsiteX0" fmla="*/ 0 w 2197857"/>
              <a:gd name="connsiteY0" fmla="*/ 2928958 h 3416350"/>
              <a:gd name="connsiteX1" fmla="*/ 785818 w 2197857"/>
              <a:gd name="connsiteY1" fmla="*/ 2571768 h 3416350"/>
              <a:gd name="connsiteX2" fmla="*/ 2197857 w 2197857"/>
              <a:gd name="connsiteY2" fmla="*/ 0 h 3416350"/>
              <a:gd name="connsiteX0" fmla="*/ 0 w 1928826"/>
              <a:gd name="connsiteY0" fmla="*/ 2928958 h 3416350"/>
              <a:gd name="connsiteX1" fmla="*/ 785818 w 1928826"/>
              <a:gd name="connsiteY1" fmla="*/ 2571768 h 3416350"/>
              <a:gd name="connsiteX2" fmla="*/ 1928826 w 1928826"/>
              <a:gd name="connsiteY2" fmla="*/ 0 h 3416350"/>
              <a:gd name="connsiteX0" fmla="*/ 0 w 1928826"/>
              <a:gd name="connsiteY0" fmla="*/ 2928958 h 3416350"/>
              <a:gd name="connsiteX1" fmla="*/ 785818 w 1928826"/>
              <a:gd name="connsiteY1" fmla="*/ 2571768 h 3416350"/>
              <a:gd name="connsiteX2" fmla="*/ 1428760 w 1928826"/>
              <a:gd name="connsiteY2" fmla="*/ 1285884 h 3416350"/>
              <a:gd name="connsiteX3" fmla="*/ 1928826 w 1928826"/>
              <a:gd name="connsiteY3" fmla="*/ 0 h 3416350"/>
            </a:gdLst>
            <a:ahLst/>
            <a:cxnLst>
              <a:cxn ang="0">
                <a:pos x="connsiteX0" y="connsiteY0"/>
              </a:cxn>
              <a:cxn ang="0">
                <a:pos x="connsiteX1" y="connsiteY1"/>
              </a:cxn>
              <a:cxn ang="0">
                <a:pos x="connsiteX2" y="connsiteY2"/>
              </a:cxn>
              <a:cxn ang="0">
                <a:pos x="connsiteX3" y="connsiteY3"/>
              </a:cxn>
            </a:cxnLst>
            <a:rect l="l" t="t" r="r" b="b"/>
            <a:pathLst>
              <a:path w="1928826" h="3416350">
                <a:moveTo>
                  <a:pt x="0" y="2928958"/>
                </a:moveTo>
                <a:cubicBezTo>
                  <a:pt x="51758" y="3416350"/>
                  <a:pt x="464347" y="3059928"/>
                  <a:pt x="785818" y="2571768"/>
                </a:cubicBezTo>
                <a:cubicBezTo>
                  <a:pt x="1009653" y="2277660"/>
                  <a:pt x="1238259" y="1714512"/>
                  <a:pt x="1428760" y="1285884"/>
                </a:cubicBezTo>
                <a:cubicBezTo>
                  <a:pt x="1619261" y="857256"/>
                  <a:pt x="1831190" y="194051"/>
                  <a:pt x="1928826" y="0"/>
                </a:cubicBezTo>
              </a:path>
            </a:pathLst>
          </a:custGeom>
          <a:ln w="53975">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0" name="Freeform 49"/>
          <p:cNvSpPr/>
          <p:nvPr/>
        </p:nvSpPr>
        <p:spPr>
          <a:xfrm>
            <a:off x="6215074" y="2928934"/>
            <a:ext cx="2544793" cy="1089804"/>
          </a:xfrm>
          <a:custGeom>
            <a:avLst/>
            <a:gdLst>
              <a:gd name="connsiteX0" fmla="*/ 0 w 2544793"/>
              <a:gd name="connsiteY0" fmla="*/ 120770 h 1089804"/>
              <a:gd name="connsiteX1" fmla="*/ 1388853 w 2544793"/>
              <a:gd name="connsiteY1" fmla="*/ 1069676 h 1089804"/>
              <a:gd name="connsiteX2" fmla="*/ 2544793 w 2544793"/>
              <a:gd name="connsiteY2" fmla="*/ 0 h 1089804"/>
            </a:gdLst>
            <a:ahLst/>
            <a:cxnLst>
              <a:cxn ang="0">
                <a:pos x="connsiteX0" y="connsiteY0"/>
              </a:cxn>
              <a:cxn ang="0">
                <a:pos x="connsiteX1" y="connsiteY1"/>
              </a:cxn>
              <a:cxn ang="0">
                <a:pos x="connsiteX2" y="connsiteY2"/>
              </a:cxn>
            </a:cxnLst>
            <a:rect l="l" t="t" r="r" b="b"/>
            <a:pathLst>
              <a:path w="2544793" h="1089804">
                <a:moveTo>
                  <a:pt x="0" y="120770"/>
                </a:moveTo>
                <a:cubicBezTo>
                  <a:pt x="482360" y="605287"/>
                  <a:pt x="964721" y="1089804"/>
                  <a:pt x="1388853" y="1069676"/>
                </a:cubicBezTo>
                <a:cubicBezTo>
                  <a:pt x="1812985" y="1049548"/>
                  <a:pt x="2178889" y="524774"/>
                  <a:pt x="2544793" y="0"/>
                </a:cubicBezTo>
              </a:path>
            </a:pathLst>
          </a:custGeom>
          <a:ln w="50800">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1" name="TextBox 50"/>
          <p:cNvSpPr txBox="1"/>
          <p:nvPr/>
        </p:nvSpPr>
        <p:spPr>
          <a:xfrm>
            <a:off x="3428992" y="2071678"/>
            <a:ext cx="1357322" cy="584775"/>
          </a:xfrm>
          <a:prstGeom prst="rect">
            <a:avLst/>
          </a:prstGeom>
          <a:noFill/>
        </p:spPr>
        <p:txBody>
          <a:bodyPr wrap="square" rtlCol="0">
            <a:spAutoFit/>
          </a:bodyPr>
          <a:lstStyle/>
          <a:p>
            <a:r>
              <a:rPr lang="en-GB" sz="1600" dirty="0"/>
              <a:t>Average Cost</a:t>
            </a:r>
          </a:p>
        </p:txBody>
      </p:sp>
      <p:sp>
        <p:nvSpPr>
          <p:cNvPr id="52" name="TextBox 51"/>
          <p:cNvSpPr txBox="1"/>
          <p:nvPr/>
        </p:nvSpPr>
        <p:spPr>
          <a:xfrm>
            <a:off x="6215074" y="2571744"/>
            <a:ext cx="1357322" cy="584775"/>
          </a:xfrm>
          <a:prstGeom prst="rect">
            <a:avLst/>
          </a:prstGeom>
          <a:noFill/>
        </p:spPr>
        <p:txBody>
          <a:bodyPr wrap="square" rtlCol="0">
            <a:spAutoFit/>
          </a:bodyPr>
          <a:lstStyle/>
          <a:p>
            <a:r>
              <a:rPr lang="en-GB" sz="1600" dirty="0"/>
              <a:t>Average Cost</a:t>
            </a:r>
          </a:p>
        </p:txBody>
      </p:sp>
      <p:sp>
        <p:nvSpPr>
          <p:cNvPr id="53" name="TextBox 52"/>
          <p:cNvSpPr txBox="1"/>
          <p:nvPr/>
        </p:nvSpPr>
        <p:spPr>
          <a:xfrm>
            <a:off x="4500562" y="1500174"/>
            <a:ext cx="1500198" cy="338554"/>
          </a:xfrm>
          <a:prstGeom prst="rect">
            <a:avLst/>
          </a:prstGeom>
          <a:noFill/>
        </p:spPr>
        <p:txBody>
          <a:bodyPr wrap="square" rtlCol="0">
            <a:spAutoFit/>
          </a:bodyPr>
          <a:lstStyle/>
          <a:p>
            <a:r>
              <a:rPr lang="en-GB" sz="1600" dirty="0"/>
              <a:t>Marginal Cost</a:t>
            </a:r>
          </a:p>
        </p:txBody>
      </p:sp>
      <p:sp>
        <p:nvSpPr>
          <p:cNvPr id="54" name="TextBox 53"/>
          <p:cNvSpPr txBox="1"/>
          <p:nvPr/>
        </p:nvSpPr>
        <p:spPr>
          <a:xfrm>
            <a:off x="7143768" y="1714488"/>
            <a:ext cx="1500198" cy="338554"/>
          </a:xfrm>
          <a:prstGeom prst="rect">
            <a:avLst/>
          </a:prstGeom>
          <a:noFill/>
        </p:spPr>
        <p:txBody>
          <a:bodyPr wrap="square" rtlCol="0">
            <a:spAutoFit/>
          </a:bodyPr>
          <a:lstStyle/>
          <a:p>
            <a:r>
              <a:rPr lang="en-GB" sz="1600" dirty="0"/>
              <a:t>Marginal Cost</a:t>
            </a:r>
          </a:p>
        </p:txBody>
      </p:sp>
      <p:cxnSp>
        <p:nvCxnSpPr>
          <p:cNvPr id="56" name="Straight Connector 55"/>
          <p:cNvCxnSpPr/>
          <p:nvPr/>
        </p:nvCxnSpPr>
        <p:spPr>
          <a:xfrm rot="5400000">
            <a:off x="3857620" y="4572008"/>
            <a:ext cx="2000264"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6822297" y="4536289"/>
            <a:ext cx="2071702"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0800000">
            <a:off x="6143636" y="3929066"/>
            <a:ext cx="1714512"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6072198" y="3286124"/>
            <a:ext cx="285752" cy="369332"/>
          </a:xfrm>
          <a:prstGeom prst="rect">
            <a:avLst/>
          </a:prstGeom>
          <a:noFill/>
        </p:spPr>
        <p:txBody>
          <a:bodyPr wrap="square" rtlCol="0">
            <a:spAutoFit/>
          </a:bodyPr>
          <a:lstStyle/>
          <a:p>
            <a:r>
              <a:rPr lang="en-GB" dirty="0"/>
              <a:t>A</a:t>
            </a:r>
          </a:p>
        </p:txBody>
      </p:sp>
      <p:sp>
        <p:nvSpPr>
          <p:cNvPr id="70" name="TextBox 69"/>
          <p:cNvSpPr txBox="1"/>
          <p:nvPr/>
        </p:nvSpPr>
        <p:spPr>
          <a:xfrm>
            <a:off x="7715272" y="3214686"/>
            <a:ext cx="285752" cy="369332"/>
          </a:xfrm>
          <a:prstGeom prst="rect">
            <a:avLst/>
          </a:prstGeom>
          <a:noFill/>
        </p:spPr>
        <p:txBody>
          <a:bodyPr wrap="square" rtlCol="0">
            <a:spAutoFit/>
          </a:bodyPr>
          <a:lstStyle/>
          <a:p>
            <a:r>
              <a:rPr lang="en-GB" dirty="0"/>
              <a:t>B</a:t>
            </a:r>
          </a:p>
        </p:txBody>
      </p:sp>
      <p:sp>
        <p:nvSpPr>
          <p:cNvPr id="71" name="TextBox 70"/>
          <p:cNvSpPr txBox="1"/>
          <p:nvPr/>
        </p:nvSpPr>
        <p:spPr>
          <a:xfrm>
            <a:off x="7715272" y="3643314"/>
            <a:ext cx="285752" cy="369332"/>
          </a:xfrm>
          <a:prstGeom prst="rect">
            <a:avLst/>
          </a:prstGeom>
          <a:noFill/>
        </p:spPr>
        <p:txBody>
          <a:bodyPr wrap="square" rtlCol="0">
            <a:spAutoFit/>
          </a:bodyPr>
          <a:lstStyle/>
          <a:p>
            <a:r>
              <a:rPr lang="en-GB" dirty="0"/>
              <a:t>C</a:t>
            </a:r>
          </a:p>
        </p:txBody>
      </p:sp>
      <p:sp>
        <p:nvSpPr>
          <p:cNvPr id="72" name="TextBox 71"/>
          <p:cNvSpPr txBox="1"/>
          <p:nvPr/>
        </p:nvSpPr>
        <p:spPr>
          <a:xfrm>
            <a:off x="6072198" y="3643314"/>
            <a:ext cx="285752" cy="369332"/>
          </a:xfrm>
          <a:prstGeom prst="rect">
            <a:avLst/>
          </a:prstGeom>
          <a:noFill/>
        </p:spPr>
        <p:txBody>
          <a:bodyPr wrap="square" rtlCol="0">
            <a:spAutoFit/>
          </a:bodyPr>
          <a:lstStyle/>
          <a:p>
            <a:r>
              <a:rPr lang="en-GB" dirty="0"/>
              <a:t>D</a:t>
            </a:r>
          </a:p>
        </p:txBody>
      </p:sp>
      <p:sp>
        <p:nvSpPr>
          <p:cNvPr id="73" name="TextBox 72"/>
          <p:cNvSpPr txBox="1"/>
          <p:nvPr/>
        </p:nvSpPr>
        <p:spPr>
          <a:xfrm>
            <a:off x="3857620" y="714356"/>
            <a:ext cx="1357322" cy="523220"/>
          </a:xfrm>
          <a:prstGeom prst="rect">
            <a:avLst/>
          </a:prstGeom>
          <a:noFill/>
        </p:spPr>
        <p:txBody>
          <a:bodyPr wrap="square" rtlCol="0">
            <a:spAutoFit/>
          </a:bodyPr>
          <a:lstStyle/>
          <a:p>
            <a:r>
              <a:rPr lang="en-GB" sz="2800" dirty="0"/>
              <a:t>Farm A</a:t>
            </a:r>
          </a:p>
        </p:txBody>
      </p:sp>
      <p:sp>
        <p:nvSpPr>
          <p:cNvPr id="74" name="TextBox 73"/>
          <p:cNvSpPr txBox="1"/>
          <p:nvPr/>
        </p:nvSpPr>
        <p:spPr>
          <a:xfrm>
            <a:off x="6786578" y="714356"/>
            <a:ext cx="1357322" cy="523220"/>
          </a:xfrm>
          <a:prstGeom prst="rect">
            <a:avLst/>
          </a:prstGeom>
          <a:noFill/>
        </p:spPr>
        <p:txBody>
          <a:bodyPr wrap="square" rtlCol="0">
            <a:spAutoFit/>
          </a:bodyPr>
          <a:lstStyle/>
          <a:p>
            <a:r>
              <a:rPr lang="en-GB" sz="2800" dirty="0"/>
              <a:t>Farm B</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p:cNvSpPr>
            <a:spLocks noChangeShapeType="1"/>
          </p:cNvSpPr>
          <p:nvPr/>
        </p:nvSpPr>
        <p:spPr bwMode="auto">
          <a:xfrm flipV="1">
            <a:off x="1692275" y="836613"/>
            <a:ext cx="0" cy="5040312"/>
          </a:xfrm>
          <a:prstGeom prst="line">
            <a:avLst/>
          </a:prstGeom>
          <a:noFill/>
          <a:ln w="9525">
            <a:solidFill>
              <a:schemeClr val="tx1"/>
            </a:solidFill>
            <a:round/>
            <a:headEnd/>
            <a:tailEnd type="triangle" w="med" len="med"/>
          </a:ln>
        </p:spPr>
        <p:txBody>
          <a:bodyPr/>
          <a:lstStyle/>
          <a:p>
            <a:endParaRPr lang="en-GB"/>
          </a:p>
        </p:txBody>
      </p:sp>
      <p:sp>
        <p:nvSpPr>
          <p:cNvPr id="12291" name="Text Box 3"/>
          <p:cNvSpPr txBox="1">
            <a:spLocks noChangeArrowheads="1"/>
          </p:cNvSpPr>
          <p:nvPr/>
        </p:nvSpPr>
        <p:spPr bwMode="auto">
          <a:xfrm>
            <a:off x="0" y="260350"/>
            <a:ext cx="1692275" cy="915988"/>
          </a:xfrm>
          <a:prstGeom prst="rect">
            <a:avLst/>
          </a:prstGeom>
          <a:noFill/>
          <a:ln w="9525">
            <a:noFill/>
            <a:miter lim="800000"/>
            <a:headEnd/>
            <a:tailEnd/>
          </a:ln>
        </p:spPr>
        <p:txBody>
          <a:bodyPr>
            <a:spAutoFit/>
          </a:bodyPr>
          <a:lstStyle/>
          <a:p>
            <a:pPr>
              <a:spcBef>
                <a:spcPct val="50000"/>
              </a:spcBef>
            </a:pPr>
            <a:r>
              <a:rPr lang="en-GB"/>
              <a:t>Percentage change in money wages</a:t>
            </a:r>
          </a:p>
        </p:txBody>
      </p:sp>
      <p:sp>
        <p:nvSpPr>
          <p:cNvPr id="12292" name="Line 4"/>
          <p:cNvSpPr>
            <a:spLocks noChangeShapeType="1"/>
          </p:cNvSpPr>
          <p:nvPr/>
        </p:nvSpPr>
        <p:spPr bwMode="auto">
          <a:xfrm>
            <a:off x="1692275" y="5876925"/>
            <a:ext cx="6408738" cy="0"/>
          </a:xfrm>
          <a:prstGeom prst="line">
            <a:avLst/>
          </a:prstGeom>
          <a:noFill/>
          <a:ln w="9525">
            <a:solidFill>
              <a:schemeClr val="tx1"/>
            </a:solidFill>
            <a:round/>
            <a:headEnd/>
            <a:tailEnd type="triangle" w="med" len="med"/>
          </a:ln>
        </p:spPr>
        <p:txBody>
          <a:bodyPr/>
          <a:lstStyle/>
          <a:p>
            <a:endParaRPr lang="en-GB"/>
          </a:p>
        </p:txBody>
      </p:sp>
      <p:sp>
        <p:nvSpPr>
          <p:cNvPr id="12293" name="Text Box 5"/>
          <p:cNvSpPr txBox="1">
            <a:spLocks noChangeArrowheads="1"/>
          </p:cNvSpPr>
          <p:nvPr/>
        </p:nvSpPr>
        <p:spPr bwMode="auto">
          <a:xfrm>
            <a:off x="5219700" y="6092825"/>
            <a:ext cx="3168650" cy="366713"/>
          </a:xfrm>
          <a:prstGeom prst="rect">
            <a:avLst/>
          </a:prstGeom>
          <a:noFill/>
          <a:ln w="9525">
            <a:noFill/>
            <a:miter lim="800000"/>
            <a:headEnd/>
            <a:tailEnd/>
          </a:ln>
        </p:spPr>
        <p:txBody>
          <a:bodyPr>
            <a:spAutoFit/>
          </a:bodyPr>
          <a:lstStyle/>
          <a:p>
            <a:pPr>
              <a:spcBef>
                <a:spcPct val="50000"/>
              </a:spcBef>
            </a:pPr>
            <a:r>
              <a:rPr lang="en-GB"/>
              <a:t>Rate of unemployment (%)</a:t>
            </a:r>
          </a:p>
        </p:txBody>
      </p:sp>
      <p:sp>
        <p:nvSpPr>
          <p:cNvPr id="12294" name="Freeform 6"/>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38100">
            <a:solidFill>
              <a:schemeClr val="tx1"/>
            </a:solidFill>
            <a:round/>
            <a:headEnd/>
            <a:tailEnd/>
          </a:ln>
        </p:spPr>
        <p:txBody>
          <a:bodyPr/>
          <a:lstStyle/>
          <a:p>
            <a:endParaRPr lang="en-US"/>
          </a:p>
        </p:txBody>
      </p:sp>
      <p:sp>
        <p:nvSpPr>
          <p:cNvPr id="12295" name="Text Box 7"/>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a:t>2.5%</a:t>
            </a:r>
          </a:p>
        </p:txBody>
      </p:sp>
      <p:sp>
        <p:nvSpPr>
          <p:cNvPr id="12296" name="Line 8"/>
          <p:cNvSpPr>
            <a:spLocks noChangeShapeType="1"/>
          </p:cNvSpPr>
          <p:nvPr/>
        </p:nvSpPr>
        <p:spPr bwMode="auto">
          <a:xfrm flipV="1">
            <a:off x="2339975" y="4149725"/>
            <a:ext cx="0" cy="1727200"/>
          </a:xfrm>
          <a:prstGeom prst="line">
            <a:avLst/>
          </a:prstGeom>
          <a:noFill/>
          <a:ln w="9525">
            <a:solidFill>
              <a:schemeClr val="tx1"/>
            </a:solidFill>
            <a:prstDash val="lgDash"/>
            <a:round/>
            <a:headEnd/>
            <a:tailEnd/>
          </a:ln>
        </p:spPr>
        <p:txBody>
          <a:bodyPr/>
          <a:lstStyle/>
          <a:p>
            <a:endParaRPr lang="en-GB"/>
          </a:p>
        </p:txBody>
      </p:sp>
      <p:sp>
        <p:nvSpPr>
          <p:cNvPr id="12297" name="Line 9"/>
          <p:cNvSpPr>
            <a:spLocks noChangeShapeType="1"/>
          </p:cNvSpPr>
          <p:nvPr/>
        </p:nvSpPr>
        <p:spPr bwMode="auto">
          <a:xfrm flipH="1">
            <a:off x="1692275" y="4149725"/>
            <a:ext cx="647700" cy="0"/>
          </a:xfrm>
          <a:prstGeom prst="line">
            <a:avLst/>
          </a:prstGeom>
          <a:noFill/>
          <a:ln w="9525">
            <a:solidFill>
              <a:schemeClr val="tx1"/>
            </a:solidFill>
            <a:prstDash val="lgDash"/>
            <a:round/>
            <a:headEnd/>
            <a:tailEnd/>
          </a:ln>
        </p:spPr>
        <p:txBody>
          <a:bodyPr/>
          <a:lstStyle/>
          <a:p>
            <a:endParaRPr lang="en-GB"/>
          </a:p>
        </p:txBody>
      </p:sp>
      <p:sp>
        <p:nvSpPr>
          <p:cNvPr id="12298" name="Line 10"/>
          <p:cNvSpPr>
            <a:spLocks noChangeShapeType="1"/>
          </p:cNvSpPr>
          <p:nvPr/>
        </p:nvSpPr>
        <p:spPr bwMode="auto">
          <a:xfrm flipV="1">
            <a:off x="4284663" y="836613"/>
            <a:ext cx="0" cy="5040312"/>
          </a:xfrm>
          <a:prstGeom prst="line">
            <a:avLst/>
          </a:prstGeom>
          <a:noFill/>
          <a:ln w="38100">
            <a:solidFill>
              <a:schemeClr val="tx1"/>
            </a:solidFill>
            <a:round/>
            <a:headEnd/>
            <a:tailEnd/>
          </a:ln>
        </p:spPr>
        <p:txBody>
          <a:bodyPr/>
          <a:lstStyle/>
          <a:p>
            <a:endParaRPr lang="en-GB"/>
          </a:p>
        </p:txBody>
      </p:sp>
      <p:sp>
        <p:nvSpPr>
          <p:cNvPr id="12299" name="Text Box 11"/>
          <p:cNvSpPr txBox="1">
            <a:spLocks noChangeArrowheads="1"/>
          </p:cNvSpPr>
          <p:nvPr/>
        </p:nvSpPr>
        <p:spPr bwMode="auto">
          <a:xfrm>
            <a:off x="4284663" y="836613"/>
            <a:ext cx="4103687" cy="1328737"/>
          </a:xfrm>
          <a:prstGeom prst="rect">
            <a:avLst/>
          </a:prstGeom>
          <a:noFill/>
          <a:ln w="9525">
            <a:noFill/>
            <a:miter lim="800000"/>
            <a:headEnd/>
            <a:tailEnd/>
          </a:ln>
        </p:spPr>
        <p:txBody>
          <a:bodyPr>
            <a:spAutoFit/>
          </a:bodyPr>
          <a:lstStyle/>
          <a:p>
            <a:pPr>
              <a:spcBef>
                <a:spcPct val="50000"/>
              </a:spcBef>
            </a:pPr>
            <a:r>
              <a:rPr lang="en-GB"/>
              <a:t>Natural Rate of Unemployment (NARU) </a:t>
            </a:r>
          </a:p>
          <a:p>
            <a:pPr>
              <a:spcBef>
                <a:spcPct val="50000"/>
              </a:spcBef>
            </a:pPr>
            <a:r>
              <a:rPr lang="en-GB"/>
              <a:t>Non-Accelerating Inflation Rate of Unemployment (NAIRU) </a:t>
            </a:r>
          </a:p>
        </p:txBody>
      </p:sp>
      <p:sp>
        <p:nvSpPr>
          <p:cNvPr id="12300" name="Freeform 12"/>
          <p:cNvSpPr>
            <a:spLocks/>
          </p:cNvSpPr>
          <p:nvPr/>
        </p:nvSpPr>
        <p:spPr bwMode="auto">
          <a:xfrm>
            <a:off x="2987675" y="765175"/>
            <a:ext cx="5113338" cy="5113338"/>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38100">
            <a:solidFill>
              <a:schemeClr val="tx1"/>
            </a:solidFill>
            <a:round/>
            <a:headEnd/>
            <a:tailEnd/>
          </a:ln>
        </p:spPr>
        <p:txBody>
          <a:bodyPr/>
          <a:lstStyle/>
          <a:p>
            <a:endParaRPr lang="en-US"/>
          </a:p>
        </p:txBody>
      </p:sp>
      <p:sp>
        <p:nvSpPr>
          <p:cNvPr id="12301" name="Text Box 13"/>
          <p:cNvSpPr txBox="1">
            <a:spLocks noChangeArrowheads="1"/>
          </p:cNvSpPr>
          <p:nvPr/>
        </p:nvSpPr>
        <p:spPr bwMode="auto">
          <a:xfrm>
            <a:off x="1116013" y="3933825"/>
            <a:ext cx="647700" cy="366713"/>
          </a:xfrm>
          <a:prstGeom prst="rect">
            <a:avLst/>
          </a:prstGeom>
          <a:noFill/>
          <a:ln w="9525">
            <a:noFill/>
            <a:miter lim="800000"/>
            <a:headEnd/>
            <a:tailEnd/>
          </a:ln>
        </p:spPr>
        <p:txBody>
          <a:bodyPr>
            <a:spAutoFit/>
          </a:bodyPr>
          <a:lstStyle/>
          <a:p>
            <a:pPr>
              <a:spcBef>
                <a:spcPct val="50000"/>
              </a:spcBef>
            </a:pPr>
            <a:r>
              <a:rPr lang="en-GB"/>
              <a:t>5%</a:t>
            </a:r>
          </a:p>
        </p:txBody>
      </p:sp>
      <p:sp>
        <p:nvSpPr>
          <p:cNvPr id="12302" name="Line 14"/>
          <p:cNvSpPr>
            <a:spLocks noChangeShapeType="1"/>
          </p:cNvSpPr>
          <p:nvPr/>
        </p:nvSpPr>
        <p:spPr bwMode="auto">
          <a:xfrm>
            <a:off x="2339975" y="4149725"/>
            <a:ext cx="1944688" cy="0"/>
          </a:xfrm>
          <a:prstGeom prst="line">
            <a:avLst/>
          </a:prstGeom>
          <a:noFill/>
          <a:ln w="9525">
            <a:solidFill>
              <a:schemeClr val="tx1"/>
            </a:solidFill>
            <a:prstDash val="lgDash"/>
            <a:round/>
            <a:headEnd/>
            <a:tailEnd/>
          </a:ln>
        </p:spPr>
        <p:txBody>
          <a:bodyPr/>
          <a:lstStyle/>
          <a:p>
            <a:endParaRPr lang="en-GB"/>
          </a:p>
        </p:txBody>
      </p:sp>
      <p:sp>
        <p:nvSpPr>
          <p:cNvPr id="12303" name="Line 15"/>
          <p:cNvSpPr>
            <a:spLocks noChangeShapeType="1"/>
          </p:cNvSpPr>
          <p:nvPr/>
        </p:nvSpPr>
        <p:spPr bwMode="auto">
          <a:xfrm flipH="1" flipV="1">
            <a:off x="2627313" y="4292600"/>
            <a:ext cx="1512887" cy="1368425"/>
          </a:xfrm>
          <a:prstGeom prst="line">
            <a:avLst/>
          </a:prstGeom>
          <a:noFill/>
          <a:ln w="9525">
            <a:solidFill>
              <a:schemeClr val="tx1"/>
            </a:solidFill>
            <a:round/>
            <a:headEnd/>
            <a:tailEnd type="triangle" w="med" len="med"/>
          </a:ln>
        </p:spPr>
        <p:txBody>
          <a:bodyPr/>
          <a:lstStyle/>
          <a:p>
            <a:endParaRPr lang="en-GB"/>
          </a:p>
        </p:txBody>
      </p:sp>
      <p:sp>
        <p:nvSpPr>
          <p:cNvPr id="12304" name="Line 16"/>
          <p:cNvSpPr>
            <a:spLocks noChangeShapeType="1"/>
          </p:cNvSpPr>
          <p:nvPr/>
        </p:nvSpPr>
        <p:spPr bwMode="auto">
          <a:xfrm>
            <a:off x="2555875" y="4221163"/>
            <a:ext cx="1584325" cy="0"/>
          </a:xfrm>
          <a:prstGeom prst="line">
            <a:avLst/>
          </a:prstGeom>
          <a:noFill/>
          <a:ln w="9525">
            <a:solidFill>
              <a:schemeClr val="tx1"/>
            </a:solidFill>
            <a:round/>
            <a:headEnd/>
            <a:tailEnd type="triangle" w="med" len="med"/>
          </a:ln>
        </p:spPr>
        <p:txBody>
          <a:bodyPr/>
          <a:lstStyle/>
          <a:p>
            <a:endParaRPr lang="en-GB"/>
          </a:p>
        </p:txBody>
      </p:sp>
      <p:sp>
        <p:nvSpPr>
          <p:cNvPr id="12305" name="Line 17"/>
          <p:cNvSpPr>
            <a:spLocks noChangeShapeType="1"/>
          </p:cNvSpPr>
          <p:nvPr/>
        </p:nvSpPr>
        <p:spPr bwMode="auto">
          <a:xfrm>
            <a:off x="4500563" y="4149725"/>
            <a:ext cx="3311525" cy="1511300"/>
          </a:xfrm>
          <a:prstGeom prst="line">
            <a:avLst/>
          </a:prstGeom>
          <a:noFill/>
          <a:ln w="9525">
            <a:solidFill>
              <a:schemeClr val="tx1"/>
            </a:solidFill>
            <a:round/>
            <a:headEnd/>
            <a:tailEnd type="triangle" w="med" len="med"/>
          </a:ln>
        </p:spPr>
        <p:txBody>
          <a:bodyPr/>
          <a:lstStyle/>
          <a:p>
            <a:endParaRPr lang="en-GB"/>
          </a:p>
        </p:txBody>
      </p:sp>
      <p:sp>
        <p:nvSpPr>
          <p:cNvPr id="12306" name="Line 18"/>
          <p:cNvSpPr>
            <a:spLocks noChangeShapeType="1"/>
          </p:cNvSpPr>
          <p:nvPr/>
        </p:nvSpPr>
        <p:spPr bwMode="auto">
          <a:xfrm flipH="1">
            <a:off x="4427538" y="5805488"/>
            <a:ext cx="3097212" cy="0"/>
          </a:xfrm>
          <a:prstGeom prst="line">
            <a:avLst/>
          </a:prstGeom>
          <a:noFill/>
          <a:ln w="9525">
            <a:solidFill>
              <a:schemeClr val="tx1"/>
            </a:solidFill>
            <a:round/>
            <a:headEnd/>
            <a:tailEnd type="triangle" w="med" len="med"/>
          </a:ln>
        </p:spPr>
        <p:txBody>
          <a:bodyPr/>
          <a:lstStyle/>
          <a:p>
            <a:endParaRPr lang="en-GB"/>
          </a:p>
        </p:txBody>
      </p:sp>
      <p:sp>
        <p:nvSpPr>
          <p:cNvPr id="12307" name="Text Box 19"/>
          <p:cNvSpPr txBox="1">
            <a:spLocks noChangeArrowheads="1"/>
          </p:cNvSpPr>
          <p:nvPr/>
        </p:nvSpPr>
        <p:spPr bwMode="auto">
          <a:xfrm>
            <a:off x="971550" y="1196975"/>
            <a:ext cx="1944688" cy="641350"/>
          </a:xfrm>
          <a:prstGeom prst="rect">
            <a:avLst/>
          </a:prstGeom>
          <a:noFill/>
          <a:ln w="9525">
            <a:noFill/>
            <a:miter lim="800000"/>
            <a:headEnd/>
            <a:tailEnd/>
          </a:ln>
        </p:spPr>
        <p:txBody>
          <a:bodyPr>
            <a:spAutoFit/>
          </a:bodyPr>
          <a:lstStyle/>
          <a:p>
            <a:pPr>
              <a:spcBef>
                <a:spcPct val="50000"/>
              </a:spcBef>
            </a:pPr>
            <a:r>
              <a:rPr lang="en-GB"/>
              <a:t>Inflationary expectations = 0</a:t>
            </a:r>
          </a:p>
        </p:txBody>
      </p:sp>
      <p:sp>
        <p:nvSpPr>
          <p:cNvPr id="12308" name="Text Box 20"/>
          <p:cNvSpPr txBox="1">
            <a:spLocks noChangeArrowheads="1"/>
          </p:cNvSpPr>
          <p:nvPr/>
        </p:nvSpPr>
        <p:spPr bwMode="auto">
          <a:xfrm>
            <a:off x="2339975" y="228600"/>
            <a:ext cx="2087563" cy="641350"/>
          </a:xfrm>
          <a:prstGeom prst="rect">
            <a:avLst/>
          </a:prstGeom>
          <a:noFill/>
          <a:ln w="9525">
            <a:noFill/>
            <a:miter lim="800000"/>
            <a:headEnd/>
            <a:tailEnd/>
          </a:ln>
        </p:spPr>
        <p:txBody>
          <a:bodyPr>
            <a:spAutoFit/>
          </a:bodyPr>
          <a:lstStyle/>
          <a:p>
            <a:pPr>
              <a:spcBef>
                <a:spcPct val="50000"/>
              </a:spcBef>
            </a:pPr>
            <a:r>
              <a:rPr lang="en-GB"/>
              <a:t>Inflationary expectations = 5%</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957531" y="534838"/>
            <a:ext cx="7211683" cy="5046453"/>
          </a:xfrm>
          <a:custGeom>
            <a:avLst/>
            <a:gdLst>
              <a:gd name="connsiteX0" fmla="*/ 956094 w 8170652"/>
              <a:gd name="connsiteY0" fmla="*/ 841075 h 6727166"/>
              <a:gd name="connsiteX1" fmla="*/ 973347 w 8170652"/>
              <a:gd name="connsiteY1" fmla="*/ 5887528 h 6727166"/>
              <a:gd name="connsiteX2" fmla="*/ 6727166 w 8170652"/>
              <a:gd name="connsiteY2" fmla="*/ 5878901 h 6727166"/>
              <a:gd name="connsiteX3" fmla="*/ 8167777 w 8170652"/>
              <a:gd name="connsiteY3" fmla="*/ 3290977 h 6727166"/>
              <a:gd name="connsiteX4" fmla="*/ 6709913 w 8170652"/>
              <a:gd name="connsiteY4" fmla="*/ 841075 h 6727166"/>
              <a:gd name="connsiteX5" fmla="*/ 956094 w 8170652"/>
              <a:gd name="connsiteY5" fmla="*/ 841075 h 6727166"/>
              <a:gd name="connsiteX0" fmla="*/ 0 w 7214558"/>
              <a:gd name="connsiteY0" fmla="*/ 841075 h 6727166"/>
              <a:gd name="connsiteX1" fmla="*/ 17253 w 7214558"/>
              <a:gd name="connsiteY1" fmla="*/ 5887528 h 6727166"/>
              <a:gd name="connsiteX2" fmla="*/ 5771072 w 7214558"/>
              <a:gd name="connsiteY2" fmla="*/ 5878901 h 6727166"/>
              <a:gd name="connsiteX3" fmla="*/ 7211683 w 7214558"/>
              <a:gd name="connsiteY3" fmla="*/ 3290977 h 6727166"/>
              <a:gd name="connsiteX4" fmla="*/ 5753819 w 7214558"/>
              <a:gd name="connsiteY4" fmla="*/ 841075 h 6727166"/>
              <a:gd name="connsiteX5" fmla="*/ 0 w 7214558"/>
              <a:gd name="connsiteY5" fmla="*/ 841075 h 6727166"/>
              <a:gd name="connsiteX0" fmla="*/ 0 w 7214558"/>
              <a:gd name="connsiteY0" fmla="*/ 841075 h 5887528"/>
              <a:gd name="connsiteX1" fmla="*/ 17253 w 7214558"/>
              <a:gd name="connsiteY1" fmla="*/ 5887528 h 5887528"/>
              <a:gd name="connsiteX2" fmla="*/ 5771072 w 7214558"/>
              <a:gd name="connsiteY2" fmla="*/ 5878901 h 5887528"/>
              <a:gd name="connsiteX3" fmla="*/ 7211683 w 7214558"/>
              <a:gd name="connsiteY3" fmla="*/ 3290977 h 5887528"/>
              <a:gd name="connsiteX4" fmla="*/ 5753819 w 7214558"/>
              <a:gd name="connsiteY4" fmla="*/ 841075 h 5887528"/>
              <a:gd name="connsiteX5" fmla="*/ 0 w 7214558"/>
              <a:gd name="connsiteY5" fmla="*/ 841075 h 5887528"/>
              <a:gd name="connsiteX0" fmla="*/ 0 w 7211683"/>
              <a:gd name="connsiteY0" fmla="*/ 841075 h 5887528"/>
              <a:gd name="connsiteX1" fmla="*/ 17253 w 7211683"/>
              <a:gd name="connsiteY1" fmla="*/ 5887528 h 5887528"/>
              <a:gd name="connsiteX2" fmla="*/ 5771072 w 7211683"/>
              <a:gd name="connsiteY2" fmla="*/ 5878901 h 5887528"/>
              <a:gd name="connsiteX3" fmla="*/ 7211683 w 7211683"/>
              <a:gd name="connsiteY3" fmla="*/ 3290977 h 5887528"/>
              <a:gd name="connsiteX4" fmla="*/ 5753819 w 7211683"/>
              <a:gd name="connsiteY4" fmla="*/ 841075 h 5887528"/>
              <a:gd name="connsiteX5" fmla="*/ 0 w 7211683"/>
              <a:gd name="connsiteY5" fmla="*/ 841075 h 5887528"/>
              <a:gd name="connsiteX0" fmla="*/ 0 w 7211683"/>
              <a:gd name="connsiteY0" fmla="*/ 841075 h 5887528"/>
              <a:gd name="connsiteX1" fmla="*/ 17253 w 7211683"/>
              <a:gd name="connsiteY1" fmla="*/ 5887528 h 5887528"/>
              <a:gd name="connsiteX2" fmla="*/ 5771072 w 7211683"/>
              <a:gd name="connsiteY2" fmla="*/ 5878901 h 5887528"/>
              <a:gd name="connsiteX3" fmla="*/ 7211683 w 7211683"/>
              <a:gd name="connsiteY3" fmla="*/ 3290977 h 5887528"/>
              <a:gd name="connsiteX4" fmla="*/ 5753819 w 7211683"/>
              <a:gd name="connsiteY4" fmla="*/ 841075 h 5887528"/>
              <a:gd name="connsiteX5" fmla="*/ 0 w 7211683"/>
              <a:gd name="connsiteY5" fmla="*/ 841075 h 5887528"/>
              <a:gd name="connsiteX0" fmla="*/ 0 w 7211683"/>
              <a:gd name="connsiteY0" fmla="*/ 0 h 5046453"/>
              <a:gd name="connsiteX1" fmla="*/ 17253 w 7211683"/>
              <a:gd name="connsiteY1" fmla="*/ 5046453 h 5046453"/>
              <a:gd name="connsiteX2" fmla="*/ 5771072 w 7211683"/>
              <a:gd name="connsiteY2" fmla="*/ 5037826 h 5046453"/>
              <a:gd name="connsiteX3" fmla="*/ 7211683 w 7211683"/>
              <a:gd name="connsiteY3" fmla="*/ 2449902 h 5046453"/>
              <a:gd name="connsiteX4" fmla="*/ 5753819 w 7211683"/>
              <a:gd name="connsiteY4" fmla="*/ 0 h 5046453"/>
              <a:gd name="connsiteX5" fmla="*/ 0 w 7211683"/>
              <a:gd name="connsiteY5" fmla="*/ 0 h 504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1683" h="5046453">
                <a:moveTo>
                  <a:pt x="0" y="0"/>
                </a:moveTo>
                <a:lnTo>
                  <a:pt x="17253" y="5046453"/>
                </a:lnTo>
                <a:lnTo>
                  <a:pt x="5771072" y="5037826"/>
                </a:lnTo>
                <a:lnTo>
                  <a:pt x="7211683" y="2449902"/>
                </a:lnTo>
                <a:lnTo>
                  <a:pt x="5753819" y="0"/>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2"/>
          <p:cNvSpPr/>
          <p:nvPr/>
        </p:nvSpPr>
        <p:spPr>
          <a:xfrm>
            <a:off x="6003985" y="526211"/>
            <a:ext cx="2165230" cy="5053443"/>
          </a:xfrm>
          <a:custGeom>
            <a:avLst/>
            <a:gdLst>
              <a:gd name="connsiteX0" fmla="*/ 823823 w 2293188"/>
              <a:gd name="connsiteY0" fmla="*/ 411192 h 5772509"/>
              <a:gd name="connsiteX1" fmla="*/ 2290313 w 2293188"/>
              <a:gd name="connsiteY1" fmla="*/ 2861094 h 5772509"/>
              <a:gd name="connsiteX2" fmla="*/ 841075 w 2293188"/>
              <a:gd name="connsiteY2" fmla="*/ 5457645 h 5772509"/>
              <a:gd name="connsiteX3" fmla="*/ 849702 w 2293188"/>
              <a:gd name="connsiteY3" fmla="*/ 4750279 h 5772509"/>
              <a:gd name="connsiteX4" fmla="*/ 1565694 w 2293188"/>
              <a:gd name="connsiteY4" fmla="*/ 2930106 h 5772509"/>
              <a:gd name="connsiteX5" fmla="*/ 125083 w 2293188"/>
              <a:gd name="connsiteY5" fmla="*/ 419819 h 5772509"/>
              <a:gd name="connsiteX6" fmla="*/ 823823 w 2293188"/>
              <a:gd name="connsiteY6" fmla="*/ 411192 h 5772509"/>
              <a:gd name="connsiteX0" fmla="*/ 823823 w 2293188"/>
              <a:gd name="connsiteY0" fmla="*/ 411192 h 5891568"/>
              <a:gd name="connsiteX1" fmla="*/ 2290313 w 2293188"/>
              <a:gd name="connsiteY1" fmla="*/ 2861094 h 5891568"/>
              <a:gd name="connsiteX2" fmla="*/ 841075 w 2293188"/>
              <a:gd name="connsiteY2" fmla="*/ 5457645 h 5891568"/>
              <a:gd name="connsiteX3" fmla="*/ 135290 w 2293188"/>
              <a:gd name="connsiteY3" fmla="*/ 5464635 h 5891568"/>
              <a:gd name="connsiteX4" fmla="*/ 1565694 w 2293188"/>
              <a:gd name="connsiteY4" fmla="*/ 2930106 h 5891568"/>
              <a:gd name="connsiteX5" fmla="*/ 125083 w 2293188"/>
              <a:gd name="connsiteY5" fmla="*/ 419819 h 5891568"/>
              <a:gd name="connsiteX6" fmla="*/ 823823 w 2293188"/>
              <a:gd name="connsiteY6" fmla="*/ 411192 h 5891568"/>
              <a:gd name="connsiteX0" fmla="*/ 823823 w 2293188"/>
              <a:gd name="connsiteY0" fmla="*/ 411192 h 5464635"/>
              <a:gd name="connsiteX1" fmla="*/ 2290313 w 2293188"/>
              <a:gd name="connsiteY1" fmla="*/ 2861094 h 5464635"/>
              <a:gd name="connsiteX2" fmla="*/ 841075 w 2293188"/>
              <a:gd name="connsiteY2" fmla="*/ 5457645 h 5464635"/>
              <a:gd name="connsiteX3" fmla="*/ 135290 w 2293188"/>
              <a:gd name="connsiteY3" fmla="*/ 5464635 h 5464635"/>
              <a:gd name="connsiteX4" fmla="*/ 1565694 w 2293188"/>
              <a:gd name="connsiteY4" fmla="*/ 2930106 h 5464635"/>
              <a:gd name="connsiteX5" fmla="*/ 125083 w 2293188"/>
              <a:gd name="connsiteY5" fmla="*/ 419819 h 5464635"/>
              <a:gd name="connsiteX6" fmla="*/ 823823 w 2293188"/>
              <a:gd name="connsiteY6" fmla="*/ 411192 h 5464635"/>
              <a:gd name="connsiteX0" fmla="*/ 823823 w 2290313"/>
              <a:gd name="connsiteY0" fmla="*/ 411192 h 5464635"/>
              <a:gd name="connsiteX1" fmla="*/ 2290313 w 2290313"/>
              <a:gd name="connsiteY1" fmla="*/ 2861094 h 5464635"/>
              <a:gd name="connsiteX2" fmla="*/ 841075 w 2290313"/>
              <a:gd name="connsiteY2" fmla="*/ 5457645 h 5464635"/>
              <a:gd name="connsiteX3" fmla="*/ 135290 w 2290313"/>
              <a:gd name="connsiteY3" fmla="*/ 5464635 h 5464635"/>
              <a:gd name="connsiteX4" fmla="*/ 1565694 w 2290313"/>
              <a:gd name="connsiteY4" fmla="*/ 2930106 h 5464635"/>
              <a:gd name="connsiteX5" fmla="*/ 125083 w 2290313"/>
              <a:gd name="connsiteY5" fmla="*/ 419819 h 5464635"/>
              <a:gd name="connsiteX6" fmla="*/ 823823 w 2290313"/>
              <a:gd name="connsiteY6" fmla="*/ 411192 h 5464635"/>
              <a:gd name="connsiteX0" fmla="*/ 823823 w 2290313"/>
              <a:gd name="connsiteY0" fmla="*/ 411192 h 5464635"/>
              <a:gd name="connsiteX1" fmla="*/ 2290313 w 2290313"/>
              <a:gd name="connsiteY1" fmla="*/ 2861094 h 5464635"/>
              <a:gd name="connsiteX2" fmla="*/ 841075 w 2290313"/>
              <a:gd name="connsiteY2" fmla="*/ 5457645 h 5464635"/>
              <a:gd name="connsiteX3" fmla="*/ 135290 w 2290313"/>
              <a:gd name="connsiteY3" fmla="*/ 5464635 h 5464635"/>
              <a:gd name="connsiteX4" fmla="*/ 1565694 w 2290313"/>
              <a:gd name="connsiteY4" fmla="*/ 2930106 h 5464635"/>
              <a:gd name="connsiteX5" fmla="*/ 125083 w 2290313"/>
              <a:gd name="connsiteY5" fmla="*/ 419819 h 5464635"/>
              <a:gd name="connsiteX6" fmla="*/ 823823 w 2290313"/>
              <a:gd name="connsiteY6" fmla="*/ 411192 h 5464635"/>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230" h="5053443">
                <a:moveTo>
                  <a:pt x="698740" y="0"/>
                </a:moveTo>
                <a:lnTo>
                  <a:pt x="2165230" y="2449902"/>
                </a:lnTo>
                <a:lnTo>
                  <a:pt x="715992" y="5046453"/>
                </a:lnTo>
                <a:lnTo>
                  <a:pt x="10207" y="5053443"/>
                </a:lnTo>
                <a:lnTo>
                  <a:pt x="1440611" y="2518914"/>
                </a:lnTo>
                <a:lnTo>
                  <a:pt x="0" y="8627"/>
                </a:lnTo>
                <a:lnTo>
                  <a:pt x="698740" y="0"/>
                </a:lnTo>
                <a:close/>
              </a:path>
            </a:pathLst>
          </a:custGeom>
          <a:solidFill>
            <a:srgbClr val="D9FFD9"/>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lang="en-GB" dirty="0">
                <a:solidFill>
                  <a:schemeClr val="tx1"/>
                </a:solidFill>
              </a:rPr>
              <a:t>                    </a:t>
            </a:r>
          </a:p>
        </p:txBody>
      </p:sp>
      <p:sp>
        <p:nvSpPr>
          <p:cNvPr id="4" name="TextBox 3"/>
          <p:cNvSpPr txBox="1"/>
          <p:nvPr/>
        </p:nvSpPr>
        <p:spPr>
          <a:xfrm rot="3519167">
            <a:off x="6501364" y="1500035"/>
            <a:ext cx="1071570" cy="369332"/>
          </a:xfrm>
          <a:prstGeom prst="rect">
            <a:avLst/>
          </a:prstGeom>
          <a:noFill/>
        </p:spPr>
        <p:txBody>
          <a:bodyPr wrap="square" rtlCol="0">
            <a:spAutoFit/>
          </a:bodyPr>
          <a:lstStyle/>
          <a:p>
            <a:r>
              <a:rPr lang="en-GB" dirty="0"/>
              <a:t>Margin</a:t>
            </a:r>
          </a:p>
        </p:txBody>
      </p:sp>
      <p:sp>
        <p:nvSpPr>
          <p:cNvPr id="5" name="TextBox 4"/>
          <p:cNvSpPr txBox="1"/>
          <p:nvPr/>
        </p:nvSpPr>
        <p:spPr>
          <a:xfrm rot="7103469">
            <a:off x="6596569" y="4017796"/>
            <a:ext cx="1071570" cy="369332"/>
          </a:xfrm>
          <a:prstGeom prst="rect">
            <a:avLst/>
          </a:prstGeom>
          <a:noFill/>
        </p:spPr>
        <p:txBody>
          <a:bodyPr wrap="square" rtlCol="0">
            <a:spAutoFit/>
          </a:bodyPr>
          <a:lstStyle/>
          <a:p>
            <a:r>
              <a:rPr lang="en-GB" dirty="0"/>
              <a:t>Margin</a:t>
            </a:r>
          </a:p>
        </p:txBody>
      </p:sp>
      <p:sp>
        <p:nvSpPr>
          <p:cNvPr id="6" name="Freeform 5"/>
          <p:cNvSpPr/>
          <p:nvPr/>
        </p:nvSpPr>
        <p:spPr>
          <a:xfrm>
            <a:off x="957532" y="534838"/>
            <a:ext cx="5477774" cy="741871"/>
          </a:xfrm>
          <a:custGeom>
            <a:avLst/>
            <a:gdLst>
              <a:gd name="connsiteX0" fmla="*/ 911525 w 7231812"/>
              <a:gd name="connsiteY0" fmla="*/ 120770 h 983411"/>
              <a:gd name="connsiteX1" fmla="*/ 5966604 w 7231812"/>
              <a:gd name="connsiteY1" fmla="*/ 129396 h 983411"/>
              <a:gd name="connsiteX2" fmla="*/ 6389299 w 7231812"/>
              <a:gd name="connsiteY2" fmla="*/ 862641 h 983411"/>
              <a:gd name="connsiteX3" fmla="*/ 911525 w 7231812"/>
              <a:gd name="connsiteY3" fmla="*/ 854015 h 983411"/>
              <a:gd name="connsiteX4" fmla="*/ 911525 w 7231812"/>
              <a:gd name="connsiteY4" fmla="*/ 120770 h 983411"/>
              <a:gd name="connsiteX0" fmla="*/ 911525 w 7231812"/>
              <a:gd name="connsiteY0" fmla="*/ 0 h 862641"/>
              <a:gd name="connsiteX1" fmla="*/ 5966604 w 7231812"/>
              <a:gd name="connsiteY1" fmla="*/ 8626 h 862641"/>
              <a:gd name="connsiteX2" fmla="*/ 6389299 w 7231812"/>
              <a:gd name="connsiteY2" fmla="*/ 741871 h 862641"/>
              <a:gd name="connsiteX3" fmla="*/ 911525 w 7231812"/>
              <a:gd name="connsiteY3" fmla="*/ 733245 h 862641"/>
              <a:gd name="connsiteX4" fmla="*/ 911525 w 7231812"/>
              <a:gd name="connsiteY4" fmla="*/ 0 h 862641"/>
              <a:gd name="connsiteX0" fmla="*/ 0 w 6320287"/>
              <a:gd name="connsiteY0" fmla="*/ 0 h 862641"/>
              <a:gd name="connsiteX1" fmla="*/ 5055079 w 6320287"/>
              <a:gd name="connsiteY1" fmla="*/ 8626 h 862641"/>
              <a:gd name="connsiteX2" fmla="*/ 5477774 w 6320287"/>
              <a:gd name="connsiteY2" fmla="*/ 741871 h 862641"/>
              <a:gd name="connsiteX3" fmla="*/ 0 w 6320287"/>
              <a:gd name="connsiteY3" fmla="*/ 733245 h 862641"/>
              <a:gd name="connsiteX4" fmla="*/ 0 w 6320287"/>
              <a:gd name="connsiteY4" fmla="*/ 0 h 862641"/>
              <a:gd name="connsiteX0" fmla="*/ 0 w 6320287"/>
              <a:gd name="connsiteY0" fmla="*/ 0 h 741871"/>
              <a:gd name="connsiteX1" fmla="*/ 5055079 w 6320287"/>
              <a:gd name="connsiteY1" fmla="*/ 8626 h 741871"/>
              <a:gd name="connsiteX2" fmla="*/ 5477774 w 6320287"/>
              <a:gd name="connsiteY2" fmla="*/ 741871 h 741871"/>
              <a:gd name="connsiteX3" fmla="*/ 0 w 6320287"/>
              <a:gd name="connsiteY3" fmla="*/ 733245 h 741871"/>
              <a:gd name="connsiteX4" fmla="*/ 0 w 6320287"/>
              <a:gd name="connsiteY4" fmla="*/ 0 h 741871"/>
              <a:gd name="connsiteX0" fmla="*/ 0 w 5477774"/>
              <a:gd name="connsiteY0" fmla="*/ 0 h 741871"/>
              <a:gd name="connsiteX1" fmla="*/ 5055079 w 5477774"/>
              <a:gd name="connsiteY1" fmla="*/ 8626 h 741871"/>
              <a:gd name="connsiteX2" fmla="*/ 5477774 w 5477774"/>
              <a:gd name="connsiteY2" fmla="*/ 741871 h 741871"/>
              <a:gd name="connsiteX3" fmla="*/ 0 w 5477774"/>
              <a:gd name="connsiteY3" fmla="*/ 733245 h 741871"/>
              <a:gd name="connsiteX4" fmla="*/ 0 w 5477774"/>
              <a:gd name="connsiteY4" fmla="*/ 0 h 74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774" h="741871">
                <a:moveTo>
                  <a:pt x="0" y="0"/>
                </a:moveTo>
                <a:lnTo>
                  <a:pt x="5055079" y="8626"/>
                </a:lnTo>
                <a:lnTo>
                  <a:pt x="5477774" y="741871"/>
                </a:lnTo>
                <a:lnTo>
                  <a:pt x="0" y="733245"/>
                </a:lnTo>
                <a:lnTo>
                  <a:pt x="0" y="0"/>
                </a:lnTo>
                <a:close/>
              </a:path>
            </a:pathLst>
          </a:cu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infrastructure</a:t>
            </a:r>
          </a:p>
        </p:txBody>
      </p:sp>
      <p:sp>
        <p:nvSpPr>
          <p:cNvPr id="8" name="Freeform 7"/>
          <p:cNvSpPr/>
          <p:nvPr/>
        </p:nvSpPr>
        <p:spPr>
          <a:xfrm>
            <a:off x="948905" y="1268083"/>
            <a:ext cx="5883215" cy="733245"/>
          </a:xfrm>
          <a:custGeom>
            <a:avLst/>
            <a:gdLst>
              <a:gd name="connsiteX0" fmla="*/ 963284 w 7756586"/>
              <a:gd name="connsiteY0" fmla="*/ 122207 h 976222"/>
              <a:gd name="connsiteX1" fmla="*/ 980536 w 7756586"/>
              <a:gd name="connsiteY1" fmla="*/ 855452 h 976222"/>
              <a:gd name="connsiteX2" fmla="*/ 6846499 w 7756586"/>
              <a:gd name="connsiteY2" fmla="*/ 846826 h 976222"/>
              <a:gd name="connsiteX3" fmla="*/ 6441057 w 7756586"/>
              <a:gd name="connsiteY3" fmla="*/ 122207 h 976222"/>
              <a:gd name="connsiteX4" fmla="*/ 963284 w 7756586"/>
              <a:gd name="connsiteY4" fmla="*/ 122207 h 976222"/>
              <a:gd name="connsiteX0" fmla="*/ 963284 w 7756586"/>
              <a:gd name="connsiteY0" fmla="*/ 0 h 854015"/>
              <a:gd name="connsiteX1" fmla="*/ 980536 w 7756586"/>
              <a:gd name="connsiteY1" fmla="*/ 733245 h 854015"/>
              <a:gd name="connsiteX2" fmla="*/ 6846499 w 7756586"/>
              <a:gd name="connsiteY2" fmla="*/ 724619 h 854015"/>
              <a:gd name="connsiteX3" fmla="*/ 6441057 w 7756586"/>
              <a:gd name="connsiteY3" fmla="*/ 0 h 854015"/>
              <a:gd name="connsiteX4" fmla="*/ 963284 w 7756586"/>
              <a:gd name="connsiteY4" fmla="*/ 0 h 854015"/>
              <a:gd name="connsiteX0" fmla="*/ 0 w 6793302"/>
              <a:gd name="connsiteY0" fmla="*/ 0 h 854015"/>
              <a:gd name="connsiteX1" fmla="*/ 17252 w 6793302"/>
              <a:gd name="connsiteY1" fmla="*/ 733245 h 854015"/>
              <a:gd name="connsiteX2" fmla="*/ 5883215 w 6793302"/>
              <a:gd name="connsiteY2" fmla="*/ 724619 h 854015"/>
              <a:gd name="connsiteX3" fmla="*/ 5477773 w 6793302"/>
              <a:gd name="connsiteY3" fmla="*/ 0 h 854015"/>
              <a:gd name="connsiteX4" fmla="*/ 0 w 6793302"/>
              <a:gd name="connsiteY4" fmla="*/ 0 h 854015"/>
              <a:gd name="connsiteX0" fmla="*/ 0 w 6793302"/>
              <a:gd name="connsiteY0" fmla="*/ 0 h 733245"/>
              <a:gd name="connsiteX1" fmla="*/ 17252 w 6793302"/>
              <a:gd name="connsiteY1" fmla="*/ 733245 h 733245"/>
              <a:gd name="connsiteX2" fmla="*/ 5883215 w 6793302"/>
              <a:gd name="connsiteY2" fmla="*/ 724619 h 733245"/>
              <a:gd name="connsiteX3" fmla="*/ 5477773 w 6793302"/>
              <a:gd name="connsiteY3" fmla="*/ 0 h 733245"/>
              <a:gd name="connsiteX4" fmla="*/ 0 w 6793302"/>
              <a:gd name="connsiteY4" fmla="*/ 0 h 733245"/>
              <a:gd name="connsiteX0" fmla="*/ 0 w 5883215"/>
              <a:gd name="connsiteY0" fmla="*/ 0 h 733245"/>
              <a:gd name="connsiteX1" fmla="*/ 17252 w 5883215"/>
              <a:gd name="connsiteY1" fmla="*/ 733245 h 733245"/>
              <a:gd name="connsiteX2" fmla="*/ 5883215 w 5883215"/>
              <a:gd name="connsiteY2" fmla="*/ 724619 h 733245"/>
              <a:gd name="connsiteX3" fmla="*/ 5477773 w 5883215"/>
              <a:gd name="connsiteY3" fmla="*/ 0 h 733245"/>
              <a:gd name="connsiteX4" fmla="*/ 0 w 5883215"/>
              <a:gd name="connsiteY4" fmla="*/ 0 h 733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3215" h="733245">
                <a:moveTo>
                  <a:pt x="0" y="0"/>
                </a:moveTo>
                <a:lnTo>
                  <a:pt x="17252" y="733245"/>
                </a:lnTo>
                <a:lnTo>
                  <a:pt x="5883215" y="724619"/>
                </a:lnTo>
                <a:lnTo>
                  <a:pt x="5477773" y="0"/>
                </a:lnTo>
                <a:lnTo>
                  <a:pt x="0" y="0"/>
                </a:lnTo>
                <a:close/>
              </a:path>
            </a:pathLst>
          </a:custGeom>
          <a:solidFill>
            <a:srgbClr val="F9E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Human Resource Management</a:t>
            </a:r>
          </a:p>
        </p:txBody>
      </p:sp>
      <p:sp>
        <p:nvSpPr>
          <p:cNvPr id="9" name="Freeform 8"/>
          <p:cNvSpPr/>
          <p:nvPr/>
        </p:nvSpPr>
        <p:spPr>
          <a:xfrm>
            <a:off x="957532" y="2001328"/>
            <a:ext cx="6297283" cy="707366"/>
          </a:xfrm>
          <a:custGeom>
            <a:avLst/>
            <a:gdLst>
              <a:gd name="connsiteX0" fmla="*/ 1056735 w 8325928"/>
              <a:gd name="connsiteY0" fmla="*/ 117894 h 943154"/>
              <a:gd name="connsiteX1" fmla="*/ 6931324 w 8325928"/>
              <a:gd name="connsiteY1" fmla="*/ 117894 h 943154"/>
              <a:gd name="connsiteX2" fmla="*/ 7345392 w 8325928"/>
              <a:gd name="connsiteY2" fmla="*/ 825260 h 943154"/>
              <a:gd name="connsiteX3" fmla="*/ 1048109 w 8325928"/>
              <a:gd name="connsiteY3" fmla="*/ 825260 h 943154"/>
              <a:gd name="connsiteX4" fmla="*/ 1056735 w 8325928"/>
              <a:gd name="connsiteY4" fmla="*/ 117894 h 943154"/>
              <a:gd name="connsiteX0" fmla="*/ 1056735 w 8325928"/>
              <a:gd name="connsiteY0" fmla="*/ 0 h 825260"/>
              <a:gd name="connsiteX1" fmla="*/ 6931324 w 8325928"/>
              <a:gd name="connsiteY1" fmla="*/ 0 h 825260"/>
              <a:gd name="connsiteX2" fmla="*/ 7345392 w 8325928"/>
              <a:gd name="connsiteY2" fmla="*/ 707366 h 825260"/>
              <a:gd name="connsiteX3" fmla="*/ 1048109 w 8325928"/>
              <a:gd name="connsiteY3" fmla="*/ 707366 h 825260"/>
              <a:gd name="connsiteX4" fmla="*/ 1056735 w 8325928"/>
              <a:gd name="connsiteY4" fmla="*/ 0 h 825260"/>
              <a:gd name="connsiteX0" fmla="*/ 1056735 w 8325928"/>
              <a:gd name="connsiteY0" fmla="*/ 0 h 707366"/>
              <a:gd name="connsiteX1" fmla="*/ 6931324 w 8325928"/>
              <a:gd name="connsiteY1" fmla="*/ 0 h 707366"/>
              <a:gd name="connsiteX2" fmla="*/ 7345392 w 8325928"/>
              <a:gd name="connsiteY2" fmla="*/ 707366 h 707366"/>
              <a:gd name="connsiteX3" fmla="*/ 1048109 w 8325928"/>
              <a:gd name="connsiteY3" fmla="*/ 707366 h 707366"/>
              <a:gd name="connsiteX4" fmla="*/ 1056735 w 8325928"/>
              <a:gd name="connsiteY4" fmla="*/ 0 h 707366"/>
              <a:gd name="connsiteX0" fmla="*/ 1056735 w 7345392"/>
              <a:gd name="connsiteY0" fmla="*/ 0 h 707366"/>
              <a:gd name="connsiteX1" fmla="*/ 6931324 w 7345392"/>
              <a:gd name="connsiteY1" fmla="*/ 0 h 707366"/>
              <a:gd name="connsiteX2" fmla="*/ 7345392 w 7345392"/>
              <a:gd name="connsiteY2" fmla="*/ 707366 h 707366"/>
              <a:gd name="connsiteX3" fmla="*/ 1048109 w 7345392"/>
              <a:gd name="connsiteY3" fmla="*/ 707366 h 707366"/>
              <a:gd name="connsiteX4" fmla="*/ 1056735 w 7345392"/>
              <a:gd name="connsiteY4" fmla="*/ 0 h 707366"/>
              <a:gd name="connsiteX0" fmla="*/ 8626 w 6297283"/>
              <a:gd name="connsiteY0" fmla="*/ 0 h 707366"/>
              <a:gd name="connsiteX1" fmla="*/ 5883215 w 6297283"/>
              <a:gd name="connsiteY1" fmla="*/ 0 h 707366"/>
              <a:gd name="connsiteX2" fmla="*/ 6297283 w 6297283"/>
              <a:gd name="connsiteY2" fmla="*/ 707366 h 707366"/>
              <a:gd name="connsiteX3" fmla="*/ 0 w 6297283"/>
              <a:gd name="connsiteY3" fmla="*/ 707366 h 707366"/>
              <a:gd name="connsiteX4" fmla="*/ 8626 w 6297283"/>
              <a:gd name="connsiteY4" fmla="*/ 0 h 707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7283" h="707366">
                <a:moveTo>
                  <a:pt x="8626" y="0"/>
                </a:moveTo>
                <a:lnTo>
                  <a:pt x="5883215" y="0"/>
                </a:lnTo>
                <a:lnTo>
                  <a:pt x="6297283" y="707366"/>
                </a:lnTo>
                <a:lnTo>
                  <a:pt x="0" y="707366"/>
                </a:lnTo>
                <a:lnTo>
                  <a:pt x="8626" y="0"/>
                </a:lnTo>
                <a:close/>
              </a:path>
            </a:pathLst>
          </a:cu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Technology Development</a:t>
            </a:r>
          </a:p>
        </p:txBody>
      </p:sp>
      <p:sp>
        <p:nvSpPr>
          <p:cNvPr id="10" name="Freeform 9"/>
          <p:cNvSpPr/>
          <p:nvPr/>
        </p:nvSpPr>
        <p:spPr>
          <a:xfrm>
            <a:off x="966158" y="2708694"/>
            <a:ext cx="6478438" cy="724619"/>
          </a:xfrm>
          <a:custGeom>
            <a:avLst/>
            <a:gdLst>
              <a:gd name="connsiteX0" fmla="*/ 1043796 w 8393502"/>
              <a:gd name="connsiteY0" fmla="*/ 119332 h 956095"/>
              <a:gd name="connsiteX1" fmla="*/ 1052423 w 8393502"/>
              <a:gd name="connsiteY1" fmla="*/ 835325 h 956095"/>
              <a:gd name="connsiteX2" fmla="*/ 7306574 w 8393502"/>
              <a:gd name="connsiteY2" fmla="*/ 843951 h 956095"/>
              <a:gd name="connsiteX3" fmla="*/ 7522234 w 8393502"/>
              <a:gd name="connsiteY3" fmla="*/ 464389 h 956095"/>
              <a:gd name="connsiteX4" fmla="*/ 7315200 w 8393502"/>
              <a:gd name="connsiteY4" fmla="*/ 119332 h 956095"/>
              <a:gd name="connsiteX5" fmla="*/ 1043796 w 8393502"/>
              <a:gd name="connsiteY5" fmla="*/ 119332 h 956095"/>
              <a:gd name="connsiteX0" fmla="*/ 1043796 w 8393502"/>
              <a:gd name="connsiteY0" fmla="*/ 0 h 836763"/>
              <a:gd name="connsiteX1" fmla="*/ 1052423 w 8393502"/>
              <a:gd name="connsiteY1" fmla="*/ 715993 h 836763"/>
              <a:gd name="connsiteX2" fmla="*/ 7306574 w 8393502"/>
              <a:gd name="connsiteY2" fmla="*/ 724619 h 836763"/>
              <a:gd name="connsiteX3" fmla="*/ 7522234 w 8393502"/>
              <a:gd name="connsiteY3" fmla="*/ 345057 h 836763"/>
              <a:gd name="connsiteX4" fmla="*/ 7315200 w 8393502"/>
              <a:gd name="connsiteY4" fmla="*/ 0 h 836763"/>
              <a:gd name="connsiteX5" fmla="*/ 1043796 w 8393502"/>
              <a:gd name="connsiteY5" fmla="*/ 0 h 836763"/>
              <a:gd name="connsiteX0" fmla="*/ 1043796 w 8393502"/>
              <a:gd name="connsiteY0" fmla="*/ 0 h 724619"/>
              <a:gd name="connsiteX1" fmla="*/ 1052423 w 8393502"/>
              <a:gd name="connsiteY1" fmla="*/ 715993 h 724619"/>
              <a:gd name="connsiteX2" fmla="*/ 7306574 w 8393502"/>
              <a:gd name="connsiteY2" fmla="*/ 724619 h 724619"/>
              <a:gd name="connsiteX3" fmla="*/ 7522234 w 8393502"/>
              <a:gd name="connsiteY3" fmla="*/ 345057 h 724619"/>
              <a:gd name="connsiteX4" fmla="*/ 7315200 w 8393502"/>
              <a:gd name="connsiteY4" fmla="*/ 0 h 724619"/>
              <a:gd name="connsiteX5" fmla="*/ 1043796 w 8393502"/>
              <a:gd name="connsiteY5" fmla="*/ 0 h 724619"/>
              <a:gd name="connsiteX0" fmla="*/ 1043796 w 8393502"/>
              <a:gd name="connsiteY0" fmla="*/ 0 h 724619"/>
              <a:gd name="connsiteX1" fmla="*/ 1052423 w 8393502"/>
              <a:gd name="connsiteY1" fmla="*/ 715993 h 724619"/>
              <a:gd name="connsiteX2" fmla="*/ 7306574 w 8393502"/>
              <a:gd name="connsiteY2" fmla="*/ 724619 h 724619"/>
              <a:gd name="connsiteX3" fmla="*/ 7522234 w 8393502"/>
              <a:gd name="connsiteY3" fmla="*/ 345057 h 724619"/>
              <a:gd name="connsiteX4" fmla="*/ 7315200 w 8393502"/>
              <a:gd name="connsiteY4" fmla="*/ 0 h 724619"/>
              <a:gd name="connsiteX5" fmla="*/ 1043796 w 8393502"/>
              <a:gd name="connsiteY5" fmla="*/ 0 h 724619"/>
              <a:gd name="connsiteX0" fmla="*/ 1043796 w 7522234"/>
              <a:gd name="connsiteY0" fmla="*/ 0 h 724619"/>
              <a:gd name="connsiteX1" fmla="*/ 1052423 w 7522234"/>
              <a:gd name="connsiteY1" fmla="*/ 715993 h 724619"/>
              <a:gd name="connsiteX2" fmla="*/ 7306574 w 7522234"/>
              <a:gd name="connsiteY2" fmla="*/ 724619 h 724619"/>
              <a:gd name="connsiteX3" fmla="*/ 7522234 w 7522234"/>
              <a:gd name="connsiteY3" fmla="*/ 345057 h 724619"/>
              <a:gd name="connsiteX4" fmla="*/ 7315200 w 7522234"/>
              <a:gd name="connsiteY4" fmla="*/ 0 h 724619"/>
              <a:gd name="connsiteX5" fmla="*/ 1043796 w 7522234"/>
              <a:gd name="connsiteY5" fmla="*/ 0 h 724619"/>
              <a:gd name="connsiteX0" fmla="*/ 0 w 6478438"/>
              <a:gd name="connsiteY0" fmla="*/ 0 h 724619"/>
              <a:gd name="connsiteX1" fmla="*/ 8627 w 6478438"/>
              <a:gd name="connsiteY1" fmla="*/ 715993 h 724619"/>
              <a:gd name="connsiteX2" fmla="*/ 6262778 w 6478438"/>
              <a:gd name="connsiteY2" fmla="*/ 724619 h 724619"/>
              <a:gd name="connsiteX3" fmla="*/ 6478438 w 6478438"/>
              <a:gd name="connsiteY3" fmla="*/ 345057 h 724619"/>
              <a:gd name="connsiteX4" fmla="*/ 6271404 w 6478438"/>
              <a:gd name="connsiteY4" fmla="*/ 0 h 724619"/>
              <a:gd name="connsiteX5" fmla="*/ 0 w 6478438"/>
              <a:gd name="connsiteY5" fmla="*/ 0 h 72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8438" h="724619">
                <a:moveTo>
                  <a:pt x="0" y="0"/>
                </a:moveTo>
                <a:lnTo>
                  <a:pt x="8627" y="715993"/>
                </a:lnTo>
                <a:lnTo>
                  <a:pt x="6262778" y="724619"/>
                </a:lnTo>
                <a:lnTo>
                  <a:pt x="6478438" y="345057"/>
                </a:lnTo>
                <a:lnTo>
                  <a:pt x="6271404" y="0"/>
                </a:lnTo>
                <a:lnTo>
                  <a:pt x="0" y="0"/>
                </a:lnTo>
                <a:close/>
              </a:path>
            </a:pathLst>
          </a:custGeom>
          <a:solidFill>
            <a:srgbClr val="E5F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Procurement</a:t>
            </a:r>
          </a:p>
        </p:txBody>
      </p:sp>
      <p:sp>
        <p:nvSpPr>
          <p:cNvPr id="11" name="Rectangle 10"/>
          <p:cNvSpPr/>
          <p:nvPr/>
        </p:nvSpPr>
        <p:spPr>
          <a:xfrm>
            <a:off x="1000100" y="3429000"/>
            <a:ext cx="1143008" cy="2143140"/>
          </a:xfrm>
          <a:prstGeom prst="rect">
            <a:avLst/>
          </a:prstGeom>
          <a:solidFill>
            <a:srgbClr val="D9FFD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Inbound Logistics</a:t>
            </a:r>
          </a:p>
        </p:txBody>
      </p:sp>
      <p:sp>
        <p:nvSpPr>
          <p:cNvPr id="12" name="Rectangle 11"/>
          <p:cNvSpPr/>
          <p:nvPr/>
        </p:nvSpPr>
        <p:spPr>
          <a:xfrm>
            <a:off x="2143108" y="3429000"/>
            <a:ext cx="1143008" cy="2143140"/>
          </a:xfrm>
          <a:prstGeom prst="rect">
            <a:avLst/>
          </a:pr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Operations</a:t>
            </a:r>
          </a:p>
        </p:txBody>
      </p:sp>
      <p:sp>
        <p:nvSpPr>
          <p:cNvPr id="13" name="Rectangle 12"/>
          <p:cNvSpPr/>
          <p:nvPr/>
        </p:nvSpPr>
        <p:spPr>
          <a:xfrm>
            <a:off x="3286116" y="3429000"/>
            <a:ext cx="1143008" cy="2143140"/>
          </a:xfrm>
          <a:prstGeom prst="rect">
            <a:avLst/>
          </a:prstGeom>
          <a:solidFill>
            <a:srgbClr val="D9FFD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Outbound Logistics</a:t>
            </a:r>
          </a:p>
        </p:txBody>
      </p:sp>
      <p:sp>
        <p:nvSpPr>
          <p:cNvPr id="14" name="Rectangle 13"/>
          <p:cNvSpPr/>
          <p:nvPr/>
        </p:nvSpPr>
        <p:spPr>
          <a:xfrm>
            <a:off x="4429124" y="3429000"/>
            <a:ext cx="1143008" cy="2143140"/>
          </a:xfrm>
          <a:prstGeom prst="rect">
            <a:avLst/>
          </a:prstGeom>
          <a:solidFill>
            <a:srgbClr val="F9E5D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Marketing and Sales</a:t>
            </a:r>
          </a:p>
        </p:txBody>
      </p:sp>
      <p:sp>
        <p:nvSpPr>
          <p:cNvPr id="15" name="Freeform 14"/>
          <p:cNvSpPr/>
          <p:nvPr/>
        </p:nvSpPr>
        <p:spPr>
          <a:xfrm>
            <a:off x="5564038" y="3424687"/>
            <a:ext cx="1664898" cy="2156604"/>
          </a:xfrm>
          <a:custGeom>
            <a:avLst/>
            <a:gdLst>
              <a:gd name="connsiteX0" fmla="*/ 257354 w 1995577"/>
              <a:gd name="connsiteY0" fmla="*/ 2513162 h 2872596"/>
              <a:gd name="connsiteX1" fmla="*/ 714554 w 1995577"/>
              <a:gd name="connsiteY1" fmla="*/ 2513162 h 2872596"/>
              <a:gd name="connsiteX2" fmla="*/ 1922252 w 1995577"/>
              <a:gd name="connsiteY2" fmla="*/ 365184 h 2872596"/>
              <a:gd name="connsiteX3" fmla="*/ 274607 w 1995577"/>
              <a:gd name="connsiteY3" fmla="*/ 356558 h 2872596"/>
              <a:gd name="connsiteX4" fmla="*/ 257354 w 1995577"/>
              <a:gd name="connsiteY4" fmla="*/ 2513162 h 2872596"/>
              <a:gd name="connsiteX0" fmla="*/ 257354 w 1995577"/>
              <a:gd name="connsiteY0" fmla="*/ 2156604 h 2516038"/>
              <a:gd name="connsiteX1" fmla="*/ 714554 w 1995577"/>
              <a:gd name="connsiteY1" fmla="*/ 2156604 h 2516038"/>
              <a:gd name="connsiteX2" fmla="*/ 1922252 w 1995577"/>
              <a:gd name="connsiteY2" fmla="*/ 8626 h 2516038"/>
              <a:gd name="connsiteX3" fmla="*/ 274607 w 1995577"/>
              <a:gd name="connsiteY3" fmla="*/ 0 h 2516038"/>
              <a:gd name="connsiteX4" fmla="*/ 257354 w 1995577"/>
              <a:gd name="connsiteY4" fmla="*/ 2156604 h 2516038"/>
              <a:gd name="connsiteX0" fmla="*/ 257354 w 1922252"/>
              <a:gd name="connsiteY0" fmla="*/ 2156604 h 2516038"/>
              <a:gd name="connsiteX1" fmla="*/ 714554 w 1922252"/>
              <a:gd name="connsiteY1" fmla="*/ 2156604 h 2516038"/>
              <a:gd name="connsiteX2" fmla="*/ 1922252 w 1922252"/>
              <a:gd name="connsiteY2" fmla="*/ 8626 h 2516038"/>
              <a:gd name="connsiteX3" fmla="*/ 274607 w 1922252"/>
              <a:gd name="connsiteY3" fmla="*/ 0 h 2516038"/>
              <a:gd name="connsiteX4" fmla="*/ 257354 w 1922252"/>
              <a:gd name="connsiteY4" fmla="*/ 2156604 h 2516038"/>
              <a:gd name="connsiteX0" fmla="*/ 0 w 1664898"/>
              <a:gd name="connsiteY0" fmla="*/ 2156604 h 2516038"/>
              <a:gd name="connsiteX1" fmla="*/ 457200 w 1664898"/>
              <a:gd name="connsiteY1" fmla="*/ 2156604 h 2516038"/>
              <a:gd name="connsiteX2" fmla="*/ 1664898 w 1664898"/>
              <a:gd name="connsiteY2" fmla="*/ 8626 h 2516038"/>
              <a:gd name="connsiteX3" fmla="*/ 17253 w 1664898"/>
              <a:gd name="connsiteY3" fmla="*/ 0 h 2516038"/>
              <a:gd name="connsiteX4" fmla="*/ 0 w 1664898"/>
              <a:gd name="connsiteY4" fmla="*/ 2156604 h 2516038"/>
              <a:gd name="connsiteX0" fmla="*/ 0 w 1664898"/>
              <a:gd name="connsiteY0" fmla="*/ 2156604 h 2156604"/>
              <a:gd name="connsiteX1" fmla="*/ 457200 w 1664898"/>
              <a:gd name="connsiteY1" fmla="*/ 2156604 h 2156604"/>
              <a:gd name="connsiteX2" fmla="*/ 1664898 w 1664898"/>
              <a:gd name="connsiteY2" fmla="*/ 8626 h 2156604"/>
              <a:gd name="connsiteX3" fmla="*/ 17253 w 1664898"/>
              <a:gd name="connsiteY3" fmla="*/ 0 h 2156604"/>
              <a:gd name="connsiteX4" fmla="*/ 0 w 1664898"/>
              <a:gd name="connsiteY4" fmla="*/ 2156604 h 2156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4898" h="2156604">
                <a:moveTo>
                  <a:pt x="0" y="2156604"/>
                </a:moveTo>
                <a:lnTo>
                  <a:pt x="457200" y="2156604"/>
                </a:lnTo>
                <a:lnTo>
                  <a:pt x="1664898" y="8626"/>
                </a:lnTo>
                <a:lnTo>
                  <a:pt x="17253" y="0"/>
                </a:lnTo>
                <a:lnTo>
                  <a:pt x="0" y="2156604"/>
                </a:lnTo>
                <a:close/>
              </a:path>
            </a:pathLst>
          </a:cu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dirty="0">
                <a:solidFill>
                  <a:schemeClr val="tx1"/>
                </a:solidFill>
              </a:rPr>
              <a:t>       Service</a:t>
            </a:r>
          </a:p>
        </p:txBody>
      </p:sp>
      <p:cxnSp>
        <p:nvCxnSpPr>
          <p:cNvPr id="17" name="Straight Connector 16"/>
          <p:cNvCxnSpPr/>
          <p:nvPr/>
        </p:nvCxnSpPr>
        <p:spPr>
          <a:xfrm rot="5400000" flipH="1" flipV="1">
            <a:off x="1071538" y="2357430"/>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2215340"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3358348"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4501356"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a:off x="1000100" y="5715016"/>
            <a:ext cx="6429420" cy="928694"/>
          </a:xfrm>
          <a:prstGeom prst="rightArrow">
            <a:avLst/>
          </a:prstGeom>
          <a:solidFill>
            <a:srgbClr val="E5FF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Primary activities (end-to-end process)</a:t>
            </a:r>
          </a:p>
        </p:txBody>
      </p:sp>
      <p:sp>
        <p:nvSpPr>
          <p:cNvPr id="23" name="Left Brace 22"/>
          <p:cNvSpPr/>
          <p:nvPr/>
        </p:nvSpPr>
        <p:spPr>
          <a:xfrm>
            <a:off x="428596" y="571480"/>
            <a:ext cx="500066" cy="2857520"/>
          </a:xfrm>
          <a:prstGeom prst="leftBrace">
            <a:avLst/>
          </a:prstGeom>
          <a:ln w="444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4" name="TextBox 23"/>
          <p:cNvSpPr txBox="1"/>
          <p:nvPr/>
        </p:nvSpPr>
        <p:spPr>
          <a:xfrm rot="16200000">
            <a:off x="-708341" y="1851293"/>
            <a:ext cx="2071702" cy="369332"/>
          </a:xfrm>
          <a:prstGeom prst="rect">
            <a:avLst/>
          </a:prstGeom>
          <a:noFill/>
        </p:spPr>
        <p:txBody>
          <a:bodyPr wrap="square" rtlCol="0">
            <a:spAutoFit/>
          </a:bodyPr>
          <a:lstStyle/>
          <a:p>
            <a:r>
              <a:rPr lang="en-GB" dirty="0"/>
              <a:t>Support Activities</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a:off x="1673524" y="-8626"/>
            <a:ext cx="7470476" cy="5322498"/>
          </a:xfrm>
          <a:custGeom>
            <a:avLst/>
            <a:gdLst>
              <a:gd name="connsiteX0" fmla="*/ 866954 w 9591134"/>
              <a:gd name="connsiteY0" fmla="*/ 6206706 h 6489940"/>
              <a:gd name="connsiteX1" fmla="*/ 3144327 w 9591134"/>
              <a:gd name="connsiteY1" fmla="*/ 884208 h 6489940"/>
              <a:gd name="connsiteX2" fmla="*/ 8328803 w 9591134"/>
              <a:gd name="connsiteY2" fmla="*/ 901460 h 6489940"/>
              <a:gd name="connsiteX3" fmla="*/ 8346055 w 9591134"/>
              <a:gd name="connsiteY3" fmla="*/ 2583611 h 6489940"/>
              <a:gd name="connsiteX4" fmla="*/ 866954 w 9591134"/>
              <a:gd name="connsiteY4" fmla="*/ 6206706 h 6489940"/>
              <a:gd name="connsiteX0" fmla="*/ 866954 w 9591134"/>
              <a:gd name="connsiteY0" fmla="*/ 5322498 h 5605732"/>
              <a:gd name="connsiteX1" fmla="*/ 3144327 w 9591134"/>
              <a:gd name="connsiteY1" fmla="*/ 0 h 5605732"/>
              <a:gd name="connsiteX2" fmla="*/ 8328803 w 9591134"/>
              <a:gd name="connsiteY2" fmla="*/ 17252 h 5605732"/>
              <a:gd name="connsiteX3" fmla="*/ 8346055 w 9591134"/>
              <a:gd name="connsiteY3" fmla="*/ 1699403 h 5605732"/>
              <a:gd name="connsiteX4" fmla="*/ 866954 w 9591134"/>
              <a:gd name="connsiteY4" fmla="*/ 5322498 h 5605732"/>
              <a:gd name="connsiteX0" fmla="*/ 866954 w 8346055"/>
              <a:gd name="connsiteY0" fmla="*/ 5322498 h 5605732"/>
              <a:gd name="connsiteX1" fmla="*/ 3144327 w 8346055"/>
              <a:gd name="connsiteY1" fmla="*/ 0 h 5605732"/>
              <a:gd name="connsiteX2" fmla="*/ 8328803 w 8346055"/>
              <a:gd name="connsiteY2" fmla="*/ 17252 h 5605732"/>
              <a:gd name="connsiteX3" fmla="*/ 8346055 w 8346055"/>
              <a:gd name="connsiteY3" fmla="*/ 1699403 h 5605732"/>
              <a:gd name="connsiteX4" fmla="*/ 866954 w 8346055"/>
              <a:gd name="connsiteY4" fmla="*/ 5322498 h 5605732"/>
              <a:gd name="connsiteX0" fmla="*/ 0 w 7479101"/>
              <a:gd name="connsiteY0" fmla="*/ 5322498 h 5605732"/>
              <a:gd name="connsiteX1" fmla="*/ 2277373 w 7479101"/>
              <a:gd name="connsiteY1" fmla="*/ 0 h 5605732"/>
              <a:gd name="connsiteX2" fmla="*/ 7461849 w 7479101"/>
              <a:gd name="connsiteY2" fmla="*/ 17252 h 5605732"/>
              <a:gd name="connsiteX3" fmla="*/ 7479101 w 7479101"/>
              <a:gd name="connsiteY3" fmla="*/ 1699403 h 5605732"/>
              <a:gd name="connsiteX4" fmla="*/ 0 w 7479101"/>
              <a:gd name="connsiteY4" fmla="*/ 5322498 h 5605732"/>
              <a:gd name="connsiteX0" fmla="*/ 0 w 7479101"/>
              <a:gd name="connsiteY0" fmla="*/ 5322498 h 5322498"/>
              <a:gd name="connsiteX1" fmla="*/ 2277373 w 7479101"/>
              <a:gd name="connsiteY1" fmla="*/ 0 h 5322498"/>
              <a:gd name="connsiteX2" fmla="*/ 7461849 w 7479101"/>
              <a:gd name="connsiteY2" fmla="*/ 17252 h 5322498"/>
              <a:gd name="connsiteX3" fmla="*/ 7479101 w 7479101"/>
              <a:gd name="connsiteY3" fmla="*/ 1699403 h 5322498"/>
              <a:gd name="connsiteX4" fmla="*/ 0 w 7479101"/>
              <a:gd name="connsiteY4" fmla="*/ 5322498 h 5322498"/>
              <a:gd name="connsiteX0" fmla="*/ 0 w 7470476"/>
              <a:gd name="connsiteY0" fmla="*/ 5322498 h 5322498"/>
              <a:gd name="connsiteX1" fmla="*/ 2277373 w 7470476"/>
              <a:gd name="connsiteY1" fmla="*/ 0 h 5322498"/>
              <a:gd name="connsiteX2" fmla="*/ 7461849 w 7470476"/>
              <a:gd name="connsiteY2" fmla="*/ 17252 h 5322498"/>
              <a:gd name="connsiteX3" fmla="*/ 7470476 w 7470476"/>
              <a:gd name="connsiteY3" fmla="*/ 1637426 h 5322498"/>
              <a:gd name="connsiteX4" fmla="*/ 0 w 7470476"/>
              <a:gd name="connsiteY4" fmla="*/ 5322498 h 5322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0476" h="5322498">
                <a:moveTo>
                  <a:pt x="0" y="5322498"/>
                </a:moveTo>
                <a:lnTo>
                  <a:pt x="2277373" y="0"/>
                </a:lnTo>
                <a:lnTo>
                  <a:pt x="7461849" y="17252"/>
                </a:lnTo>
                <a:cubicBezTo>
                  <a:pt x="7464725" y="557310"/>
                  <a:pt x="7467600" y="1097368"/>
                  <a:pt x="7470476" y="1637426"/>
                </a:cubicBezTo>
                <a:lnTo>
                  <a:pt x="0" y="5322498"/>
                </a:lnTo>
                <a:close/>
              </a:path>
            </a:pathLst>
          </a:custGeom>
          <a:solidFill>
            <a:srgbClr val="0000FF">
              <a:alpha val="7000"/>
            </a:srgbClr>
          </a:solidFill>
          <a:ln>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Line 3"/>
          <p:cNvSpPr>
            <a:spLocks noChangeShapeType="1"/>
          </p:cNvSpPr>
          <p:nvPr/>
        </p:nvSpPr>
        <p:spPr bwMode="auto">
          <a:xfrm flipV="1">
            <a:off x="1619672" y="1124744"/>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19672" y="5372894"/>
            <a:ext cx="4464496"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1619672" y="548680"/>
            <a:ext cx="2088232" cy="4824534"/>
          </a:xfrm>
          <a:prstGeom prst="line">
            <a:avLst/>
          </a:prstGeom>
          <a:noFill/>
          <a:ln w="63500">
            <a:solidFill>
              <a:srgbClr val="0000FF"/>
            </a:solidFill>
            <a:prstDash val="dash"/>
            <a:round/>
            <a:headEnd/>
            <a:tailEnd type="stealth"/>
          </a:ln>
        </p:spPr>
        <p:txBody>
          <a:bodyPr/>
          <a:lstStyle/>
          <a:p>
            <a:endParaRPr lang="en-GB"/>
          </a:p>
        </p:txBody>
      </p:sp>
      <p:sp>
        <p:nvSpPr>
          <p:cNvPr id="5" name="Text Box 6"/>
          <p:cNvSpPr txBox="1">
            <a:spLocks noChangeArrowheads="1"/>
          </p:cNvSpPr>
          <p:nvPr/>
        </p:nvSpPr>
        <p:spPr bwMode="auto">
          <a:xfrm>
            <a:off x="179512" y="764704"/>
            <a:ext cx="1592280" cy="369332"/>
          </a:xfrm>
          <a:prstGeom prst="rect">
            <a:avLst/>
          </a:prstGeom>
          <a:noFill/>
          <a:ln w="57150">
            <a:noFill/>
            <a:miter lim="800000"/>
            <a:headEnd/>
            <a:tailEnd/>
          </a:ln>
        </p:spPr>
        <p:txBody>
          <a:bodyPr wrap="square">
            <a:spAutoFit/>
          </a:bodyPr>
          <a:lstStyle/>
          <a:p>
            <a:pPr>
              <a:spcBef>
                <a:spcPct val="50000"/>
              </a:spcBef>
            </a:pPr>
            <a:r>
              <a:rPr lang="en-GB" b="1" dirty="0">
                <a:solidFill>
                  <a:srgbClr val="0000FF"/>
                </a:solidFill>
              </a:rPr>
              <a:t>Philanthropy</a:t>
            </a:r>
          </a:p>
        </p:txBody>
      </p:sp>
      <p:sp>
        <p:nvSpPr>
          <p:cNvPr id="7" name="Text Box 6"/>
          <p:cNvSpPr txBox="1">
            <a:spLocks noChangeArrowheads="1"/>
          </p:cNvSpPr>
          <p:nvPr/>
        </p:nvSpPr>
        <p:spPr bwMode="auto">
          <a:xfrm>
            <a:off x="6084168" y="5013176"/>
            <a:ext cx="2528384" cy="646331"/>
          </a:xfrm>
          <a:prstGeom prst="rect">
            <a:avLst/>
          </a:prstGeom>
          <a:noFill/>
          <a:ln w="57150">
            <a:noFill/>
            <a:miter lim="800000"/>
            <a:headEnd/>
            <a:tailEnd/>
          </a:ln>
        </p:spPr>
        <p:txBody>
          <a:bodyPr wrap="square">
            <a:spAutoFit/>
          </a:bodyPr>
          <a:lstStyle/>
          <a:p>
            <a:pPr>
              <a:spcBef>
                <a:spcPct val="50000"/>
              </a:spcBef>
            </a:pPr>
            <a:r>
              <a:rPr lang="en-GB" b="1" dirty="0">
                <a:solidFill>
                  <a:srgbClr val="0000FF"/>
                </a:solidFill>
              </a:rPr>
              <a:t>Pure commercial benefit</a:t>
            </a:r>
          </a:p>
        </p:txBody>
      </p:sp>
      <p:sp>
        <p:nvSpPr>
          <p:cNvPr id="11" name="Line 5"/>
          <p:cNvSpPr>
            <a:spLocks noChangeShapeType="1"/>
          </p:cNvSpPr>
          <p:nvPr/>
        </p:nvSpPr>
        <p:spPr bwMode="auto">
          <a:xfrm flipV="1">
            <a:off x="1619672" y="1916832"/>
            <a:ext cx="6912768" cy="3456384"/>
          </a:xfrm>
          <a:prstGeom prst="line">
            <a:avLst/>
          </a:prstGeom>
          <a:noFill/>
          <a:ln w="63500">
            <a:solidFill>
              <a:srgbClr val="0000FF"/>
            </a:solidFill>
            <a:prstDash val="dash"/>
            <a:round/>
            <a:headEnd/>
            <a:tailEnd type="stealth"/>
          </a:ln>
        </p:spPr>
        <p:txBody>
          <a:bodyPr/>
          <a:lstStyle/>
          <a:p>
            <a:endParaRPr lang="en-GB"/>
          </a:p>
        </p:txBody>
      </p:sp>
      <p:sp>
        <p:nvSpPr>
          <p:cNvPr id="12" name="Text Box 6"/>
          <p:cNvSpPr txBox="1">
            <a:spLocks noChangeArrowheads="1"/>
          </p:cNvSpPr>
          <p:nvPr/>
        </p:nvSpPr>
        <p:spPr bwMode="auto">
          <a:xfrm>
            <a:off x="3491880" y="5445224"/>
            <a:ext cx="2088232" cy="369332"/>
          </a:xfrm>
          <a:prstGeom prst="rect">
            <a:avLst/>
          </a:prstGeom>
          <a:noFill/>
          <a:ln w="57150">
            <a:noFill/>
            <a:miter lim="800000"/>
            <a:headEnd/>
            <a:tailEnd/>
          </a:ln>
        </p:spPr>
        <p:txBody>
          <a:bodyPr wrap="square">
            <a:spAutoFit/>
          </a:bodyPr>
          <a:lstStyle/>
          <a:p>
            <a:pPr>
              <a:spcBef>
                <a:spcPct val="50000"/>
              </a:spcBef>
            </a:pPr>
            <a:r>
              <a:rPr lang="en-GB" dirty="0">
                <a:solidFill>
                  <a:srgbClr val="0000FF"/>
                </a:solidFill>
              </a:rPr>
              <a:t>Economic benefit</a:t>
            </a:r>
          </a:p>
        </p:txBody>
      </p:sp>
      <p:sp>
        <p:nvSpPr>
          <p:cNvPr id="13" name="Text Box 6"/>
          <p:cNvSpPr txBox="1">
            <a:spLocks noChangeArrowheads="1"/>
          </p:cNvSpPr>
          <p:nvPr/>
        </p:nvSpPr>
        <p:spPr bwMode="auto">
          <a:xfrm rot="16200000">
            <a:off x="364178" y="3100318"/>
            <a:ext cx="1872208" cy="369332"/>
          </a:xfrm>
          <a:prstGeom prst="rect">
            <a:avLst/>
          </a:prstGeom>
          <a:noFill/>
          <a:ln w="57150">
            <a:noFill/>
            <a:miter lim="800000"/>
            <a:headEnd/>
            <a:tailEnd/>
          </a:ln>
        </p:spPr>
        <p:txBody>
          <a:bodyPr wrap="square">
            <a:spAutoFit/>
          </a:bodyPr>
          <a:lstStyle/>
          <a:p>
            <a:pPr>
              <a:spcBef>
                <a:spcPct val="50000"/>
              </a:spcBef>
            </a:pPr>
            <a:r>
              <a:rPr lang="en-GB" dirty="0">
                <a:solidFill>
                  <a:srgbClr val="0000FF"/>
                </a:solidFill>
              </a:rPr>
              <a:t>Social benefit</a:t>
            </a:r>
          </a:p>
        </p:txBody>
      </p:sp>
      <p:sp>
        <p:nvSpPr>
          <p:cNvPr id="14" name="TextBox 13"/>
          <p:cNvSpPr txBox="1"/>
          <p:nvPr/>
        </p:nvSpPr>
        <p:spPr>
          <a:xfrm>
            <a:off x="4788024" y="620688"/>
            <a:ext cx="4176464" cy="954107"/>
          </a:xfrm>
          <a:prstGeom prst="rect">
            <a:avLst/>
          </a:prstGeom>
          <a:noFill/>
        </p:spPr>
        <p:txBody>
          <a:bodyPr wrap="square" rtlCol="0">
            <a:spAutoFit/>
          </a:bodyPr>
          <a:lstStyle/>
          <a:p>
            <a:r>
              <a:rPr lang="en-GB" sz="2800" dirty="0">
                <a:solidFill>
                  <a:srgbClr val="0000FF"/>
                </a:solidFill>
              </a:rPr>
              <a:t>Area for Potential Corporate Shared Value</a:t>
            </a:r>
          </a:p>
        </p:txBody>
      </p:sp>
      <p:sp>
        <p:nvSpPr>
          <p:cNvPr id="15" name="TextBox 14"/>
          <p:cNvSpPr txBox="1"/>
          <p:nvPr/>
        </p:nvSpPr>
        <p:spPr>
          <a:xfrm>
            <a:off x="2555776" y="3645024"/>
            <a:ext cx="6336704" cy="646331"/>
          </a:xfrm>
          <a:prstGeom prst="rect">
            <a:avLst/>
          </a:prstGeom>
          <a:noFill/>
        </p:spPr>
        <p:txBody>
          <a:bodyPr wrap="square" rtlCol="0">
            <a:spAutoFit/>
          </a:bodyPr>
          <a:lstStyle/>
          <a:p>
            <a:pPr>
              <a:buFont typeface="Arial" pitchFamily="34" charset="0"/>
              <a:buChar char="•"/>
            </a:pPr>
            <a:r>
              <a:rPr lang="en-GB" dirty="0">
                <a:solidFill>
                  <a:srgbClr val="0000FF"/>
                </a:solidFill>
              </a:rPr>
              <a:t> </a:t>
            </a:r>
            <a:r>
              <a:rPr lang="en-GB" b="1" dirty="0">
                <a:solidFill>
                  <a:srgbClr val="0000FF"/>
                </a:solidFill>
              </a:rPr>
              <a:t>Redesign product propositions </a:t>
            </a:r>
            <a:r>
              <a:rPr lang="en-GB" dirty="0">
                <a:solidFill>
                  <a:srgbClr val="0000FF"/>
                </a:solidFill>
              </a:rPr>
              <a:t>and </a:t>
            </a:r>
            <a:r>
              <a:rPr lang="en-GB" b="1" dirty="0">
                <a:solidFill>
                  <a:srgbClr val="0000FF"/>
                </a:solidFill>
              </a:rPr>
              <a:t>redevelop markets </a:t>
            </a:r>
            <a:r>
              <a:rPr lang="en-GB" dirty="0">
                <a:solidFill>
                  <a:srgbClr val="0000FF"/>
                </a:solidFill>
              </a:rPr>
              <a:t>to reduce social need and increase social benefit.</a:t>
            </a:r>
          </a:p>
        </p:txBody>
      </p:sp>
      <p:sp>
        <p:nvSpPr>
          <p:cNvPr id="17" name="TextBox 16"/>
          <p:cNvSpPr txBox="1"/>
          <p:nvPr/>
        </p:nvSpPr>
        <p:spPr>
          <a:xfrm>
            <a:off x="3347864" y="1772816"/>
            <a:ext cx="4896544" cy="923330"/>
          </a:xfrm>
          <a:prstGeom prst="rect">
            <a:avLst/>
          </a:prstGeom>
          <a:noFill/>
        </p:spPr>
        <p:txBody>
          <a:bodyPr wrap="square" rtlCol="0">
            <a:spAutoFit/>
          </a:bodyPr>
          <a:lstStyle/>
          <a:p>
            <a:pPr>
              <a:buFont typeface="Arial" pitchFamily="34" charset="0"/>
              <a:buChar char="•"/>
            </a:pPr>
            <a:r>
              <a:rPr lang="en-GB" b="1" dirty="0">
                <a:solidFill>
                  <a:srgbClr val="0000FF"/>
                </a:solidFill>
              </a:rPr>
              <a:t> Improve the external social context </a:t>
            </a:r>
            <a:r>
              <a:rPr lang="en-GB" dirty="0">
                <a:solidFill>
                  <a:srgbClr val="0000FF"/>
                </a:solidFill>
              </a:rPr>
              <a:t>in ways that are beneficial for both the company and society.</a:t>
            </a:r>
          </a:p>
        </p:txBody>
      </p:sp>
      <p:sp>
        <p:nvSpPr>
          <p:cNvPr id="16" name="TextBox 15"/>
          <p:cNvSpPr txBox="1"/>
          <p:nvPr/>
        </p:nvSpPr>
        <p:spPr>
          <a:xfrm>
            <a:off x="2915816" y="2780928"/>
            <a:ext cx="5904656" cy="646331"/>
          </a:xfrm>
          <a:prstGeom prst="rect">
            <a:avLst/>
          </a:prstGeom>
          <a:noFill/>
        </p:spPr>
        <p:txBody>
          <a:bodyPr wrap="square" rtlCol="0">
            <a:spAutoFit/>
          </a:bodyPr>
          <a:lstStyle/>
          <a:p>
            <a:pPr>
              <a:buFont typeface="Arial" pitchFamily="34" charset="0"/>
              <a:buChar char="•"/>
            </a:pPr>
            <a:r>
              <a:rPr lang="en-GB" dirty="0">
                <a:solidFill>
                  <a:srgbClr val="0000FF"/>
                </a:solidFill>
              </a:rPr>
              <a:t> </a:t>
            </a:r>
            <a:r>
              <a:rPr lang="en-GB" b="1" dirty="0">
                <a:solidFill>
                  <a:srgbClr val="0000FF"/>
                </a:solidFill>
              </a:rPr>
              <a:t>Redesign value chain activities </a:t>
            </a:r>
            <a:r>
              <a:rPr lang="en-GB" dirty="0">
                <a:solidFill>
                  <a:srgbClr val="0000FF"/>
                </a:solidFill>
              </a:rPr>
              <a:t>to </a:t>
            </a:r>
            <a:r>
              <a:rPr lang="en-GB" b="1" dirty="0">
                <a:solidFill>
                  <a:srgbClr val="0000FF"/>
                </a:solidFill>
              </a:rPr>
              <a:t>reduce negative externalities</a:t>
            </a:r>
            <a:r>
              <a:rPr lang="en-GB" dirty="0">
                <a:solidFill>
                  <a:srgbClr val="0000FF"/>
                </a:solidFill>
              </a:rPr>
              <a:t>, and </a:t>
            </a:r>
            <a:r>
              <a:rPr lang="en-GB" b="1" dirty="0">
                <a:solidFill>
                  <a:srgbClr val="0000FF"/>
                </a:solidFill>
              </a:rPr>
              <a:t>promote positive externalities</a:t>
            </a:r>
            <a:r>
              <a:rPr lang="en-GB" dirty="0">
                <a:solidFill>
                  <a:srgbClr val="0000FF"/>
                </a:solidFill>
              </a:rPr>
              <a:t>.</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786050" y="3071810"/>
            <a:ext cx="2286016" cy="1071570"/>
          </a:xfrm>
          <a:prstGeom prst="roundRect">
            <a:avLst/>
          </a:prstGeom>
          <a:solidFill>
            <a:srgbClr val="CDE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Manufacturer</a:t>
            </a:r>
          </a:p>
        </p:txBody>
      </p:sp>
      <p:cxnSp>
        <p:nvCxnSpPr>
          <p:cNvPr id="4" name="Straight Connector 3"/>
          <p:cNvCxnSpPr/>
          <p:nvPr/>
        </p:nvCxnSpPr>
        <p:spPr>
          <a:xfrm>
            <a:off x="0" y="4500570"/>
            <a:ext cx="9144000" cy="0"/>
          </a:xfrm>
          <a:prstGeom prst="line">
            <a:avLst/>
          </a:prstGeom>
          <a:ln w="50800">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0" y="2643182"/>
            <a:ext cx="9144000" cy="0"/>
          </a:xfrm>
          <a:prstGeom prst="line">
            <a:avLst/>
          </a:prstGeom>
          <a:ln w="50800">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358018" y="3000372"/>
            <a:ext cx="1785982" cy="830997"/>
          </a:xfrm>
          <a:prstGeom prst="rect">
            <a:avLst/>
          </a:prstGeom>
          <a:noFill/>
        </p:spPr>
        <p:txBody>
          <a:bodyPr wrap="square" rtlCol="0">
            <a:spAutoFit/>
          </a:bodyPr>
          <a:lstStyle/>
          <a:p>
            <a:r>
              <a:rPr lang="en-GB" sz="2400" b="1" dirty="0">
                <a:solidFill>
                  <a:srgbClr val="0033CC"/>
                </a:solidFill>
              </a:rPr>
              <a:t>Horizontal Integration</a:t>
            </a:r>
          </a:p>
        </p:txBody>
      </p:sp>
      <p:sp>
        <p:nvSpPr>
          <p:cNvPr id="8" name="Rounded Rectangle 7"/>
          <p:cNvSpPr/>
          <p:nvPr/>
        </p:nvSpPr>
        <p:spPr>
          <a:xfrm>
            <a:off x="5572132" y="3143248"/>
            <a:ext cx="1785950" cy="714380"/>
          </a:xfrm>
          <a:prstGeom prst="roundRec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Competitor</a:t>
            </a:r>
          </a:p>
        </p:txBody>
      </p:sp>
      <p:sp>
        <p:nvSpPr>
          <p:cNvPr id="9" name="Right Arrow 8"/>
          <p:cNvSpPr/>
          <p:nvPr/>
        </p:nvSpPr>
        <p:spPr>
          <a:xfrm>
            <a:off x="5072066" y="3286124"/>
            <a:ext cx="500066" cy="357190"/>
          </a:xfrm>
          <a:prstGeom prst="rightArrow">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0" name="Right Arrow 9"/>
          <p:cNvSpPr/>
          <p:nvPr/>
        </p:nvSpPr>
        <p:spPr>
          <a:xfrm rot="10800000">
            <a:off x="2285984" y="3357562"/>
            <a:ext cx="500066" cy="357190"/>
          </a:xfrm>
          <a:prstGeom prst="rightArrow">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1" name="Rounded Rectangle 10"/>
          <p:cNvSpPr/>
          <p:nvPr/>
        </p:nvSpPr>
        <p:spPr>
          <a:xfrm>
            <a:off x="500034" y="3214686"/>
            <a:ext cx="1785950" cy="714380"/>
          </a:xfrm>
          <a:prstGeom prst="roundRec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By-product</a:t>
            </a:r>
          </a:p>
        </p:txBody>
      </p:sp>
      <p:sp>
        <p:nvSpPr>
          <p:cNvPr id="12" name="Rectangle 11"/>
          <p:cNvSpPr/>
          <p:nvPr/>
        </p:nvSpPr>
        <p:spPr>
          <a:xfrm>
            <a:off x="142844" y="357166"/>
            <a:ext cx="8858312" cy="571504"/>
          </a:xfrm>
          <a:prstGeom prst="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FF0000"/>
                </a:solidFill>
              </a:rPr>
              <a:t>Backward (Upstream) Vertical Integration</a:t>
            </a:r>
          </a:p>
        </p:txBody>
      </p:sp>
      <p:sp>
        <p:nvSpPr>
          <p:cNvPr id="13" name="Rounded Rectangle 12"/>
          <p:cNvSpPr/>
          <p:nvPr/>
        </p:nvSpPr>
        <p:spPr>
          <a:xfrm>
            <a:off x="14284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Raw Material Supplier</a:t>
            </a:r>
          </a:p>
        </p:txBody>
      </p:sp>
      <p:sp>
        <p:nvSpPr>
          <p:cNvPr id="14" name="Rounded Rectangle 13"/>
          <p:cNvSpPr/>
          <p:nvPr/>
        </p:nvSpPr>
        <p:spPr>
          <a:xfrm>
            <a:off x="192879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Component</a:t>
            </a:r>
          </a:p>
          <a:p>
            <a:pPr algn="ctr"/>
            <a:r>
              <a:rPr lang="en-GB" b="1" dirty="0">
                <a:solidFill>
                  <a:srgbClr val="FF0000"/>
                </a:solidFill>
              </a:rPr>
              <a:t>Supplier</a:t>
            </a:r>
          </a:p>
        </p:txBody>
      </p:sp>
      <p:sp>
        <p:nvSpPr>
          <p:cNvPr id="15" name="Rounded Rectangle 14"/>
          <p:cNvSpPr/>
          <p:nvPr/>
        </p:nvSpPr>
        <p:spPr>
          <a:xfrm>
            <a:off x="371474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Financier / </a:t>
            </a:r>
            <a:r>
              <a:rPr lang="en-GB" sz="1600" b="1" dirty="0">
                <a:solidFill>
                  <a:srgbClr val="FF0000"/>
                </a:solidFill>
              </a:rPr>
              <a:t>credit provider</a:t>
            </a:r>
          </a:p>
        </p:txBody>
      </p:sp>
      <p:sp>
        <p:nvSpPr>
          <p:cNvPr id="16" name="Rounded Rectangle 15"/>
          <p:cNvSpPr/>
          <p:nvPr/>
        </p:nvSpPr>
        <p:spPr>
          <a:xfrm>
            <a:off x="5500694" y="928670"/>
            <a:ext cx="1714512"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Logistics</a:t>
            </a:r>
          </a:p>
        </p:txBody>
      </p:sp>
      <p:sp>
        <p:nvSpPr>
          <p:cNvPr id="17" name="Rounded Rectangle 16"/>
          <p:cNvSpPr/>
          <p:nvPr/>
        </p:nvSpPr>
        <p:spPr>
          <a:xfrm>
            <a:off x="7215206"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Machine manufacturer</a:t>
            </a:r>
          </a:p>
        </p:txBody>
      </p:sp>
      <p:sp>
        <p:nvSpPr>
          <p:cNvPr id="18" name="Up Arrow 17"/>
          <p:cNvSpPr/>
          <p:nvPr/>
        </p:nvSpPr>
        <p:spPr>
          <a:xfrm>
            <a:off x="3071802" y="1571612"/>
            <a:ext cx="1285884" cy="1500198"/>
          </a:xfrm>
          <a:prstGeom prst="upArrow">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b="1" dirty="0">
                <a:solidFill>
                  <a:srgbClr val="FF0000"/>
                </a:solidFill>
              </a:rPr>
              <a:t>Backward Vertical</a:t>
            </a:r>
          </a:p>
        </p:txBody>
      </p:sp>
      <p:sp>
        <p:nvSpPr>
          <p:cNvPr id="22" name="Rectangle 21"/>
          <p:cNvSpPr/>
          <p:nvPr/>
        </p:nvSpPr>
        <p:spPr>
          <a:xfrm>
            <a:off x="285688" y="6072206"/>
            <a:ext cx="8786906" cy="571504"/>
          </a:xfrm>
          <a:prstGeom prst="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Forward (Downstream) Vertical Integration</a:t>
            </a:r>
          </a:p>
        </p:txBody>
      </p:sp>
      <p:sp>
        <p:nvSpPr>
          <p:cNvPr id="23" name="Rounded Rectangle 22"/>
          <p:cNvSpPr/>
          <p:nvPr/>
        </p:nvSpPr>
        <p:spPr>
          <a:xfrm>
            <a:off x="28572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Retail outlets/ wholesalers</a:t>
            </a:r>
          </a:p>
        </p:txBody>
      </p:sp>
      <p:sp>
        <p:nvSpPr>
          <p:cNvPr id="24" name="Rounded Rectangle 23"/>
          <p:cNvSpPr/>
          <p:nvPr/>
        </p:nvSpPr>
        <p:spPr>
          <a:xfrm>
            <a:off x="207167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Repairs and servicing</a:t>
            </a:r>
          </a:p>
        </p:txBody>
      </p:sp>
      <p:sp>
        <p:nvSpPr>
          <p:cNvPr id="26" name="Rounded Rectangle 25"/>
          <p:cNvSpPr/>
          <p:nvPr/>
        </p:nvSpPr>
        <p:spPr>
          <a:xfrm>
            <a:off x="385762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Customer support</a:t>
            </a:r>
          </a:p>
        </p:txBody>
      </p:sp>
      <p:sp>
        <p:nvSpPr>
          <p:cNvPr id="27" name="Rounded Rectangle 26"/>
          <p:cNvSpPr/>
          <p:nvPr/>
        </p:nvSpPr>
        <p:spPr>
          <a:xfrm>
            <a:off x="564357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Customer finance</a:t>
            </a:r>
          </a:p>
        </p:txBody>
      </p:sp>
      <p:sp>
        <p:nvSpPr>
          <p:cNvPr id="28" name="Rounded Rectangle 27"/>
          <p:cNvSpPr/>
          <p:nvPr/>
        </p:nvSpPr>
        <p:spPr>
          <a:xfrm>
            <a:off x="7429520" y="5357826"/>
            <a:ext cx="1571636"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Logistics</a:t>
            </a:r>
          </a:p>
        </p:txBody>
      </p:sp>
      <p:sp>
        <p:nvSpPr>
          <p:cNvPr id="31" name="Down Arrow 30"/>
          <p:cNvSpPr/>
          <p:nvPr/>
        </p:nvSpPr>
        <p:spPr>
          <a:xfrm>
            <a:off x="3214678" y="4143380"/>
            <a:ext cx="1285884" cy="1357322"/>
          </a:xfrm>
          <a:prstGeom prst="downArrow">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b="1" dirty="0">
                <a:solidFill>
                  <a:srgbClr val="0033CC"/>
                </a:solidFill>
              </a:rPr>
              <a:t>Forward Vertical</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00" name="Text Box 8"/>
          <p:cNvSpPr txBox="1">
            <a:spLocks noChangeArrowheads="1"/>
          </p:cNvSpPr>
          <p:nvPr/>
        </p:nvSpPr>
        <p:spPr bwMode="auto">
          <a:xfrm>
            <a:off x="1785918" y="285728"/>
            <a:ext cx="3786214" cy="646331"/>
          </a:xfrm>
          <a:prstGeom prst="rect">
            <a:avLst/>
          </a:prstGeom>
          <a:noFill/>
          <a:ln w="9525">
            <a:noFill/>
            <a:miter lim="800000"/>
            <a:headEnd/>
            <a:tailEnd/>
          </a:ln>
          <a:effectLst/>
        </p:spPr>
        <p:txBody>
          <a:bodyPr wrap="square">
            <a:spAutoFit/>
          </a:bodyPr>
          <a:lstStyle/>
          <a:p>
            <a:pPr>
              <a:spcBef>
                <a:spcPct val="50000"/>
              </a:spcBef>
            </a:pPr>
            <a:r>
              <a:rPr lang="en-GB" dirty="0"/>
              <a:t>Economist’s Production Chain is the same as Porter’s Value System</a:t>
            </a:r>
          </a:p>
        </p:txBody>
      </p:sp>
      <p:pic>
        <p:nvPicPr>
          <p:cNvPr id="85001" name="Picture 9" descr="j0233312"/>
          <p:cNvPicPr>
            <a:picLocks noChangeAspect="1" noChangeArrowheads="1"/>
          </p:cNvPicPr>
          <p:nvPr/>
        </p:nvPicPr>
        <p:blipFill>
          <a:blip r:embed="rId3" cstate="print"/>
          <a:srcRect/>
          <a:stretch>
            <a:fillRect/>
          </a:stretch>
        </p:blipFill>
        <p:spPr bwMode="auto">
          <a:xfrm>
            <a:off x="3005122" y="1146156"/>
            <a:ext cx="1473200" cy="1500187"/>
          </a:xfrm>
          <a:prstGeom prst="rect">
            <a:avLst/>
          </a:prstGeom>
          <a:noFill/>
        </p:spPr>
      </p:pic>
      <p:pic>
        <p:nvPicPr>
          <p:cNvPr id="85002" name="Picture 10" descr="j0285360"/>
          <p:cNvPicPr>
            <a:picLocks noChangeAspect="1" noChangeArrowheads="1"/>
          </p:cNvPicPr>
          <p:nvPr/>
        </p:nvPicPr>
        <p:blipFill>
          <a:blip r:embed="rId4" cstate="print"/>
          <a:srcRect/>
          <a:stretch>
            <a:fillRect/>
          </a:stretch>
        </p:blipFill>
        <p:spPr bwMode="auto">
          <a:xfrm>
            <a:off x="3071802" y="3143248"/>
            <a:ext cx="1424002" cy="1754402"/>
          </a:xfrm>
          <a:prstGeom prst="rect">
            <a:avLst/>
          </a:prstGeom>
          <a:noFill/>
        </p:spPr>
      </p:pic>
      <p:sp>
        <p:nvSpPr>
          <p:cNvPr id="85004" name="Text Box 12"/>
          <p:cNvSpPr txBox="1">
            <a:spLocks noChangeArrowheads="1"/>
          </p:cNvSpPr>
          <p:nvPr/>
        </p:nvSpPr>
        <p:spPr bwMode="auto">
          <a:xfrm>
            <a:off x="4572000" y="1500174"/>
            <a:ext cx="3554452" cy="800219"/>
          </a:xfrm>
          <a:prstGeom prst="rect">
            <a:avLst/>
          </a:prstGeom>
          <a:noFill/>
          <a:ln w="9525">
            <a:noFill/>
            <a:miter lim="800000"/>
            <a:headEnd/>
            <a:tailEnd/>
          </a:ln>
          <a:effectLst/>
        </p:spPr>
        <p:txBody>
          <a:bodyPr wrap="square">
            <a:spAutoFit/>
          </a:bodyPr>
          <a:lstStyle/>
          <a:p>
            <a:pPr>
              <a:spcBef>
                <a:spcPct val="50000"/>
              </a:spcBef>
            </a:pPr>
            <a:r>
              <a:rPr lang="en-GB" dirty="0"/>
              <a:t>Farm (source of raw materials). </a:t>
            </a:r>
            <a:r>
              <a:rPr lang="en-GB" sz="1400" dirty="0"/>
              <a:t>Economists refer to this type of activity occurring within the primary sector.</a:t>
            </a:r>
            <a:endParaRPr lang="en-GB" dirty="0"/>
          </a:p>
        </p:txBody>
      </p:sp>
      <p:sp>
        <p:nvSpPr>
          <p:cNvPr id="85005" name="Text Box 13"/>
          <p:cNvSpPr txBox="1">
            <a:spLocks noChangeArrowheads="1"/>
          </p:cNvSpPr>
          <p:nvPr/>
        </p:nvSpPr>
        <p:spPr bwMode="auto">
          <a:xfrm>
            <a:off x="4572000" y="3571876"/>
            <a:ext cx="3554452" cy="1077218"/>
          </a:xfrm>
          <a:prstGeom prst="rect">
            <a:avLst/>
          </a:prstGeom>
          <a:noFill/>
          <a:ln w="9525">
            <a:noFill/>
            <a:miter lim="800000"/>
            <a:headEnd/>
            <a:tailEnd/>
          </a:ln>
          <a:effectLst/>
        </p:spPr>
        <p:txBody>
          <a:bodyPr wrap="square">
            <a:spAutoFit/>
          </a:bodyPr>
          <a:lstStyle/>
          <a:p>
            <a:pPr>
              <a:spcBef>
                <a:spcPct val="50000"/>
              </a:spcBef>
            </a:pPr>
            <a:r>
              <a:rPr lang="en-GB" dirty="0"/>
              <a:t>Factory (manufacturing and processing). </a:t>
            </a:r>
            <a:r>
              <a:rPr lang="en-GB" sz="1400" dirty="0"/>
              <a:t>Economists refer to this type of activity occurring within the secondary sector.</a:t>
            </a:r>
            <a:endParaRPr lang="en-GB" dirty="0"/>
          </a:p>
        </p:txBody>
      </p:sp>
      <p:sp>
        <p:nvSpPr>
          <p:cNvPr id="85006" name="Text Box 14"/>
          <p:cNvSpPr txBox="1">
            <a:spLocks noChangeArrowheads="1"/>
          </p:cNvSpPr>
          <p:nvPr/>
        </p:nvSpPr>
        <p:spPr bwMode="auto">
          <a:xfrm>
            <a:off x="4572000" y="5357826"/>
            <a:ext cx="3411576" cy="907941"/>
          </a:xfrm>
          <a:prstGeom prst="rect">
            <a:avLst/>
          </a:prstGeom>
          <a:noFill/>
          <a:ln w="9525">
            <a:noFill/>
            <a:miter lim="800000"/>
            <a:headEnd/>
            <a:tailEnd/>
          </a:ln>
          <a:effectLst/>
        </p:spPr>
        <p:txBody>
          <a:bodyPr wrap="square">
            <a:spAutoFit/>
          </a:bodyPr>
          <a:lstStyle/>
          <a:p>
            <a:pPr>
              <a:spcBef>
                <a:spcPct val="50000"/>
              </a:spcBef>
            </a:pPr>
            <a:r>
              <a:rPr lang="en-GB" dirty="0"/>
              <a:t>Shop (services and retailing).</a:t>
            </a:r>
          </a:p>
          <a:p>
            <a:pPr>
              <a:spcBef>
                <a:spcPct val="50000"/>
              </a:spcBef>
            </a:pPr>
            <a:r>
              <a:rPr lang="en-GB" sz="1400" dirty="0"/>
              <a:t>Economists refer to this type of activity being within the tertiary sector</a:t>
            </a:r>
          </a:p>
        </p:txBody>
      </p:sp>
      <p:sp>
        <p:nvSpPr>
          <p:cNvPr id="85007" name="Line 15"/>
          <p:cNvSpPr>
            <a:spLocks noChangeShapeType="1"/>
          </p:cNvSpPr>
          <p:nvPr/>
        </p:nvSpPr>
        <p:spPr bwMode="auto">
          <a:xfrm>
            <a:off x="3581385" y="2659043"/>
            <a:ext cx="0" cy="574675"/>
          </a:xfrm>
          <a:prstGeom prst="line">
            <a:avLst/>
          </a:prstGeom>
          <a:noFill/>
          <a:ln w="38100">
            <a:solidFill>
              <a:schemeClr val="tx1"/>
            </a:solidFill>
            <a:round/>
            <a:headEnd/>
            <a:tailEnd type="triangle" w="med" len="med"/>
          </a:ln>
          <a:effectLst/>
        </p:spPr>
        <p:txBody>
          <a:bodyPr/>
          <a:lstStyle/>
          <a:p>
            <a:endParaRPr lang="en-GB"/>
          </a:p>
        </p:txBody>
      </p:sp>
      <p:sp>
        <p:nvSpPr>
          <p:cNvPr id="85008" name="Line 16"/>
          <p:cNvSpPr>
            <a:spLocks noChangeShapeType="1"/>
          </p:cNvSpPr>
          <p:nvPr/>
        </p:nvSpPr>
        <p:spPr bwMode="auto">
          <a:xfrm>
            <a:off x="3508360" y="4675168"/>
            <a:ext cx="0" cy="792163"/>
          </a:xfrm>
          <a:prstGeom prst="line">
            <a:avLst/>
          </a:prstGeom>
          <a:noFill/>
          <a:ln w="38100">
            <a:solidFill>
              <a:schemeClr val="tx1"/>
            </a:solidFill>
            <a:round/>
            <a:headEnd/>
            <a:tailEnd type="triangle" w="med" len="med"/>
          </a:ln>
          <a:effectLst/>
        </p:spPr>
        <p:txBody>
          <a:bodyPr/>
          <a:lstStyle/>
          <a:p>
            <a:endParaRPr lang="en-GB"/>
          </a:p>
        </p:txBody>
      </p:sp>
      <p:pic>
        <p:nvPicPr>
          <p:cNvPr id="11" name="Picture 10" descr="Sainsbury.jpg"/>
          <p:cNvPicPr>
            <a:picLocks noChangeAspect="1"/>
          </p:cNvPicPr>
          <p:nvPr/>
        </p:nvPicPr>
        <p:blipFill>
          <a:blip r:embed="rId5" cstate="print"/>
          <a:stretch>
            <a:fillRect/>
          </a:stretch>
        </p:blipFill>
        <p:spPr>
          <a:xfrm>
            <a:off x="2627784" y="5373216"/>
            <a:ext cx="1752972" cy="1057828"/>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42844" y="142852"/>
            <a:ext cx="8858312" cy="6715148"/>
          </a:xfrm>
          <a:prstGeom prst="roundRect">
            <a:avLst/>
          </a:prstGeom>
          <a:solidFill>
            <a:srgbClr val="FFCCCC">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Down Arrow Callout 2"/>
          <p:cNvSpPr/>
          <p:nvPr/>
        </p:nvSpPr>
        <p:spPr>
          <a:xfrm>
            <a:off x="714348"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A</a:t>
            </a:r>
          </a:p>
        </p:txBody>
      </p:sp>
      <p:sp>
        <p:nvSpPr>
          <p:cNvPr id="4" name="Down Arrow Callout 3"/>
          <p:cNvSpPr/>
          <p:nvPr/>
        </p:nvSpPr>
        <p:spPr>
          <a:xfrm>
            <a:off x="3428992"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B</a:t>
            </a:r>
          </a:p>
        </p:txBody>
      </p:sp>
      <p:sp>
        <p:nvSpPr>
          <p:cNvPr id="5" name="Down Arrow Callout 4"/>
          <p:cNvSpPr/>
          <p:nvPr/>
        </p:nvSpPr>
        <p:spPr>
          <a:xfrm>
            <a:off x="6286512"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C</a:t>
            </a:r>
          </a:p>
        </p:txBody>
      </p:sp>
      <p:sp>
        <p:nvSpPr>
          <p:cNvPr id="6" name="Rounded Rectangle 5"/>
          <p:cNvSpPr/>
          <p:nvPr/>
        </p:nvSpPr>
        <p:spPr>
          <a:xfrm>
            <a:off x="571472" y="1928802"/>
            <a:ext cx="8286808" cy="1500198"/>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Organisation’s Value Chain</a:t>
            </a:r>
          </a:p>
        </p:txBody>
      </p:sp>
      <p:sp>
        <p:nvSpPr>
          <p:cNvPr id="7" name="Down Arrow Callout 6"/>
          <p:cNvSpPr/>
          <p:nvPr/>
        </p:nvSpPr>
        <p:spPr>
          <a:xfrm>
            <a:off x="642910"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Distribution Channel Value Chain</a:t>
            </a:r>
          </a:p>
        </p:txBody>
      </p:sp>
      <p:sp>
        <p:nvSpPr>
          <p:cNvPr id="8" name="Down Arrow Callout 7"/>
          <p:cNvSpPr/>
          <p:nvPr/>
        </p:nvSpPr>
        <p:spPr>
          <a:xfrm>
            <a:off x="3286116"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 Distribution Channel Value Chain</a:t>
            </a:r>
          </a:p>
        </p:txBody>
      </p:sp>
      <p:sp>
        <p:nvSpPr>
          <p:cNvPr id="9" name="Down Arrow Callout 8"/>
          <p:cNvSpPr/>
          <p:nvPr/>
        </p:nvSpPr>
        <p:spPr>
          <a:xfrm>
            <a:off x="6072198"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 Distribution Channel Value Chain</a:t>
            </a:r>
          </a:p>
        </p:txBody>
      </p:sp>
      <p:sp>
        <p:nvSpPr>
          <p:cNvPr id="10" name="Down Arrow Callout 9"/>
          <p:cNvSpPr/>
          <p:nvPr/>
        </p:nvSpPr>
        <p:spPr>
          <a:xfrm>
            <a:off x="642910"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Customer Value Chain</a:t>
            </a:r>
          </a:p>
        </p:txBody>
      </p:sp>
      <p:sp>
        <p:nvSpPr>
          <p:cNvPr id="11" name="Down Arrow Callout 10"/>
          <p:cNvSpPr/>
          <p:nvPr/>
        </p:nvSpPr>
        <p:spPr>
          <a:xfrm>
            <a:off x="3286116"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 Customer Value Chain</a:t>
            </a:r>
          </a:p>
        </p:txBody>
      </p:sp>
      <p:sp>
        <p:nvSpPr>
          <p:cNvPr id="12" name="Down Arrow Callout 11"/>
          <p:cNvSpPr/>
          <p:nvPr/>
        </p:nvSpPr>
        <p:spPr>
          <a:xfrm>
            <a:off x="6072198"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Customer Value Chain</a:t>
            </a:r>
          </a:p>
        </p:txBody>
      </p:sp>
      <p:sp>
        <p:nvSpPr>
          <p:cNvPr id="14" name="TextBox 13"/>
          <p:cNvSpPr txBox="1"/>
          <p:nvPr/>
        </p:nvSpPr>
        <p:spPr>
          <a:xfrm>
            <a:off x="3143240" y="142852"/>
            <a:ext cx="2786082" cy="523220"/>
          </a:xfrm>
          <a:prstGeom prst="rect">
            <a:avLst/>
          </a:prstGeom>
          <a:noFill/>
        </p:spPr>
        <p:txBody>
          <a:bodyPr wrap="square" rtlCol="0">
            <a:spAutoFit/>
          </a:bodyPr>
          <a:lstStyle/>
          <a:p>
            <a:r>
              <a:rPr lang="en-GB" sz="2800" dirty="0"/>
              <a:t>Value System</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
          <p:cNvSpPr>
            <a:spLocks noChangeShapeType="1"/>
          </p:cNvSpPr>
          <p:nvPr/>
        </p:nvSpPr>
        <p:spPr bwMode="auto">
          <a:xfrm flipV="1">
            <a:off x="1293813" y="671530"/>
            <a:ext cx="0" cy="5257800"/>
          </a:xfrm>
          <a:prstGeom prst="line">
            <a:avLst/>
          </a:prstGeom>
          <a:noFill/>
          <a:ln w="57150">
            <a:solidFill>
              <a:schemeClr val="tx1"/>
            </a:solidFill>
            <a:round/>
            <a:headEnd/>
            <a:tailEnd type="triangle" w="med" len="med"/>
          </a:ln>
        </p:spPr>
        <p:txBody>
          <a:bodyPr/>
          <a:lstStyle/>
          <a:p>
            <a:endParaRPr lang="en-GB"/>
          </a:p>
        </p:txBody>
      </p:sp>
      <p:sp>
        <p:nvSpPr>
          <p:cNvPr id="3" name="Line 6"/>
          <p:cNvSpPr>
            <a:spLocks noChangeShapeType="1"/>
          </p:cNvSpPr>
          <p:nvPr/>
        </p:nvSpPr>
        <p:spPr bwMode="auto">
          <a:xfrm>
            <a:off x="1293813" y="5929330"/>
            <a:ext cx="4967287" cy="0"/>
          </a:xfrm>
          <a:prstGeom prst="line">
            <a:avLst/>
          </a:prstGeom>
          <a:noFill/>
          <a:ln w="38100">
            <a:solidFill>
              <a:schemeClr val="tx1"/>
            </a:solidFill>
            <a:round/>
            <a:headEnd/>
            <a:tailEnd type="triangle" w="med" len="med"/>
          </a:ln>
        </p:spPr>
        <p:txBody>
          <a:bodyPr/>
          <a:lstStyle/>
          <a:p>
            <a:endParaRPr lang="en-GB"/>
          </a:p>
        </p:txBody>
      </p:sp>
      <p:sp>
        <p:nvSpPr>
          <p:cNvPr id="4" name="Line 7"/>
          <p:cNvSpPr>
            <a:spLocks noChangeShapeType="1"/>
          </p:cNvSpPr>
          <p:nvPr/>
        </p:nvSpPr>
        <p:spPr bwMode="auto">
          <a:xfrm>
            <a:off x="1654175" y="960455"/>
            <a:ext cx="4103688" cy="4535488"/>
          </a:xfrm>
          <a:prstGeom prst="line">
            <a:avLst/>
          </a:prstGeom>
          <a:noFill/>
          <a:ln w="19050">
            <a:solidFill>
              <a:schemeClr val="tx1"/>
            </a:solidFill>
            <a:round/>
            <a:headEnd/>
            <a:tailEnd/>
          </a:ln>
        </p:spPr>
        <p:txBody>
          <a:bodyPr/>
          <a:lstStyle/>
          <a:p>
            <a:endParaRPr lang="en-GB"/>
          </a:p>
        </p:txBody>
      </p:sp>
      <p:sp>
        <p:nvSpPr>
          <p:cNvPr id="5" name="Text Box 8"/>
          <p:cNvSpPr txBox="1">
            <a:spLocks noChangeArrowheads="1"/>
          </p:cNvSpPr>
          <p:nvPr/>
        </p:nvSpPr>
        <p:spPr bwMode="auto">
          <a:xfrm>
            <a:off x="5757863" y="5208605"/>
            <a:ext cx="1439862" cy="366713"/>
          </a:xfrm>
          <a:prstGeom prst="rect">
            <a:avLst/>
          </a:prstGeom>
          <a:noFill/>
          <a:ln w="9525">
            <a:noFill/>
            <a:miter lim="800000"/>
            <a:headEnd/>
            <a:tailEnd/>
          </a:ln>
        </p:spPr>
        <p:txBody>
          <a:bodyPr>
            <a:spAutoFit/>
          </a:bodyPr>
          <a:lstStyle/>
          <a:p>
            <a:pPr>
              <a:spcBef>
                <a:spcPct val="50000"/>
              </a:spcBef>
            </a:pPr>
            <a:r>
              <a:rPr lang="en-GB"/>
              <a:t>UK Demand</a:t>
            </a:r>
          </a:p>
        </p:txBody>
      </p:sp>
      <p:sp>
        <p:nvSpPr>
          <p:cNvPr id="6" name="Line 9"/>
          <p:cNvSpPr>
            <a:spLocks noChangeShapeType="1"/>
          </p:cNvSpPr>
          <p:nvPr/>
        </p:nvSpPr>
        <p:spPr bwMode="auto">
          <a:xfrm flipV="1">
            <a:off x="1652588" y="744555"/>
            <a:ext cx="1514475" cy="3959225"/>
          </a:xfrm>
          <a:prstGeom prst="line">
            <a:avLst/>
          </a:prstGeom>
          <a:noFill/>
          <a:ln w="28575">
            <a:solidFill>
              <a:schemeClr val="tx1"/>
            </a:solidFill>
            <a:round/>
            <a:headEnd/>
            <a:tailEnd/>
          </a:ln>
        </p:spPr>
        <p:txBody>
          <a:bodyPr/>
          <a:lstStyle/>
          <a:p>
            <a:endParaRPr lang="en-GB"/>
          </a:p>
        </p:txBody>
      </p:sp>
      <p:sp>
        <p:nvSpPr>
          <p:cNvPr id="7" name="Text Box 10"/>
          <p:cNvSpPr txBox="1">
            <a:spLocks noChangeArrowheads="1"/>
          </p:cNvSpPr>
          <p:nvPr/>
        </p:nvSpPr>
        <p:spPr bwMode="auto">
          <a:xfrm>
            <a:off x="3236913" y="528655"/>
            <a:ext cx="1512887" cy="366713"/>
          </a:xfrm>
          <a:prstGeom prst="rect">
            <a:avLst/>
          </a:prstGeom>
          <a:noFill/>
          <a:ln w="9525">
            <a:noFill/>
            <a:miter lim="800000"/>
            <a:headEnd/>
            <a:tailEnd/>
          </a:ln>
        </p:spPr>
        <p:txBody>
          <a:bodyPr>
            <a:spAutoFit/>
          </a:bodyPr>
          <a:lstStyle/>
          <a:p>
            <a:pPr>
              <a:spcBef>
                <a:spcPct val="50000"/>
              </a:spcBef>
            </a:pPr>
            <a:r>
              <a:rPr lang="en-GB"/>
              <a:t>UK Supply</a:t>
            </a:r>
          </a:p>
        </p:txBody>
      </p:sp>
      <p:sp>
        <p:nvSpPr>
          <p:cNvPr id="8" name="Line 11"/>
          <p:cNvSpPr>
            <a:spLocks noChangeShapeType="1"/>
          </p:cNvSpPr>
          <p:nvPr/>
        </p:nvSpPr>
        <p:spPr bwMode="auto">
          <a:xfrm flipV="1">
            <a:off x="1868488" y="1320818"/>
            <a:ext cx="3170237" cy="3311525"/>
          </a:xfrm>
          <a:prstGeom prst="line">
            <a:avLst/>
          </a:prstGeom>
          <a:noFill/>
          <a:ln w="28575">
            <a:solidFill>
              <a:schemeClr val="tx1"/>
            </a:solidFill>
            <a:round/>
            <a:headEnd/>
            <a:tailEnd/>
          </a:ln>
        </p:spPr>
        <p:txBody>
          <a:bodyPr/>
          <a:lstStyle/>
          <a:p>
            <a:endParaRPr lang="en-GB"/>
          </a:p>
        </p:txBody>
      </p:sp>
      <p:sp>
        <p:nvSpPr>
          <p:cNvPr id="9" name="Text Box 12"/>
          <p:cNvSpPr txBox="1">
            <a:spLocks noChangeArrowheads="1"/>
          </p:cNvSpPr>
          <p:nvPr/>
        </p:nvSpPr>
        <p:spPr bwMode="auto">
          <a:xfrm>
            <a:off x="4822825" y="960455"/>
            <a:ext cx="2016125" cy="366713"/>
          </a:xfrm>
          <a:prstGeom prst="rect">
            <a:avLst/>
          </a:prstGeom>
          <a:noFill/>
          <a:ln w="9525">
            <a:noFill/>
            <a:miter lim="800000"/>
            <a:headEnd/>
            <a:tailEnd/>
          </a:ln>
        </p:spPr>
        <p:txBody>
          <a:bodyPr>
            <a:spAutoFit/>
          </a:bodyPr>
          <a:lstStyle/>
          <a:p>
            <a:pPr>
              <a:spcBef>
                <a:spcPct val="50000"/>
              </a:spcBef>
            </a:pPr>
            <a:r>
              <a:rPr lang="en-GB"/>
              <a:t>European Supply</a:t>
            </a:r>
          </a:p>
        </p:txBody>
      </p:sp>
      <p:sp>
        <p:nvSpPr>
          <p:cNvPr id="10" name="Line 13"/>
          <p:cNvSpPr>
            <a:spLocks noChangeShapeType="1"/>
          </p:cNvSpPr>
          <p:nvPr/>
        </p:nvSpPr>
        <p:spPr bwMode="auto">
          <a:xfrm>
            <a:off x="1797050" y="4703780"/>
            <a:ext cx="4392613" cy="0"/>
          </a:xfrm>
          <a:prstGeom prst="line">
            <a:avLst/>
          </a:prstGeom>
          <a:noFill/>
          <a:ln w="28575">
            <a:solidFill>
              <a:schemeClr val="tx1"/>
            </a:solidFill>
            <a:round/>
            <a:headEnd/>
            <a:tailEnd/>
          </a:ln>
        </p:spPr>
        <p:txBody>
          <a:bodyPr/>
          <a:lstStyle/>
          <a:p>
            <a:endParaRPr lang="en-GB"/>
          </a:p>
        </p:txBody>
      </p:sp>
      <p:sp>
        <p:nvSpPr>
          <p:cNvPr id="11" name="Text Box 14"/>
          <p:cNvSpPr txBox="1">
            <a:spLocks noChangeArrowheads="1"/>
          </p:cNvSpPr>
          <p:nvPr/>
        </p:nvSpPr>
        <p:spPr bwMode="auto">
          <a:xfrm>
            <a:off x="6261100" y="4487880"/>
            <a:ext cx="1584325" cy="366713"/>
          </a:xfrm>
          <a:prstGeom prst="rect">
            <a:avLst/>
          </a:prstGeom>
          <a:noFill/>
          <a:ln w="9525">
            <a:noFill/>
            <a:miter lim="800000"/>
            <a:headEnd/>
            <a:tailEnd/>
          </a:ln>
        </p:spPr>
        <p:txBody>
          <a:bodyPr>
            <a:spAutoFit/>
          </a:bodyPr>
          <a:lstStyle/>
          <a:p>
            <a:pPr>
              <a:spcBef>
                <a:spcPct val="50000"/>
              </a:spcBef>
            </a:pPr>
            <a:r>
              <a:rPr lang="en-GB"/>
              <a:t>World Supply</a:t>
            </a:r>
          </a:p>
        </p:txBody>
      </p:sp>
      <p:sp>
        <p:nvSpPr>
          <p:cNvPr id="12" name="Text Box 15"/>
          <p:cNvSpPr txBox="1">
            <a:spLocks noChangeArrowheads="1"/>
          </p:cNvSpPr>
          <p:nvPr/>
        </p:nvSpPr>
        <p:spPr bwMode="auto">
          <a:xfrm>
            <a:off x="825500" y="455630"/>
            <a:ext cx="828675" cy="366713"/>
          </a:xfrm>
          <a:prstGeom prst="rect">
            <a:avLst/>
          </a:prstGeom>
          <a:noFill/>
          <a:ln w="9525">
            <a:noFill/>
            <a:miter lim="800000"/>
            <a:headEnd/>
            <a:tailEnd/>
          </a:ln>
        </p:spPr>
        <p:txBody>
          <a:bodyPr>
            <a:spAutoFit/>
          </a:bodyPr>
          <a:lstStyle/>
          <a:p>
            <a:pPr>
              <a:spcBef>
                <a:spcPct val="50000"/>
              </a:spcBef>
            </a:pPr>
            <a:r>
              <a:rPr lang="en-GB"/>
              <a:t>Price</a:t>
            </a:r>
          </a:p>
        </p:txBody>
      </p:sp>
      <p:sp>
        <p:nvSpPr>
          <p:cNvPr id="13" name="Line 16"/>
          <p:cNvSpPr>
            <a:spLocks noChangeShapeType="1"/>
          </p:cNvSpPr>
          <p:nvPr/>
        </p:nvSpPr>
        <p:spPr bwMode="auto">
          <a:xfrm flipH="1">
            <a:off x="1293813" y="2039955"/>
            <a:ext cx="1296987" cy="0"/>
          </a:xfrm>
          <a:prstGeom prst="line">
            <a:avLst/>
          </a:prstGeom>
          <a:noFill/>
          <a:ln w="9525">
            <a:solidFill>
              <a:schemeClr val="tx1"/>
            </a:solidFill>
            <a:prstDash val="lgDash"/>
            <a:round/>
            <a:headEnd/>
            <a:tailEnd/>
          </a:ln>
        </p:spPr>
        <p:txBody>
          <a:bodyPr/>
          <a:lstStyle/>
          <a:p>
            <a:endParaRPr lang="en-GB"/>
          </a:p>
        </p:txBody>
      </p:sp>
      <p:sp>
        <p:nvSpPr>
          <p:cNvPr id="14" name="Text Box 17"/>
          <p:cNvSpPr txBox="1">
            <a:spLocks noChangeArrowheads="1"/>
          </p:cNvSpPr>
          <p:nvPr/>
        </p:nvSpPr>
        <p:spPr bwMode="auto">
          <a:xfrm>
            <a:off x="430213" y="1895493"/>
            <a:ext cx="755650" cy="366712"/>
          </a:xfrm>
          <a:prstGeom prst="rect">
            <a:avLst/>
          </a:prstGeom>
          <a:noFill/>
          <a:ln w="9525">
            <a:noFill/>
            <a:miter lim="800000"/>
            <a:headEnd/>
            <a:tailEnd/>
          </a:ln>
        </p:spPr>
        <p:txBody>
          <a:bodyPr>
            <a:spAutoFit/>
          </a:bodyPr>
          <a:lstStyle/>
          <a:p>
            <a:pPr>
              <a:spcBef>
                <a:spcPct val="50000"/>
              </a:spcBef>
            </a:pPr>
            <a:r>
              <a:rPr lang="en-GB"/>
              <a:t>P UK</a:t>
            </a:r>
          </a:p>
        </p:txBody>
      </p:sp>
      <p:sp>
        <p:nvSpPr>
          <p:cNvPr id="15" name="Line 18"/>
          <p:cNvSpPr>
            <a:spLocks noChangeShapeType="1"/>
          </p:cNvSpPr>
          <p:nvPr/>
        </p:nvSpPr>
        <p:spPr bwMode="auto">
          <a:xfrm flipH="1">
            <a:off x="1293813" y="2976580"/>
            <a:ext cx="2160587" cy="0"/>
          </a:xfrm>
          <a:prstGeom prst="line">
            <a:avLst/>
          </a:prstGeom>
          <a:noFill/>
          <a:ln w="9525">
            <a:solidFill>
              <a:schemeClr val="tx1"/>
            </a:solidFill>
            <a:prstDash val="lgDash"/>
            <a:round/>
            <a:headEnd/>
            <a:tailEnd/>
          </a:ln>
        </p:spPr>
        <p:txBody>
          <a:bodyPr/>
          <a:lstStyle/>
          <a:p>
            <a:endParaRPr lang="en-GB"/>
          </a:p>
        </p:txBody>
      </p:sp>
      <p:sp>
        <p:nvSpPr>
          <p:cNvPr id="16" name="Text Box 19"/>
          <p:cNvSpPr txBox="1">
            <a:spLocks noChangeArrowheads="1"/>
          </p:cNvSpPr>
          <p:nvPr/>
        </p:nvSpPr>
        <p:spPr bwMode="auto">
          <a:xfrm>
            <a:off x="250825" y="2687655"/>
            <a:ext cx="971550" cy="366713"/>
          </a:xfrm>
          <a:prstGeom prst="rect">
            <a:avLst/>
          </a:prstGeom>
          <a:noFill/>
          <a:ln w="9525">
            <a:noFill/>
            <a:miter lim="800000"/>
            <a:headEnd/>
            <a:tailEnd/>
          </a:ln>
        </p:spPr>
        <p:txBody>
          <a:bodyPr>
            <a:spAutoFit/>
          </a:bodyPr>
          <a:lstStyle/>
          <a:p>
            <a:pPr>
              <a:spcBef>
                <a:spcPct val="50000"/>
              </a:spcBef>
            </a:pPr>
            <a:r>
              <a:rPr lang="en-GB"/>
              <a:t>P Euro</a:t>
            </a:r>
          </a:p>
        </p:txBody>
      </p:sp>
      <p:sp>
        <p:nvSpPr>
          <p:cNvPr id="17" name="Line 20"/>
          <p:cNvSpPr>
            <a:spLocks noChangeShapeType="1"/>
          </p:cNvSpPr>
          <p:nvPr/>
        </p:nvSpPr>
        <p:spPr bwMode="auto">
          <a:xfrm>
            <a:off x="2662238" y="2039955"/>
            <a:ext cx="0" cy="3889375"/>
          </a:xfrm>
          <a:prstGeom prst="line">
            <a:avLst/>
          </a:prstGeom>
          <a:noFill/>
          <a:ln w="9525">
            <a:solidFill>
              <a:schemeClr val="tx1"/>
            </a:solidFill>
            <a:prstDash val="lgDash"/>
            <a:round/>
            <a:headEnd/>
            <a:tailEnd/>
          </a:ln>
        </p:spPr>
        <p:txBody>
          <a:bodyPr/>
          <a:lstStyle/>
          <a:p>
            <a:endParaRPr lang="en-GB"/>
          </a:p>
        </p:txBody>
      </p:sp>
      <p:sp>
        <p:nvSpPr>
          <p:cNvPr id="18" name="Line 21"/>
          <p:cNvSpPr>
            <a:spLocks noChangeShapeType="1"/>
          </p:cNvSpPr>
          <p:nvPr/>
        </p:nvSpPr>
        <p:spPr bwMode="auto">
          <a:xfrm>
            <a:off x="3454400" y="2976580"/>
            <a:ext cx="0" cy="2952750"/>
          </a:xfrm>
          <a:prstGeom prst="line">
            <a:avLst/>
          </a:prstGeom>
          <a:noFill/>
          <a:ln w="9525">
            <a:solidFill>
              <a:schemeClr val="tx1"/>
            </a:solidFill>
            <a:prstDash val="lgDash"/>
            <a:round/>
            <a:headEnd/>
            <a:tailEnd/>
          </a:ln>
        </p:spPr>
        <p:txBody>
          <a:bodyPr/>
          <a:lstStyle/>
          <a:p>
            <a:endParaRPr lang="en-GB"/>
          </a:p>
        </p:txBody>
      </p:sp>
      <p:sp>
        <p:nvSpPr>
          <p:cNvPr id="19" name="Text Box 22"/>
          <p:cNvSpPr txBox="1">
            <a:spLocks noChangeArrowheads="1"/>
          </p:cNvSpPr>
          <p:nvPr/>
        </p:nvSpPr>
        <p:spPr bwMode="auto">
          <a:xfrm>
            <a:off x="2301875" y="6000768"/>
            <a:ext cx="576263" cy="641350"/>
          </a:xfrm>
          <a:prstGeom prst="rect">
            <a:avLst/>
          </a:prstGeom>
          <a:noFill/>
          <a:ln w="9525">
            <a:noFill/>
            <a:miter lim="800000"/>
            <a:headEnd/>
            <a:tailEnd/>
          </a:ln>
        </p:spPr>
        <p:txBody>
          <a:bodyPr>
            <a:spAutoFit/>
          </a:bodyPr>
          <a:lstStyle/>
          <a:p>
            <a:pPr>
              <a:spcBef>
                <a:spcPct val="50000"/>
              </a:spcBef>
            </a:pPr>
            <a:r>
              <a:rPr lang="en-GB"/>
              <a:t>Q UK</a:t>
            </a:r>
          </a:p>
        </p:txBody>
      </p:sp>
      <p:sp>
        <p:nvSpPr>
          <p:cNvPr id="20" name="Text Box 23"/>
          <p:cNvSpPr txBox="1">
            <a:spLocks noChangeArrowheads="1"/>
          </p:cNvSpPr>
          <p:nvPr/>
        </p:nvSpPr>
        <p:spPr bwMode="auto">
          <a:xfrm>
            <a:off x="3167063" y="6000768"/>
            <a:ext cx="792162" cy="641350"/>
          </a:xfrm>
          <a:prstGeom prst="rect">
            <a:avLst/>
          </a:prstGeom>
          <a:noFill/>
          <a:ln w="9525">
            <a:noFill/>
            <a:miter lim="800000"/>
            <a:headEnd/>
            <a:tailEnd/>
          </a:ln>
        </p:spPr>
        <p:txBody>
          <a:bodyPr>
            <a:spAutoFit/>
          </a:bodyPr>
          <a:lstStyle/>
          <a:p>
            <a:pPr>
              <a:spcBef>
                <a:spcPct val="50000"/>
              </a:spcBef>
            </a:pPr>
            <a:r>
              <a:rPr lang="en-GB"/>
              <a:t>UK Q Euro</a:t>
            </a:r>
          </a:p>
        </p:txBody>
      </p:sp>
      <p:sp>
        <p:nvSpPr>
          <p:cNvPr id="21" name="Line 24"/>
          <p:cNvSpPr>
            <a:spLocks noChangeShapeType="1"/>
          </p:cNvSpPr>
          <p:nvPr/>
        </p:nvSpPr>
        <p:spPr bwMode="auto">
          <a:xfrm flipH="1">
            <a:off x="1293813" y="4703780"/>
            <a:ext cx="3744912" cy="0"/>
          </a:xfrm>
          <a:prstGeom prst="line">
            <a:avLst/>
          </a:prstGeom>
          <a:noFill/>
          <a:ln w="9525">
            <a:solidFill>
              <a:schemeClr val="tx1"/>
            </a:solidFill>
            <a:prstDash val="lgDash"/>
            <a:round/>
            <a:headEnd/>
            <a:tailEnd/>
          </a:ln>
        </p:spPr>
        <p:txBody>
          <a:bodyPr/>
          <a:lstStyle/>
          <a:p>
            <a:endParaRPr lang="en-GB"/>
          </a:p>
        </p:txBody>
      </p:sp>
      <p:sp>
        <p:nvSpPr>
          <p:cNvPr id="22" name="Line 25"/>
          <p:cNvSpPr>
            <a:spLocks noChangeShapeType="1"/>
          </p:cNvSpPr>
          <p:nvPr/>
        </p:nvSpPr>
        <p:spPr bwMode="auto">
          <a:xfrm>
            <a:off x="5038725" y="4703780"/>
            <a:ext cx="0" cy="1225550"/>
          </a:xfrm>
          <a:prstGeom prst="line">
            <a:avLst/>
          </a:prstGeom>
          <a:noFill/>
          <a:ln w="9525">
            <a:solidFill>
              <a:schemeClr val="tx1"/>
            </a:solidFill>
            <a:prstDash val="lgDash"/>
            <a:round/>
            <a:headEnd/>
            <a:tailEnd/>
          </a:ln>
        </p:spPr>
        <p:txBody>
          <a:bodyPr/>
          <a:lstStyle/>
          <a:p>
            <a:endParaRPr lang="en-GB"/>
          </a:p>
        </p:txBody>
      </p:sp>
      <p:sp>
        <p:nvSpPr>
          <p:cNvPr id="23" name="Text Box 26"/>
          <p:cNvSpPr txBox="1">
            <a:spLocks noChangeArrowheads="1"/>
          </p:cNvSpPr>
          <p:nvPr/>
        </p:nvSpPr>
        <p:spPr bwMode="auto">
          <a:xfrm>
            <a:off x="250825" y="4487880"/>
            <a:ext cx="971550" cy="366713"/>
          </a:xfrm>
          <a:prstGeom prst="rect">
            <a:avLst/>
          </a:prstGeom>
          <a:noFill/>
          <a:ln w="9525">
            <a:noFill/>
            <a:miter lim="800000"/>
            <a:headEnd/>
            <a:tailEnd/>
          </a:ln>
        </p:spPr>
        <p:txBody>
          <a:bodyPr>
            <a:spAutoFit/>
          </a:bodyPr>
          <a:lstStyle/>
          <a:p>
            <a:pPr>
              <a:spcBef>
                <a:spcPct val="50000"/>
              </a:spcBef>
            </a:pPr>
            <a:r>
              <a:rPr lang="en-GB"/>
              <a:t>P world</a:t>
            </a:r>
          </a:p>
        </p:txBody>
      </p:sp>
      <p:sp>
        <p:nvSpPr>
          <p:cNvPr id="24" name="Text Box 27"/>
          <p:cNvSpPr txBox="1">
            <a:spLocks noChangeArrowheads="1"/>
          </p:cNvSpPr>
          <p:nvPr/>
        </p:nvSpPr>
        <p:spPr bwMode="auto">
          <a:xfrm>
            <a:off x="4678363" y="6000768"/>
            <a:ext cx="792162" cy="641350"/>
          </a:xfrm>
          <a:prstGeom prst="rect">
            <a:avLst/>
          </a:prstGeom>
          <a:noFill/>
          <a:ln w="9525">
            <a:noFill/>
            <a:miter lim="800000"/>
            <a:headEnd/>
            <a:tailEnd/>
          </a:ln>
        </p:spPr>
        <p:txBody>
          <a:bodyPr>
            <a:spAutoFit/>
          </a:bodyPr>
          <a:lstStyle/>
          <a:p>
            <a:pPr>
              <a:spcBef>
                <a:spcPct val="50000"/>
              </a:spcBef>
            </a:pPr>
            <a:r>
              <a:rPr lang="en-GB"/>
              <a:t>UK Q World</a:t>
            </a:r>
          </a:p>
        </p:txBody>
      </p:sp>
      <p:sp>
        <p:nvSpPr>
          <p:cNvPr id="25" name="AutoShape 28"/>
          <p:cNvSpPr>
            <a:spLocks noChangeArrowheads="1"/>
          </p:cNvSpPr>
          <p:nvPr/>
        </p:nvSpPr>
        <p:spPr bwMode="auto">
          <a:xfrm>
            <a:off x="2662238" y="2039955"/>
            <a:ext cx="792162" cy="936625"/>
          </a:xfrm>
          <a:prstGeom prst="rtTriangle">
            <a:avLst/>
          </a:prstGeom>
          <a:solidFill>
            <a:srgbClr val="FFFF99">
              <a:alpha val="56078"/>
            </a:srgbClr>
          </a:solidFill>
          <a:ln w="9525">
            <a:noFill/>
            <a:miter lim="800000"/>
            <a:headEnd/>
            <a:tailEnd/>
          </a:ln>
        </p:spPr>
        <p:txBody>
          <a:bodyPr wrap="none" anchor="ctr"/>
          <a:lstStyle/>
          <a:p>
            <a:endParaRPr lang="en-US"/>
          </a:p>
        </p:txBody>
      </p:sp>
      <p:sp>
        <p:nvSpPr>
          <p:cNvPr id="26" name="Text Box 29"/>
          <p:cNvSpPr txBox="1">
            <a:spLocks noChangeArrowheads="1"/>
          </p:cNvSpPr>
          <p:nvPr/>
        </p:nvSpPr>
        <p:spPr bwMode="auto">
          <a:xfrm>
            <a:off x="6262688" y="1752618"/>
            <a:ext cx="2881312" cy="915987"/>
          </a:xfrm>
          <a:prstGeom prst="rect">
            <a:avLst/>
          </a:prstGeom>
          <a:noFill/>
          <a:ln w="9525">
            <a:noFill/>
            <a:miter lim="800000"/>
            <a:headEnd/>
            <a:tailEnd/>
          </a:ln>
        </p:spPr>
        <p:txBody>
          <a:bodyPr>
            <a:spAutoFit/>
          </a:bodyPr>
          <a:lstStyle/>
          <a:p>
            <a:pPr>
              <a:spcBef>
                <a:spcPct val="50000"/>
              </a:spcBef>
            </a:pPr>
            <a:r>
              <a:rPr lang="en-GB"/>
              <a:t>Welfare gain from Britain entering European Union – Trade Creation effect.</a:t>
            </a:r>
          </a:p>
        </p:txBody>
      </p:sp>
      <p:sp>
        <p:nvSpPr>
          <p:cNvPr id="27" name="AutoShape 30"/>
          <p:cNvSpPr>
            <a:spLocks noChangeArrowheads="1"/>
          </p:cNvSpPr>
          <p:nvPr/>
        </p:nvSpPr>
        <p:spPr bwMode="auto">
          <a:xfrm>
            <a:off x="5470525" y="1752618"/>
            <a:ext cx="792163" cy="503237"/>
          </a:xfrm>
          <a:prstGeom prst="rtTriangle">
            <a:avLst/>
          </a:prstGeom>
          <a:solidFill>
            <a:srgbClr val="FFFF99">
              <a:alpha val="52156"/>
            </a:srgbClr>
          </a:solidFill>
          <a:ln w="9525">
            <a:solidFill>
              <a:schemeClr val="tx1"/>
            </a:solidFill>
            <a:miter lim="800000"/>
            <a:headEnd/>
            <a:tailEnd/>
          </a:ln>
        </p:spPr>
        <p:txBody>
          <a:bodyPr wrap="none" anchor="ctr"/>
          <a:lstStyle/>
          <a:p>
            <a:endParaRPr lang="en-US"/>
          </a:p>
        </p:txBody>
      </p:sp>
      <p:sp>
        <p:nvSpPr>
          <p:cNvPr id="28" name="AutoShape 31"/>
          <p:cNvSpPr>
            <a:spLocks noChangeArrowheads="1"/>
          </p:cNvSpPr>
          <p:nvPr/>
        </p:nvSpPr>
        <p:spPr bwMode="auto">
          <a:xfrm>
            <a:off x="3454400" y="2976580"/>
            <a:ext cx="1584325" cy="1727200"/>
          </a:xfrm>
          <a:prstGeom prst="rtTriangle">
            <a:avLst/>
          </a:prstGeom>
          <a:solidFill>
            <a:srgbClr val="CCFFCC">
              <a:alpha val="52156"/>
            </a:srgbClr>
          </a:solidFill>
          <a:ln w="9525">
            <a:noFill/>
            <a:miter lim="800000"/>
            <a:headEnd/>
            <a:tailEnd/>
          </a:ln>
        </p:spPr>
        <p:txBody>
          <a:bodyPr wrap="none" anchor="ctr"/>
          <a:lstStyle/>
          <a:p>
            <a:endParaRPr lang="en-US"/>
          </a:p>
        </p:txBody>
      </p:sp>
      <p:sp>
        <p:nvSpPr>
          <p:cNvPr id="29" name="Text Box 32"/>
          <p:cNvSpPr txBox="1">
            <a:spLocks noChangeArrowheads="1"/>
          </p:cNvSpPr>
          <p:nvPr/>
        </p:nvSpPr>
        <p:spPr bwMode="auto">
          <a:xfrm>
            <a:off x="6335713" y="2832118"/>
            <a:ext cx="2808287" cy="1190625"/>
          </a:xfrm>
          <a:prstGeom prst="rect">
            <a:avLst/>
          </a:prstGeom>
          <a:noFill/>
          <a:ln w="9525">
            <a:noFill/>
            <a:miter lim="800000"/>
            <a:headEnd/>
            <a:tailEnd/>
          </a:ln>
        </p:spPr>
        <p:txBody>
          <a:bodyPr>
            <a:spAutoFit/>
          </a:bodyPr>
          <a:lstStyle/>
          <a:p>
            <a:pPr>
              <a:spcBef>
                <a:spcPct val="50000"/>
              </a:spcBef>
            </a:pPr>
            <a:r>
              <a:rPr lang="en-GB"/>
              <a:t>UK Welfare gain from free world trade, rather than just free European trade – Trade Diversion.</a:t>
            </a:r>
          </a:p>
        </p:txBody>
      </p:sp>
      <p:sp>
        <p:nvSpPr>
          <p:cNvPr id="30" name="AutoShape 33"/>
          <p:cNvSpPr>
            <a:spLocks noChangeArrowheads="1"/>
          </p:cNvSpPr>
          <p:nvPr/>
        </p:nvSpPr>
        <p:spPr bwMode="auto">
          <a:xfrm>
            <a:off x="5470525" y="2903555"/>
            <a:ext cx="792163" cy="649288"/>
          </a:xfrm>
          <a:prstGeom prst="rtTriangle">
            <a:avLst/>
          </a:prstGeom>
          <a:solidFill>
            <a:srgbClr val="CCFFCC"/>
          </a:solidFill>
          <a:ln w="9525">
            <a:solidFill>
              <a:schemeClr val="tx1"/>
            </a:solidFill>
            <a:miter lim="800000"/>
            <a:headEnd/>
            <a:tailEnd/>
          </a:ln>
        </p:spPr>
        <p:txBody>
          <a:bodyPr wrap="none" anchor="ctr"/>
          <a:lstStyle/>
          <a:p>
            <a:endParaRPr lang="en-US"/>
          </a:p>
        </p:txBody>
      </p:sp>
      <p:sp>
        <p:nvSpPr>
          <p:cNvPr id="31" name="Text Box 34"/>
          <p:cNvSpPr txBox="1">
            <a:spLocks noChangeArrowheads="1"/>
          </p:cNvSpPr>
          <p:nvPr/>
        </p:nvSpPr>
        <p:spPr bwMode="auto">
          <a:xfrm>
            <a:off x="6262688" y="5713430"/>
            <a:ext cx="1152525" cy="366713"/>
          </a:xfrm>
          <a:prstGeom prst="rect">
            <a:avLst/>
          </a:prstGeom>
          <a:noFill/>
          <a:ln w="9525">
            <a:noFill/>
            <a:miter lim="800000"/>
            <a:headEnd/>
            <a:tailEnd/>
          </a:ln>
        </p:spPr>
        <p:txBody>
          <a:bodyPr>
            <a:spAutoFit/>
          </a:bodyPr>
          <a:lstStyle/>
          <a:p>
            <a:pPr>
              <a:spcBef>
                <a:spcPct val="50000"/>
              </a:spcBef>
            </a:pPr>
            <a:r>
              <a:rPr lang="en-GB"/>
              <a:t>Quantity</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0EC612D-4F4E-4B32-909A-BC3D3D0ABB62}"/>
              </a:ext>
            </a:extLst>
          </p:cNvPr>
          <p:cNvCxnSpPr>
            <a:cxnSpLocks/>
          </p:cNvCxnSpPr>
          <p:nvPr/>
        </p:nvCxnSpPr>
        <p:spPr>
          <a:xfrm>
            <a:off x="251520" y="1268760"/>
            <a:ext cx="4320480" cy="0"/>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837E128-26D8-452D-8242-D7C4D54C10AD}"/>
              </a:ext>
            </a:extLst>
          </p:cNvPr>
          <p:cNvCxnSpPr>
            <a:cxnSpLocks/>
          </p:cNvCxnSpPr>
          <p:nvPr/>
        </p:nvCxnSpPr>
        <p:spPr>
          <a:xfrm>
            <a:off x="2411760" y="1268760"/>
            <a:ext cx="0" cy="144016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03FF534-982A-4CB9-AA76-179DDADEC5B6}"/>
              </a:ext>
            </a:extLst>
          </p:cNvPr>
          <p:cNvSpPr txBox="1"/>
          <p:nvPr/>
        </p:nvSpPr>
        <p:spPr>
          <a:xfrm>
            <a:off x="755576" y="867115"/>
            <a:ext cx="936104" cy="369332"/>
          </a:xfrm>
          <a:prstGeom prst="rect">
            <a:avLst/>
          </a:prstGeom>
          <a:noFill/>
        </p:spPr>
        <p:txBody>
          <a:bodyPr wrap="square" rtlCol="0">
            <a:spAutoFit/>
          </a:bodyPr>
          <a:lstStyle/>
          <a:p>
            <a:r>
              <a:rPr lang="en-GB" dirty="0">
                <a:solidFill>
                  <a:srgbClr val="0000FF"/>
                </a:solidFill>
              </a:rPr>
              <a:t>Assets</a:t>
            </a:r>
          </a:p>
        </p:txBody>
      </p:sp>
      <p:sp>
        <p:nvSpPr>
          <p:cNvPr id="10" name="TextBox 9">
            <a:extLst>
              <a:ext uri="{FF2B5EF4-FFF2-40B4-BE49-F238E27FC236}">
                <a16:creationId xmlns:a16="http://schemas.microsoft.com/office/drawing/2014/main" id="{1BC58CFB-FCD2-4926-BA4D-6117B9A930E2}"/>
              </a:ext>
            </a:extLst>
          </p:cNvPr>
          <p:cNvSpPr txBox="1"/>
          <p:nvPr/>
        </p:nvSpPr>
        <p:spPr>
          <a:xfrm>
            <a:off x="2987824" y="867115"/>
            <a:ext cx="1136844" cy="369332"/>
          </a:xfrm>
          <a:prstGeom prst="rect">
            <a:avLst/>
          </a:prstGeom>
          <a:noFill/>
        </p:spPr>
        <p:txBody>
          <a:bodyPr wrap="square" rtlCol="0">
            <a:spAutoFit/>
          </a:bodyPr>
          <a:lstStyle/>
          <a:p>
            <a:r>
              <a:rPr lang="en-GB" dirty="0">
                <a:solidFill>
                  <a:srgbClr val="0000FF"/>
                </a:solidFill>
              </a:rPr>
              <a:t>Liabilities</a:t>
            </a:r>
          </a:p>
        </p:txBody>
      </p:sp>
      <p:sp>
        <p:nvSpPr>
          <p:cNvPr id="11" name="TextBox 10">
            <a:extLst>
              <a:ext uri="{FF2B5EF4-FFF2-40B4-BE49-F238E27FC236}">
                <a16:creationId xmlns:a16="http://schemas.microsoft.com/office/drawing/2014/main" id="{02C3294D-27BA-4623-9BFB-7B5E28D7B615}"/>
              </a:ext>
            </a:extLst>
          </p:cNvPr>
          <p:cNvSpPr txBox="1"/>
          <p:nvPr/>
        </p:nvSpPr>
        <p:spPr>
          <a:xfrm>
            <a:off x="467544" y="225070"/>
            <a:ext cx="3744416" cy="369332"/>
          </a:xfrm>
          <a:prstGeom prst="rect">
            <a:avLst/>
          </a:prstGeom>
          <a:noFill/>
        </p:spPr>
        <p:txBody>
          <a:bodyPr wrap="square" rtlCol="0">
            <a:spAutoFit/>
          </a:bodyPr>
          <a:lstStyle/>
          <a:p>
            <a:r>
              <a:rPr lang="en-GB" dirty="0">
                <a:solidFill>
                  <a:srgbClr val="0000FF"/>
                </a:solidFill>
              </a:rPr>
              <a:t>Lender and borrower agree a loan</a:t>
            </a:r>
          </a:p>
        </p:txBody>
      </p:sp>
      <p:sp>
        <p:nvSpPr>
          <p:cNvPr id="12" name="TextBox 11">
            <a:extLst>
              <a:ext uri="{FF2B5EF4-FFF2-40B4-BE49-F238E27FC236}">
                <a16:creationId xmlns:a16="http://schemas.microsoft.com/office/drawing/2014/main" id="{3BB7D4D3-DDED-4C94-B62E-8241C6125018}"/>
              </a:ext>
            </a:extLst>
          </p:cNvPr>
          <p:cNvSpPr txBox="1"/>
          <p:nvPr/>
        </p:nvSpPr>
        <p:spPr>
          <a:xfrm>
            <a:off x="971600" y="1484784"/>
            <a:ext cx="720080" cy="369332"/>
          </a:xfrm>
          <a:prstGeom prst="rect">
            <a:avLst/>
          </a:prstGeom>
          <a:noFill/>
        </p:spPr>
        <p:txBody>
          <a:bodyPr wrap="square" rtlCol="0">
            <a:spAutoFit/>
          </a:bodyPr>
          <a:lstStyle/>
          <a:p>
            <a:r>
              <a:rPr lang="en-GB" dirty="0">
                <a:solidFill>
                  <a:srgbClr val="0000FF"/>
                </a:solidFill>
              </a:rPr>
              <a:t>Loan</a:t>
            </a:r>
          </a:p>
        </p:txBody>
      </p:sp>
      <p:sp>
        <p:nvSpPr>
          <p:cNvPr id="13" name="TextBox 12">
            <a:extLst>
              <a:ext uri="{FF2B5EF4-FFF2-40B4-BE49-F238E27FC236}">
                <a16:creationId xmlns:a16="http://schemas.microsoft.com/office/drawing/2014/main" id="{C6A1DC9A-D079-48BA-AB97-97909991333A}"/>
              </a:ext>
            </a:extLst>
          </p:cNvPr>
          <p:cNvSpPr txBox="1"/>
          <p:nvPr/>
        </p:nvSpPr>
        <p:spPr>
          <a:xfrm>
            <a:off x="2519772" y="1484784"/>
            <a:ext cx="1944216" cy="369332"/>
          </a:xfrm>
          <a:prstGeom prst="rect">
            <a:avLst/>
          </a:prstGeom>
          <a:noFill/>
        </p:spPr>
        <p:txBody>
          <a:bodyPr wrap="square" rtlCol="0">
            <a:spAutoFit/>
          </a:bodyPr>
          <a:lstStyle/>
          <a:p>
            <a:r>
              <a:rPr lang="en-GB" dirty="0">
                <a:solidFill>
                  <a:srgbClr val="0000FF"/>
                </a:solidFill>
              </a:rPr>
              <a:t>Account payable</a:t>
            </a:r>
          </a:p>
        </p:txBody>
      </p:sp>
      <p:sp>
        <p:nvSpPr>
          <p:cNvPr id="14" name="TextBox 13">
            <a:extLst>
              <a:ext uri="{FF2B5EF4-FFF2-40B4-BE49-F238E27FC236}">
                <a16:creationId xmlns:a16="http://schemas.microsoft.com/office/drawing/2014/main" id="{46A97AFF-4112-4650-AAB7-B3DA3F7CACEA}"/>
              </a:ext>
            </a:extLst>
          </p:cNvPr>
          <p:cNvSpPr txBox="1"/>
          <p:nvPr/>
        </p:nvSpPr>
        <p:spPr>
          <a:xfrm>
            <a:off x="971600" y="1997546"/>
            <a:ext cx="720080" cy="369332"/>
          </a:xfrm>
          <a:prstGeom prst="rect">
            <a:avLst/>
          </a:prstGeom>
          <a:noFill/>
        </p:spPr>
        <p:txBody>
          <a:bodyPr wrap="square" rtlCol="0">
            <a:spAutoFit/>
          </a:bodyPr>
          <a:lstStyle/>
          <a:p>
            <a:r>
              <a:rPr lang="en-GB" dirty="0">
                <a:solidFill>
                  <a:srgbClr val="0000FF"/>
                </a:solidFill>
              </a:rPr>
              <a:t>£100</a:t>
            </a:r>
          </a:p>
        </p:txBody>
      </p:sp>
      <p:sp>
        <p:nvSpPr>
          <p:cNvPr id="15" name="TextBox 14">
            <a:extLst>
              <a:ext uri="{FF2B5EF4-FFF2-40B4-BE49-F238E27FC236}">
                <a16:creationId xmlns:a16="http://schemas.microsoft.com/office/drawing/2014/main" id="{5EE6730D-7956-47F6-9262-5D1A862C835A}"/>
              </a:ext>
            </a:extLst>
          </p:cNvPr>
          <p:cNvSpPr txBox="1"/>
          <p:nvPr/>
        </p:nvSpPr>
        <p:spPr>
          <a:xfrm>
            <a:off x="3085961" y="1997546"/>
            <a:ext cx="720080" cy="369332"/>
          </a:xfrm>
          <a:prstGeom prst="rect">
            <a:avLst/>
          </a:prstGeom>
          <a:noFill/>
        </p:spPr>
        <p:txBody>
          <a:bodyPr wrap="square" rtlCol="0">
            <a:spAutoFit/>
          </a:bodyPr>
          <a:lstStyle/>
          <a:p>
            <a:r>
              <a:rPr lang="en-GB" dirty="0">
                <a:solidFill>
                  <a:srgbClr val="0000FF"/>
                </a:solidFill>
              </a:rPr>
              <a:t>£100</a:t>
            </a:r>
          </a:p>
        </p:txBody>
      </p:sp>
      <p:cxnSp>
        <p:nvCxnSpPr>
          <p:cNvPr id="16" name="Straight Connector 15">
            <a:extLst>
              <a:ext uri="{FF2B5EF4-FFF2-40B4-BE49-F238E27FC236}">
                <a16:creationId xmlns:a16="http://schemas.microsoft.com/office/drawing/2014/main" id="{CF34CC7B-A3A0-4814-A783-4501587F0F51}"/>
              </a:ext>
            </a:extLst>
          </p:cNvPr>
          <p:cNvCxnSpPr>
            <a:cxnSpLocks/>
          </p:cNvCxnSpPr>
          <p:nvPr/>
        </p:nvCxnSpPr>
        <p:spPr>
          <a:xfrm>
            <a:off x="4790973" y="1268760"/>
            <a:ext cx="4320480" cy="0"/>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EF617F-F9EF-4E52-829E-314CB11E4732}"/>
              </a:ext>
            </a:extLst>
          </p:cNvPr>
          <p:cNvCxnSpPr>
            <a:cxnSpLocks/>
          </p:cNvCxnSpPr>
          <p:nvPr/>
        </p:nvCxnSpPr>
        <p:spPr>
          <a:xfrm>
            <a:off x="6951213" y="1268760"/>
            <a:ext cx="0" cy="144016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0F88090-B631-4985-8EC4-1A4F7D1ADDEE}"/>
              </a:ext>
            </a:extLst>
          </p:cNvPr>
          <p:cNvSpPr txBox="1"/>
          <p:nvPr/>
        </p:nvSpPr>
        <p:spPr>
          <a:xfrm>
            <a:off x="5295029" y="867115"/>
            <a:ext cx="936104" cy="369332"/>
          </a:xfrm>
          <a:prstGeom prst="rect">
            <a:avLst/>
          </a:prstGeom>
          <a:noFill/>
        </p:spPr>
        <p:txBody>
          <a:bodyPr wrap="square" rtlCol="0">
            <a:spAutoFit/>
          </a:bodyPr>
          <a:lstStyle/>
          <a:p>
            <a:r>
              <a:rPr lang="en-GB" dirty="0">
                <a:solidFill>
                  <a:srgbClr val="0000FF"/>
                </a:solidFill>
              </a:rPr>
              <a:t>Assets</a:t>
            </a:r>
          </a:p>
        </p:txBody>
      </p:sp>
      <p:sp>
        <p:nvSpPr>
          <p:cNvPr id="19" name="TextBox 18">
            <a:extLst>
              <a:ext uri="{FF2B5EF4-FFF2-40B4-BE49-F238E27FC236}">
                <a16:creationId xmlns:a16="http://schemas.microsoft.com/office/drawing/2014/main" id="{6C5D14CB-2E44-428C-A926-760DE2AF0A80}"/>
              </a:ext>
            </a:extLst>
          </p:cNvPr>
          <p:cNvSpPr txBox="1"/>
          <p:nvPr/>
        </p:nvSpPr>
        <p:spPr>
          <a:xfrm>
            <a:off x="7527277" y="867115"/>
            <a:ext cx="1136844" cy="369332"/>
          </a:xfrm>
          <a:prstGeom prst="rect">
            <a:avLst/>
          </a:prstGeom>
          <a:noFill/>
        </p:spPr>
        <p:txBody>
          <a:bodyPr wrap="square" rtlCol="0">
            <a:spAutoFit/>
          </a:bodyPr>
          <a:lstStyle/>
          <a:p>
            <a:r>
              <a:rPr lang="en-GB" dirty="0">
                <a:solidFill>
                  <a:srgbClr val="0000FF"/>
                </a:solidFill>
              </a:rPr>
              <a:t>Liabilities</a:t>
            </a:r>
          </a:p>
        </p:txBody>
      </p:sp>
      <p:sp>
        <p:nvSpPr>
          <p:cNvPr id="20" name="TextBox 19">
            <a:extLst>
              <a:ext uri="{FF2B5EF4-FFF2-40B4-BE49-F238E27FC236}">
                <a16:creationId xmlns:a16="http://schemas.microsoft.com/office/drawing/2014/main" id="{6F20C740-8014-41EE-BBF8-8CAD595547A3}"/>
              </a:ext>
            </a:extLst>
          </p:cNvPr>
          <p:cNvSpPr txBox="1"/>
          <p:nvPr/>
        </p:nvSpPr>
        <p:spPr>
          <a:xfrm>
            <a:off x="5368511" y="225070"/>
            <a:ext cx="3165403" cy="369332"/>
          </a:xfrm>
          <a:prstGeom prst="rect">
            <a:avLst/>
          </a:prstGeom>
          <a:noFill/>
        </p:spPr>
        <p:txBody>
          <a:bodyPr wrap="square" rtlCol="0">
            <a:spAutoFit/>
          </a:bodyPr>
          <a:lstStyle/>
          <a:p>
            <a:r>
              <a:rPr lang="en-GB" dirty="0">
                <a:solidFill>
                  <a:srgbClr val="0000FF"/>
                </a:solidFill>
              </a:rPr>
              <a:t>Bank pays the agreed loan</a:t>
            </a:r>
          </a:p>
        </p:txBody>
      </p:sp>
      <p:sp>
        <p:nvSpPr>
          <p:cNvPr id="21" name="TextBox 20">
            <a:extLst>
              <a:ext uri="{FF2B5EF4-FFF2-40B4-BE49-F238E27FC236}">
                <a16:creationId xmlns:a16="http://schemas.microsoft.com/office/drawing/2014/main" id="{CCCF8B74-C9F5-4BC3-8085-8504E3066781}"/>
              </a:ext>
            </a:extLst>
          </p:cNvPr>
          <p:cNvSpPr txBox="1"/>
          <p:nvPr/>
        </p:nvSpPr>
        <p:spPr>
          <a:xfrm>
            <a:off x="5511053" y="1484784"/>
            <a:ext cx="720080" cy="369332"/>
          </a:xfrm>
          <a:prstGeom prst="rect">
            <a:avLst/>
          </a:prstGeom>
          <a:noFill/>
        </p:spPr>
        <p:txBody>
          <a:bodyPr wrap="square" rtlCol="0">
            <a:spAutoFit/>
          </a:bodyPr>
          <a:lstStyle/>
          <a:p>
            <a:r>
              <a:rPr lang="en-GB" dirty="0">
                <a:solidFill>
                  <a:srgbClr val="0000FF"/>
                </a:solidFill>
              </a:rPr>
              <a:t>Loan</a:t>
            </a:r>
          </a:p>
        </p:txBody>
      </p:sp>
      <p:sp>
        <p:nvSpPr>
          <p:cNvPr id="22" name="TextBox 21">
            <a:extLst>
              <a:ext uri="{FF2B5EF4-FFF2-40B4-BE49-F238E27FC236}">
                <a16:creationId xmlns:a16="http://schemas.microsoft.com/office/drawing/2014/main" id="{7DBB47F4-8461-4F2F-A13A-54DE9E8FF69B}"/>
              </a:ext>
            </a:extLst>
          </p:cNvPr>
          <p:cNvSpPr txBox="1"/>
          <p:nvPr/>
        </p:nvSpPr>
        <p:spPr>
          <a:xfrm>
            <a:off x="7059225" y="1359320"/>
            <a:ext cx="1944216" cy="369332"/>
          </a:xfrm>
          <a:prstGeom prst="rect">
            <a:avLst/>
          </a:prstGeom>
          <a:noFill/>
        </p:spPr>
        <p:txBody>
          <a:bodyPr wrap="square" rtlCol="0">
            <a:spAutoFit/>
          </a:bodyPr>
          <a:lstStyle/>
          <a:p>
            <a:r>
              <a:rPr lang="en-GB" dirty="0">
                <a:solidFill>
                  <a:srgbClr val="0000FF"/>
                </a:solidFill>
              </a:rPr>
              <a:t>Account payable</a:t>
            </a:r>
          </a:p>
        </p:txBody>
      </p:sp>
      <p:sp>
        <p:nvSpPr>
          <p:cNvPr id="23" name="TextBox 22">
            <a:extLst>
              <a:ext uri="{FF2B5EF4-FFF2-40B4-BE49-F238E27FC236}">
                <a16:creationId xmlns:a16="http://schemas.microsoft.com/office/drawing/2014/main" id="{728C0F9D-2BAF-4A03-A209-ED2420A7ECAD}"/>
              </a:ext>
            </a:extLst>
          </p:cNvPr>
          <p:cNvSpPr txBox="1"/>
          <p:nvPr/>
        </p:nvSpPr>
        <p:spPr>
          <a:xfrm>
            <a:off x="5511053" y="1997546"/>
            <a:ext cx="720080" cy="369332"/>
          </a:xfrm>
          <a:prstGeom prst="rect">
            <a:avLst/>
          </a:prstGeom>
          <a:noFill/>
        </p:spPr>
        <p:txBody>
          <a:bodyPr wrap="square" rtlCol="0">
            <a:spAutoFit/>
          </a:bodyPr>
          <a:lstStyle/>
          <a:p>
            <a:r>
              <a:rPr lang="en-GB" dirty="0">
                <a:solidFill>
                  <a:srgbClr val="0000FF"/>
                </a:solidFill>
              </a:rPr>
              <a:t>£100</a:t>
            </a:r>
          </a:p>
        </p:txBody>
      </p:sp>
      <p:sp>
        <p:nvSpPr>
          <p:cNvPr id="24" name="TextBox 23">
            <a:extLst>
              <a:ext uri="{FF2B5EF4-FFF2-40B4-BE49-F238E27FC236}">
                <a16:creationId xmlns:a16="http://schemas.microsoft.com/office/drawing/2014/main" id="{C37756E1-F099-45C8-8DC7-D59DFC7AA65F}"/>
              </a:ext>
            </a:extLst>
          </p:cNvPr>
          <p:cNvSpPr txBox="1"/>
          <p:nvPr/>
        </p:nvSpPr>
        <p:spPr>
          <a:xfrm>
            <a:off x="7378828" y="2448323"/>
            <a:ext cx="720080" cy="369332"/>
          </a:xfrm>
          <a:prstGeom prst="rect">
            <a:avLst/>
          </a:prstGeom>
          <a:noFill/>
        </p:spPr>
        <p:txBody>
          <a:bodyPr wrap="square" rtlCol="0">
            <a:spAutoFit/>
          </a:bodyPr>
          <a:lstStyle/>
          <a:p>
            <a:r>
              <a:rPr lang="en-GB" dirty="0">
                <a:solidFill>
                  <a:srgbClr val="0000FF"/>
                </a:solidFill>
              </a:rPr>
              <a:t>£100</a:t>
            </a:r>
          </a:p>
        </p:txBody>
      </p:sp>
      <p:sp>
        <p:nvSpPr>
          <p:cNvPr id="25" name="TextBox 24">
            <a:extLst>
              <a:ext uri="{FF2B5EF4-FFF2-40B4-BE49-F238E27FC236}">
                <a16:creationId xmlns:a16="http://schemas.microsoft.com/office/drawing/2014/main" id="{75E58FF5-3A8F-4A8F-85AC-DA9B85A15197}"/>
              </a:ext>
            </a:extLst>
          </p:cNvPr>
          <p:cNvSpPr txBox="1"/>
          <p:nvPr/>
        </p:nvSpPr>
        <p:spPr>
          <a:xfrm>
            <a:off x="7059225" y="2085322"/>
            <a:ext cx="1833255" cy="369332"/>
          </a:xfrm>
          <a:prstGeom prst="rect">
            <a:avLst/>
          </a:prstGeom>
          <a:noFill/>
        </p:spPr>
        <p:txBody>
          <a:bodyPr wrap="square" rtlCol="0">
            <a:spAutoFit/>
          </a:bodyPr>
          <a:lstStyle/>
          <a:p>
            <a:r>
              <a:rPr lang="en-GB" dirty="0">
                <a:solidFill>
                  <a:srgbClr val="0000FF"/>
                </a:solidFill>
              </a:rPr>
              <a:t>Client deposit</a:t>
            </a:r>
          </a:p>
        </p:txBody>
      </p:sp>
      <p:sp>
        <p:nvSpPr>
          <p:cNvPr id="26" name="TextBox 25">
            <a:extLst>
              <a:ext uri="{FF2B5EF4-FFF2-40B4-BE49-F238E27FC236}">
                <a16:creationId xmlns:a16="http://schemas.microsoft.com/office/drawing/2014/main" id="{E4CE772F-8081-4E77-8A7F-0CC2EF5FCA28}"/>
              </a:ext>
            </a:extLst>
          </p:cNvPr>
          <p:cNvSpPr txBox="1"/>
          <p:nvPr/>
        </p:nvSpPr>
        <p:spPr>
          <a:xfrm>
            <a:off x="7527277" y="1722321"/>
            <a:ext cx="560526" cy="369332"/>
          </a:xfrm>
          <a:prstGeom prst="rect">
            <a:avLst/>
          </a:prstGeom>
          <a:noFill/>
        </p:spPr>
        <p:txBody>
          <a:bodyPr wrap="square" rtlCol="0">
            <a:spAutoFit/>
          </a:bodyPr>
          <a:lstStyle/>
          <a:p>
            <a:r>
              <a:rPr lang="en-GB" dirty="0">
                <a:solidFill>
                  <a:srgbClr val="0000FF"/>
                </a:solidFill>
              </a:rPr>
              <a:t>£0</a:t>
            </a:r>
          </a:p>
        </p:txBody>
      </p:sp>
    </p:spTree>
    <p:extLst>
      <p:ext uri="{BB962C8B-B14F-4D97-AF65-F5344CB8AC3E}">
        <p14:creationId xmlns:p14="http://schemas.microsoft.com/office/powerpoint/2010/main" val="342810560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5696" y="1859340"/>
            <a:ext cx="2232248" cy="646331"/>
          </a:xfrm>
          <a:prstGeom prst="rect">
            <a:avLst/>
          </a:prstGeom>
        </p:spPr>
        <p:txBody>
          <a:bodyPr wrap="square">
            <a:spAutoFit/>
          </a:bodyPr>
          <a:lstStyle/>
          <a:p>
            <a:r>
              <a:rPr lang="en-GB" u="sng" dirty="0"/>
              <a:t>Change in Price</a:t>
            </a:r>
            <a:endParaRPr lang="en-GB" dirty="0"/>
          </a:p>
          <a:p>
            <a:r>
              <a:rPr lang="en-GB" dirty="0"/>
              <a:t>Initial Price</a:t>
            </a:r>
          </a:p>
        </p:txBody>
      </p:sp>
      <p:sp>
        <p:nvSpPr>
          <p:cNvPr id="3" name="Rectangle 2"/>
          <p:cNvSpPr/>
          <p:nvPr/>
        </p:nvSpPr>
        <p:spPr>
          <a:xfrm>
            <a:off x="1475656" y="3789040"/>
            <a:ext cx="3312368" cy="646331"/>
          </a:xfrm>
          <a:prstGeom prst="rect">
            <a:avLst/>
          </a:prstGeom>
        </p:spPr>
        <p:txBody>
          <a:bodyPr wrap="square">
            <a:spAutoFit/>
          </a:bodyPr>
          <a:lstStyle/>
          <a:p>
            <a:r>
              <a:rPr lang="en-GB" u="sng" dirty="0"/>
              <a:t>Change in quantity demanded </a:t>
            </a:r>
          </a:p>
          <a:p>
            <a:r>
              <a:rPr lang="en-GB" dirty="0"/>
              <a:t>Initial Demand  </a:t>
            </a:r>
          </a:p>
        </p:txBody>
      </p:sp>
      <p:sp>
        <p:nvSpPr>
          <p:cNvPr id="4" name="Rectangle 3"/>
          <p:cNvSpPr/>
          <p:nvPr/>
        </p:nvSpPr>
        <p:spPr>
          <a:xfrm>
            <a:off x="1403649" y="5013176"/>
            <a:ext cx="2376264" cy="646331"/>
          </a:xfrm>
          <a:prstGeom prst="rect">
            <a:avLst/>
          </a:prstGeom>
        </p:spPr>
        <p:txBody>
          <a:bodyPr wrap="square">
            <a:spAutoFit/>
          </a:bodyPr>
          <a:lstStyle/>
          <a:p>
            <a:r>
              <a:rPr lang="en-GB" dirty="0"/>
              <a:t>Change in Demand =	</a:t>
            </a:r>
          </a:p>
        </p:txBody>
      </p:sp>
      <p:sp>
        <p:nvSpPr>
          <p:cNvPr id="5" name="Rectangle 4"/>
          <p:cNvSpPr/>
          <p:nvPr/>
        </p:nvSpPr>
        <p:spPr>
          <a:xfrm>
            <a:off x="1763688" y="764704"/>
            <a:ext cx="4519186" cy="646331"/>
          </a:xfrm>
          <a:prstGeom prst="rect">
            <a:avLst/>
          </a:prstGeom>
        </p:spPr>
        <p:txBody>
          <a:bodyPr wrap="none">
            <a:spAutoFit/>
          </a:bodyPr>
          <a:lstStyle/>
          <a:p>
            <a:r>
              <a:rPr lang="en-GB" u="sng" dirty="0"/>
              <a:t>Percentage change in quantity demanded </a:t>
            </a:r>
          </a:p>
          <a:p>
            <a:r>
              <a:rPr lang="en-GB" dirty="0"/>
              <a:t>Percentage change in price</a:t>
            </a:r>
          </a:p>
        </p:txBody>
      </p:sp>
      <p:sp>
        <p:nvSpPr>
          <p:cNvPr id="6" name="Rectangle 5"/>
          <p:cNvSpPr/>
          <p:nvPr/>
        </p:nvSpPr>
        <p:spPr>
          <a:xfrm>
            <a:off x="971600" y="2492896"/>
            <a:ext cx="7848872" cy="646331"/>
          </a:xfrm>
          <a:prstGeom prst="rect">
            <a:avLst/>
          </a:prstGeom>
        </p:spPr>
        <p:txBody>
          <a:bodyPr wrap="square">
            <a:spAutoFit/>
          </a:bodyPr>
          <a:lstStyle/>
          <a:p>
            <a:r>
              <a:rPr lang="en-GB" dirty="0"/>
              <a:t>=	</a:t>
            </a:r>
            <a:r>
              <a:rPr lang="en-GB" u="sng" dirty="0"/>
              <a:t>Change in Quantity </a:t>
            </a:r>
            <a:r>
              <a:rPr lang="en-GB" dirty="0"/>
              <a:t>	*	</a:t>
            </a:r>
            <a:r>
              <a:rPr lang="en-GB" u="sng" dirty="0"/>
              <a:t>Initial Price    </a:t>
            </a:r>
            <a:r>
              <a:rPr lang="en-GB" dirty="0"/>
              <a:t>		=</a:t>
            </a:r>
          </a:p>
          <a:p>
            <a:r>
              <a:rPr lang="en-GB" dirty="0"/>
              <a:t>	Initial Quantity			Change in price	</a:t>
            </a:r>
          </a:p>
        </p:txBody>
      </p:sp>
    </p:spTree>
    <p:extLst>
      <p:ext uri="{BB962C8B-B14F-4D97-AF65-F5344CB8AC3E}">
        <p14:creationId xmlns:p14="http://schemas.microsoft.com/office/powerpoint/2010/main" val="297377819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772816"/>
            <a:ext cx="3024336" cy="369332"/>
          </a:xfrm>
          <a:prstGeom prst="rect">
            <a:avLst/>
          </a:prstGeom>
        </p:spPr>
        <p:txBody>
          <a:bodyPr wrap="square">
            <a:spAutoFit/>
          </a:bodyPr>
          <a:lstStyle/>
          <a:p>
            <a:r>
              <a:rPr lang="en-GB" dirty="0">
                <a:solidFill>
                  <a:srgbClr val="0066FF"/>
                </a:solidFill>
              </a:rPr>
              <a:t>Elasticity of labour supply =</a:t>
            </a:r>
          </a:p>
        </p:txBody>
      </p:sp>
      <p:sp>
        <p:nvSpPr>
          <p:cNvPr id="3" name="Rectangle 2"/>
          <p:cNvSpPr/>
          <p:nvPr/>
        </p:nvSpPr>
        <p:spPr>
          <a:xfrm>
            <a:off x="3275856" y="1700808"/>
            <a:ext cx="5238328" cy="369332"/>
          </a:xfrm>
          <a:prstGeom prst="rect">
            <a:avLst/>
          </a:prstGeom>
        </p:spPr>
        <p:txBody>
          <a:bodyPr wrap="square">
            <a:spAutoFit/>
          </a:bodyPr>
          <a:lstStyle/>
          <a:p>
            <a:r>
              <a:rPr lang="en-GB" u="sng" dirty="0">
                <a:solidFill>
                  <a:srgbClr val="0066FF"/>
                </a:solidFill>
              </a:rPr>
              <a:t>Percentage change in quantity of labour supplied</a:t>
            </a:r>
          </a:p>
        </p:txBody>
      </p:sp>
      <p:sp>
        <p:nvSpPr>
          <p:cNvPr id="4" name="Rectangle 3"/>
          <p:cNvSpPr/>
          <p:nvPr/>
        </p:nvSpPr>
        <p:spPr>
          <a:xfrm>
            <a:off x="3275856" y="1988840"/>
            <a:ext cx="3621504" cy="369332"/>
          </a:xfrm>
          <a:prstGeom prst="rect">
            <a:avLst/>
          </a:prstGeom>
        </p:spPr>
        <p:txBody>
          <a:bodyPr wrap="none">
            <a:spAutoFit/>
          </a:bodyPr>
          <a:lstStyle/>
          <a:p>
            <a:r>
              <a:rPr lang="en-GB" dirty="0">
                <a:solidFill>
                  <a:srgbClr val="0066FF"/>
                </a:solidFill>
              </a:rPr>
              <a:t>Percentage change in wage rate</a:t>
            </a:r>
          </a:p>
        </p:txBody>
      </p:sp>
    </p:spTree>
    <p:extLst>
      <p:ext uri="{BB962C8B-B14F-4D97-AF65-F5344CB8AC3E}">
        <p14:creationId xmlns:p14="http://schemas.microsoft.com/office/powerpoint/2010/main" val="31455921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
          <p:cNvSpPr>
            <a:spLocks noChangeShapeType="1"/>
          </p:cNvSpPr>
          <p:nvPr/>
        </p:nvSpPr>
        <p:spPr bwMode="auto">
          <a:xfrm flipV="1">
            <a:off x="1117598" y="1709730"/>
            <a:ext cx="0" cy="3455988"/>
          </a:xfrm>
          <a:prstGeom prst="line">
            <a:avLst/>
          </a:prstGeom>
          <a:noFill/>
          <a:ln w="38100">
            <a:solidFill>
              <a:schemeClr val="tx1"/>
            </a:solidFill>
            <a:round/>
            <a:headEnd/>
            <a:tailEnd type="triangle" w="med" len="med"/>
          </a:ln>
          <a:effectLst/>
        </p:spPr>
        <p:txBody>
          <a:bodyPr/>
          <a:lstStyle/>
          <a:p>
            <a:endParaRPr lang="en-GB"/>
          </a:p>
        </p:txBody>
      </p:sp>
      <p:sp>
        <p:nvSpPr>
          <p:cNvPr id="3" name="Line 5"/>
          <p:cNvSpPr>
            <a:spLocks noChangeShapeType="1"/>
          </p:cNvSpPr>
          <p:nvPr/>
        </p:nvSpPr>
        <p:spPr bwMode="auto">
          <a:xfrm>
            <a:off x="1117598" y="5165718"/>
            <a:ext cx="6697663" cy="0"/>
          </a:xfrm>
          <a:prstGeom prst="line">
            <a:avLst/>
          </a:prstGeom>
          <a:noFill/>
          <a:ln w="38100">
            <a:solidFill>
              <a:schemeClr val="tx1"/>
            </a:solidFill>
            <a:round/>
            <a:headEnd/>
            <a:tailEnd type="triangle" w="med" len="med"/>
          </a:ln>
          <a:effectLst/>
        </p:spPr>
        <p:txBody>
          <a:bodyPr/>
          <a:lstStyle/>
          <a:p>
            <a:endParaRPr lang="en-GB"/>
          </a:p>
        </p:txBody>
      </p:sp>
      <p:sp>
        <p:nvSpPr>
          <p:cNvPr id="4" name="Freeform 7"/>
          <p:cNvSpPr>
            <a:spLocks/>
          </p:cNvSpPr>
          <p:nvPr/>
        </p:nvSpPr>
        <p:spPr bwMode="auto">
          <a:xfrm>
            <a:off x="1117598" y="3509955"/>
            <a:ext cx="5616575" cy="1655763"/>
          </a:xfrm>
          <a:custGeom>
            <a:avLst/>
            <a:gdLst/>
            <a:ahLst/>
            <a:cxnLst>
              <a:cxn ang="0">
                <a:pos x="0" y="1043"/>
              </a:cxn>
              <a:cxn ang="0">
                <a:pos x="1497" y="0"/>
              </a:cxn>
              <a:cxn ang="0">
                <a:pos x="3538" y="1043"/>
              </a:cxn>
            </a:cxnLst>
            <a:rect l="0" t="0" r="r" b="b"/>
            <a:pathLst>
              <a:path w="3538" h="1043">
                <a:moveTo>
                  <a:pt x="0" y="1043"/>
                </a:moveTo>
                <a:cubicBezTo>
                  <a:pt x="453" y="521"/>
                  <a:pt x="907" y="0"/>
                  <a:pt x="1497" y="0"/>
                </a:cubicBezTo>
                <a:cubicBezTo>
                  <a:pt x="2087" y="0"/>
                  <a:pt x="2812" y="521"/>
                  <a:pt x="3538" y="1043"/>
                </a:cubicBezTo>
              </a:path>
            </a:pathLst>
          </a:custGeom>
          <a:noFill/>
          <a:ln w="9525">
            <a:solidFill>
              <a:srgbClr val="0000FF"/>
            </a:solidFill>
            <a:round/>
            <a:headEnd/>
            <a:tailEnd/>
          </a:ln>
          <a:effectLst/>
        </p:spPr>
        <p:txBody>
          <a:bodyPr/>
          <a:lstStyle/>
          <a:p>
            <a:endParaRPr lang="en-GB"/>
          </a:p>
        </p:txBody>
      </p:sp>
      <p:sp>
        <p:nvSpPr>
          <p:cNvPr id="5" name="Line 8"/>
          <p:cNvSpPr>
            <a:spLocks noChangeShapeType="1"/>
          </p:cNvSpPr>
          <p:nvPr/>
        </p:nvSpPr>
        <p:spPr bwMode="auto">
          <a:xfrm>
            <a:off x="1117598" y="4302118"/>
            <a:ext cx="6192838" cy="0"/>
          </a:xfrm>
          <a:prstGeom prst="line">
            <a:avLst/>
          </a:prstGeom>
          <a:noFill/>
          <a:ln w="31750">
            <a:solidFill>
              <a:srgbClr val="FF0000"/>
            </a:solidFill>
            <a:round/>
            <a:headEnd/>
            <a:tailEnd/>
          </a:ln>
          <a:effectLst/>
        </p:spPr>
        <p:txBody>
          <a:bodyPr/>
          <a:lstStyle/>
          <a:p>
            <a:endParaRPr lang="en-GB"/>
          </a:p>
        </p:txBody>
      </p:sp>
      <p:sp>
        <p:nvSpPr>
          <p:cNvPr id="6" name="Text Box 9"/>
          <p:cNvSpPr txBox="1">
            <a:spLocks noChangeArrowheads="1"/>
          </p:cNvSpPr>
          <p:nvPr/>
        </p:nvSpPr>
        <p:spPr bwMode="auto">
          <a:xfrm>
            <a:off x="5500694" y="3929066"/>
            <a:ext cx="2843212" cy="366713"/>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Minimum profit constraint</a:t>
            </a:r>
          </a:p>
        </p:txBody>
      </p:sp>
      <p:sp>
        <p:nvSpPr>
          <p:cNvPr id="7" name="Text Box 10"/>
          <p:cNvSpPr txBox="1">
            <a:spLocks noChangeArrowheads="1"/>
          </p:cNvSpPr>
          <p:nvPr/>
        </p:nvSpPr>
        <p:spPr bwMode="auto">
          <a:xfrm>
            <a:off x="6086473" y="4518018"/>
            <a:ext cx="1727200" cy="366712"/>
          </a:xfrm>
          <a:prstGeom prst="rect">
            <a:avLst/>
          </a:prstGeom>
          <a:noFill/>
          <a:ln w="9525">
            <a:noFill/>
            <a:miter lim="800000"/>
            <a:headEnd/>
            <a:tailEnd/>
          </a:ln>
          <a:effectLst/>
        </p:spPr>
        <p:txBody>
          <a:bodyPr>
            <a:spAutoFit/>
          </a:bodyPr>
          <a:lstStyle/>
          <a:p>
            <a:pPr>
              <a:spcBef>
                <a:spcPct val="50000"/>
              </a:spcBef>
            </a:pPr>
            <a:r>
              <a:rPr lang="en-GB">
                <a:solidFill>
                  <a:srgbClr val="0000FF"/>
                </a:solidFill>
              </a:rPr>
              <a:t>Profit</a:t>
            </a:r>
          </a:p>
        </p:txBody>
      </p:sp>
      <p:sp>
        <p:nvSpPr>
          <p:cNvPr id="8" name="Line 11"/>
          <p:cNvSpPr>
            <a:spLocks noChangeShapeType="1"/>
          </p:cNvSpPr>
          <p:nvPr/>
        </p:nvSpPr>
        <p:spPr bwMode="auto">
          <a:xfrm>
            <a:off x="3494086" y="3509955"/>
            <a:ext cx="0" cy="1655763"/>
          </a:xfrm>
          <a:prstGeom prst="line">
            <a:avLst/>
          </a:prstGeom>
          <a:noFill/>
          <a:ln w="9525">
            <a:solidFill>
              <a:schemeClr val="tx1"/>
            </a:solidFill>
            <a:prstDash val="lgDash"/>
            <a:round/>
            <a:headEnd/>
            <a:tailEnd/>
          </a:ln>
          <a:effectLst/>
        </p:spPr>
        <p:txBody>
          <a:bodyPr/>
          <a:lstStyle/>
          <a:p>
            <a:endParaRPr lang="en-GB"/>
          </a:p>
        </p:txBody>
      </p:sp>
      <p:sp>
        <p:nvSpPr>
          <p:cNvPr id="9" name="Text Box 12"/>
          <p:cNvSpPr txBox="1">
            <a:spLocks noChangeArrowheads="1"/>
          </p:cNvSpPr>
          <p:nvPr/>
        </p:nvSpPr>
        <p:spPr bwMode="auto">
          <a:xfrm>
            <a:off x="1406523" y="5165718"/>
            <a:ext cx="2879725" cy="366712"/>
          </a:xfrm>
          <a:prstGeom prst="rect">
            <a:avLst/>
          </a:prstGeom>
          <a:noFill/>
          <a:ln w="9525">
            <a:noFill/>
            <a:miter lim="800000"/>
            <a:headEnd/>
            <a:tailEnd/>
          </a:ln>
          <a:effectLst/>
        </p:spPr>
        <p:txBody>
          <a:bodyPr>
            <a:spAutoFit/>
          </a:bodyPr>
          <a:lstStyle/>
          <a:p>
            <a:pPr>
              <a:spcBef>
                <a:spcPct val="50000"/>
              </a:spcBef>
            </a:pPr>
            <a:r>
              <a:rPr lang="en-GB"/>
              <a:t>Profit maximiser’s output</a:t>
            </a:r>
          </a:p>
        </p:txBody>
      </p:sp>
      <p:sp>
        <p:nvSpPr>
          <p:cNvPr id="10" name="Line 13"/>
          <p:cNvSpPr>
            <a:spLocks noChangeShapeType="1"/>
          </p:cNvSpPr>
          <p:nvPr/>
        </p:nvSpPr>
        <p:spPr bwMode="auto">
          <a:xfrm>
            <a:off x="5429256" y="4286256"/>
            <a:ext cx="0" cy="863600"/>
          </a:xfrm>
          <a:prstGeom prst="line">
            <a:avLst/>
          </a:prstGeom>
          <a:noFill/>
          <a:ln w="9525">
            <a:solidFill>
              <a:schemeClr val="tx1"/>
            </a:solidFill>
            <a:prstDash val="lgDash"/>
            <a:round/>
            <a:headEnd/>
            <a:tailEnd/>
          </a:ln>
          <a:effectLst/>
        </p:spPr>
        <p:txBody>
          <a:bodyPr/>
          <a:lstStyle/>
          <a:p>
            <a:endParaRPr lang="en-GB"/>
          </a:p>
        </p:txBody>
      </p:sp>
      <p:sp>
        <p:nvSpPr>
          <p:cNvPr id="11" name="Text Box 14"/>
          <p:cNvSpPr txBox="1">
            <a:spLocks noChangeArrowheads="1"/>
          </p:cNvSpPr>
          <p:nvPr/>
        </p:nvSpPr>
        <p:spPr bwMode="auto">
          <a:xfrm>
            <a:off x="4573586" y="5165718"/>
            <a:ext cx="3384550" cy="366712"/>
          </a:xfrm>
          <a:prstGeom prst="rect">
            <a:avLst/>
          </a:prstGeom>
          <a:noFill/>
          <a:ln w="9525">
            <a:noFill/>
            <a:miter lim="800000"/>
            <a:headEnd/>
            <a:tailEnd/>
          </a:ln>
          <a:effectLst/>
        </p:spPr>
        <p:txBody>
          <a:bodyPr>
            <a:spAutoFit/>
          </a:bodyPr>
          <a:lstStyle/>
          <a:p>
            <a:pPr>
              <a:spcBef>
                <a:spcPct val="50000"/>
              </a:spcBef>
            </a:pPr>
            <a:r>
              <a:rPr lang="en-GB"/>
              <a:t>Sales maximiser’s output</a:t>
            </a:r>
          </a:p>
        </p:txBody>
      </p:sp>
      <p:sp>
        <p:nvSpPr>
          <p:cNvPr id="12" name="Text Box 15"/>
          <p:cNvSpPr txBox="1">
            <a:spLocks noChangeArrowheads="1"/>
          </p:cNvSpPr>
          <p:nvPr/>
        </p:nvSpPr>
        <p:spPr bwMode="auto">
          <a:xfrm>
            <a:off x="7742236" y="5094280"/>
            <a:ext cx="1116012" cy="457200"/>
          </a:xfrm>
          <a:prstGeom prst="rect">
            <a:avLst/>
          </a:prstGeom>
          <a:noFill/>
          <a:ln w="9525">
            <a:noFill/>
            <a:miter lim="800000"/>
            <a:headEnd/>
            <a:tailEnd/>
          </a:ln>
          <a:effectLst/>
        </p:spPr>
        <p:txBody>
          <a:bodyPr>
            <a:spAutoFit/>
          </a:bodyPr>
          <a:lstStyle/>
          <a:p>
            <a:pPr>
              <a:spcBef>
                <a:spcPct val="50000"/>
              </a:spcBef>
            </a:pPr>
            <a:r>
              <a:rPr lang="en-GB" sz="2400" b="1"/>
              <a:t>Sales</a:t>
            </a:r>
          </a:p>
        </p:txBody>
      </p:sp>
      <p:sp>
        <p:nvSpPr>
          <p:cNvPr id="13" name="Text Box 16"/>
          <p:cNvSpPr txBox="1">
            <a:spLocks noChangeArrowheads="1"/>
          </p:cNvSpPr>
          <p:nvPr/>
        </p:nvSpPr>
        <p:spPr bwMode="auto">
          <a:xfrm>
            <a:off x="285720" y="1285860"/>
            <a:ext cx="1403350" cy="457200"/>
          </a:xfrm>
          <a:prstGeom prst="rect">
            <a:avLst/>
          </a:prstGeom>
          <a:noFill/>
          <a:ln w="9525">
            <a:noFill/>
            <a:miter lim="800000"/>
            <a:headEnd/>
            <a:tailEnd/>
          </a:ln>
          <a:effectLst/>
        </p:spPr>
        <p:txBody>
          <a:bodyPr>
            <a:spAutoFit/>
          </a:bodyPr>
          <a:lstStyle/>
          <a:p>
            <a:pPr>
              <a:spcBef>
                <a:spcPct val="50000"/>
              </a:spcBef>
            </a:pPr>
            <a:r>
              <a:rPr lang="en-GB" sz="2400" b="1"/>
              <a:t>Profit £</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5896" y="1916832"/>
            <a:ext cx="5400600" cy="369332"/>
          </a:xfrm>
          <a:prstGeom prst="rect">
            <a:avLst/>
          </a:prstGeom>
        </p:spPr>
        <p:txBody>
          <a:bodyPr wrap="square">
            <a:spAutoFit/>
          </a:bodyPr>
          <a:lstStyle/>
          <a:p>
            <a:r>
              <a:rPr lang="en-GB" u="sng" dirty="0">
                <a:solidFill>
                  <a:srgbClr val="0066FF"/>
                </a:solidFill>
              </a:rPr>
              <a:t>Percentage change in quantity of labour demanded</a:t>
            </a:r>
          </a:p>
        </p:txBody>
      </p:sp>
      <p:sp>
        <p:nvSpPr>
          <p:cNvPr id="3" name="Rectangle 2"/>
          <p:cNvSpPr/>
          <p:nvPr/>
        </p:nvSpPr>
        <p:spPr>
          <a:xfrm>
            <a:off x="3635896" y="2204864"/>
            <a:ext cx="3506088" cy="369332"/>
          </a:xfrm>
          <a:prstGeom prst="rect">
            <a:avLst/>
          </a:prstGeom>
        </p:spPr>
        <p:txBody>
          <a:bodyPr wrap="none">
            <a:spAutoFit/>
          </a:bodyPr>
          <a:lstStyle/>
          <a:p>
            <a:r>
              <a:rPr lang="en-GB" dirty="0">
                <a:solidFill>
                  <a:srgbClr val="0066FF"/>
                </a:solidFill>
              </a:rPr>
              <a:t>Percentage change in wage rate</a:t>
            </a:r>
          </a:p>
        </p:txBody>
      </p:sp>
      <p:sp>
        <p:nvSpPr>
          <p:cNvPr id="4" name="TextBox 3"/>
          <p:cNvSpPr txBox="1"/>
          <p:nvPr/>
        </p:nvSpPr>
        <p:spPr>
          <a:xfrm>
            <a:off x="107504" y="2060848"/>
            <a:ext cx="3563888" cy="369332"/>
          </a:xfrm>
          <a:prstGeom prst="rect">
            <a:avLst/>
          </a:prstGeom>
          <a:noFill/>
        </p:spPr>
        <p:txBody>
          <a:bodyPr wrap="square" rtlCol="0">
            <a:spAutoFit/>
          </a:bodyPr>
          <a:lstStyle/>
          <a:p>
            <a:r>
              <a:rPr lang="en-GB" dirty="0">
                <a:solidFill>
                  <a:srgbClr val="0066FF"/>
                </a:solidFill>
              </a:rPr>
              <a:t>Elasticity of demand for Labour =</a:t>
            </a:r>
          </a:p>
        </p:txBody>
      </p:sp>
    </p:spTree>
    <p:extLst>
      <p:ext uri="{BB962C8B-B14F-4D97-AF65-F5344CB8AC3E}">
        <p14:creationId xmlns:p14="http://schemas.microsoft.com/office/powerpoint/2010/main" val="30164387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915816" y="1390683"/>
            <a:ext cx="504056" cy="638471"/>
          </a:xfrm>
          <a:prstGeom prst="rect">
            <a:avLst/>
          </a:prstGeom>
          <a:noFill/>
        </p:spPr>
      </p:pic>
      <p:sp>
        <p:nvSpPr>
          <p:cNvPr id="4" name="TextBox 3"/>
          <p:cNvSpPr txBox="1"/>
          <p:nvPr/>
        </p:nvSpPr>
        <p:spPr>
          <a:xfrm>
            <a:off x="2051720" y="1628800"/>
            <a:ext cx="1008112" cy="369332"/>
          </a:xfrm>
          <a:prstGeom prst="rect">
            <a:avLst/>
          </a:prstGeom>
          <a:noFill/>
        </p:spPr>
        <p:txBody>
          <a:bodyPr wrap="square" rtlCol="0">
            <a:spAutoFit/>
          </a:bodyPr>
          <a:lstStyle/>
          <a:p>
            <a:r>
              <a:rPr lang="en-GB" dirty="0"/>
              <a:t>MRS =</a:t>
            </a: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35696" y="2924944"/>
            <a:ext cx="4824536" cy="443766"/>
          </a:xfrm>
          <a:prstGeom prst="rect">
            <a:avLst/>
          </a:prstGeom>
          <a:noFill/>
        </p:spPr>
      </p:pic>
      <p:pic>
        <p:nvPicPr>
          <p:cNvPr id="1030"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7544" y="4869160"/>
            <a:ext cx="468052" cy="360040"/>
          </a:xfrm>
          <a:prstGeom prst="rect">
            <a:avLst/>
          </a:prstGeom>
          <a:noFill/>
        </p:spPr>
      </p:pic>
      <p:pic>
        <p:nvPicPr>
          <p:cNvPr id="102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43608" y="4869159"/>
            <a:ext cx="168019" cy="360041"/>
          </a:xfrm>
          <a:prstGeom prst="rect">
            <a:avLst/>
          </a:prstGeom>
          <a:noFill/>
        </p:spPr>
      </p:pic>
      <p:sp>
        <p:nvSpPr>
          <p:cNvPr id="1031" name="Rectangle 7"/>
          <p:cNvSpPr>
            <a:spLocks noChangeArrowheads="1"/>
          </p:cNvSpPr>
          <p:nvPr/>
        </p:nvSpPr>
        <p:spPr bwMode="auto">
          <a:xfrm>
            <a:off x="107504" y="4509120"/>
            <a:ext cx="1691680"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Optimum occurs where: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ea typeface="Times New Roman" pitchFamily="18" charset="0"/>
                <a:cs typeface="Times New Roman" pitchFamily="18" charset="0"/>
              </a:rPr>
              <a:t>  </a:t>
            </a:r>
            <a:endParaRPr kumimoji="0" lang="en-GB" sz="1800" b="0" i="0" u="none" strike="noStrike" cap="none" normalizeH="0" baseline="0">
              <a:ln>
                <a:noFill/>
              </a:ln>
              <a:solidFill>
                <a:schemeClr val="tx1"/>
              </a:solidFill>
              <a:effectLst/>
              <a:latin typeface="Arial" pitchFamily="34" charset="0"/>
              <a:cs typeface="Arial" pitchFamily="34" charset="0"/>
            </a:endParaRPr>
          </a:p>
        </p:txBody>
      </p:sp>
      <p:pic>
        <p:nvPicPr>
          <p:cNvPr id="2050"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652120" y="5262922"/>
            <a:ext cx="432048" cy="540060"/>
          </a:xfrm>
          <a:prstGeom prst="rect">
            <a:avLst/>
          </a:prstGeom>
          <a:noFill/>
        </p:spPr>
      </p:pic>
      <p:sp>
        <p:nvSpPr>
          <p:cNvPr id="2051" name="Rectangle 3"/>
          <p:cNvSpPr>
            <a:spLocks noChangeArrowheads="1"/>
          </p:cNvSpPr>
          <p:nvPr/>
        </p:nvSpPr>
        <p:spPr bwMode="auto">
          <a:xfrm>
            <a:off x="323528" y="5385846"/>
            <a:ext cx="5616624"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Optimum occurs where the Marginal Rate of Substitution (MRS) equals the ratio of prices =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
        <p:nvSpPr>
          <p:cNvPr id="2052" name="Rectangle 4"/>
          <p:cNvSpPr>
            <a:spLocks noChangeArrowheads="1"/>
          </p:cNvSpPr>
          <p:nvPr/>
        </p:nvSpPr>
        <p:spPr bwMode="auto">
          <a:xfrm>
            <a:off x="1691680" y="476672"/>
            <a:ext cx="28725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Times New Roman" pitchFamily="18" charset="0"/>
                <a:cs typeface="Times New Roman" pitchFamily="18" charset="0"/>
              </a:rPr>
              <a:t>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pic>
        <p:nvPicPr>
          <p:cNvPr id="2054" name="Picture 6"/>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331640" y="548680"/>
            <a:ext cx="360040" cy="450050"/>
          </a:xfrm>
          <a:prstGeom prst="rect">
            <a:avLst/>
          </a:prstGeom>
          <a:noFill/>
        </p:spPr>
      </p:pic>
      <p:pic>
        <p:nvPicPr>
          <p:cNvPr id="2053" name="Picture 5"/>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979712" y="548680"/>
            <a:ext cx="372616" cy="465770"/>
          </a:xfrm>
          <a:prstGeom prst="rect">
            <a:avLst/>
          </a:prstGeom>
          <a:noFill/>
        </p:spPr>
      </p:pic>
      <p:sp>
        <p:nvSpPr>
          <p:cNvPr id="2055" name="Rectangle 7"/>
          <p:cNvSpPr>
            <a:spLocks noChangeArrowheads="1"/>
          </p:cNvSpPr>
          <p:nvPr/>
        </p:nvSpPr>
        <p:spPr bwMode="auto">
          <a:xfrm>
            <a:off x="467544" y="188640"/>
            <a:ext cx="3672408"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Rearranging the optimum equation (shown above) will give:</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
          <p:cNvSpPr>
            <a:spLocks noChangeShapeType="1"/>
          </p:cNvSpPr>
          <p:nvPr/>
        </p:nvSpPr>
        <p:spPr bwMode="auto">
          <a:xfrm flipV="1">
            <a:off x="576262" y="1863708"/>
            <a:ext cx="0" cy="3384550"/>
          </a:xfrm>
          <a:prstGeom prst="line">
            <a:avLst/>
          </a:prstGeom>
          <a:noFill/>
          <a:ln w="38100">
            <a:solidFill>
              <a:schemeClr val="tx1"/>
            </a:solidFill>
            <a:round/>
            <a:headEnd/>
            <a:tailEnd type="triangle" w="med" len="med"/>
          </a:ln>
          <a:effectLst/>
        </p:spPr>
        <p:txBody>
          <a:bodyPr/>
          <a:lstStyle/>
          <a:p>
            <a:endParaRPr lang="en-GB"/>
          </a:p>
        </p:txBody>
      </p:sp>
      <p:sp>
        <p:nvSpPr>
          <p:cNvPr id="3" name="Line 6"/>
          <p:cNvSpPr>
            <a:spLocks noChangeShapeType="1"/>
          </p:cNvSpPr>
          <p:nvPr/>
        </p:nvSpPr>
        <p:spPr bwMode="auto">
          <a:xfrm>
            <a:off x="576262" y="5248258"/>
            <a:ext cx="2663825" cy="0"/>
          </a:xfrm>
          <a:prstGeom prst="line">
            <a:avLst/>
          </a:prstGeom>
          <a:noFill/>
          <a:ln w="38100">
            <a:solidFill>
              <a:schemeClr val="tx1"/>
            </a:solidFill>
            <a:round/>
            <a:headEnd/>
            <a:tailEnd type="triangle" w="med" len="med"/>
          </a:ln>
          <a:effectLst/>
        </p:spPr>
        <p:txBody>
          <a:bodyPr/>
          <a:lstStyle/>
          <a:p>
            <a:endParaRPr lang="en-GB"/>
          </a:p>
        </p:txBody>
      </p:sp>
      <p:sp>
        <p:nvSpPr>
          <p:cNvPr id="4" name="Text Box 7"/>
          <p:cNvSpPr txBox="1">
            <a:spLocks noChangeArrowheads="1"/>
          </p:cNvSpPr>
          <p:nvPr/>
        </p:nvSpPr>
        <p:spPr bwMode="auto">
          <a:xfrm>
            <a:off x="214282" y="1428736"/>
            <a:ext cx="1143008" cy="366712"/>
          </a:xfrm>
          <a:prstGeom prst="rect">
            <a:avLst/>
          </a:prstGeom>
          <a:noFill/>
          <a:ln w="9525">
            <a:noFill/>
            <a:miter lim="800000"/>
            <a:headEnd/>
            <a:tailEnd/>
          </a:ln>
          <a:effectLst/>
        </p:spPr>
        <p:txBody>
          <a:bodyPr wrap="square">
            <a:spAutoFit/>
          </a:bodyPr>
          <a:lstStyle/>
          <a:p>
            <a:pPr>
              <a:spcBef>
                <a:spcPct val="50000"/>
              </a:spcBef>
            </a:pPr>
            <a:r>
              <a:rPr lang="en-GB" dirty="0"/>
              <a:t>Profit (£)</a:t>
            </a:r>
          </a:p>
        </p:txBody>
      </p:sp>
      <p:sp>
        <p:nvSpPr>
          <p:cNvPr id="5" name="Text Box 8"/>
          <p:cNvSpPr txBox="1">
            <a:spLocks noChangeArrowheads="1"/>
          </p:cNvSpPr>
          <p:nvPr/>
        </p:nvSpPr>
        <p:spPr bwMode="auto">
          <a:xfrm>
            <a:off x="1728787" y="5248258"/>
            <a:ext cx="1439863" cy="366713"/>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6" name="Line 9"/>
          <p:cNvSpPr>
            <a:spLocks noChangeShapeType="1"/>
          </p:cNvSpPr>
          <p:nvPr/>
        </p:nvSpPr>
        <p:spPr bwMode="auto">
          <a:xfrm flipV="1">
            <a:off x="3455987" y="1935146"/>
            <a:ext cx="0" cy="3384550"/>
          </a:xfrm>
          <a:prstGeom prst="line">
            <a:avLst/>
          </a:prstGeom>
          <a:noFill/>
          <a:ln w="38100">
            <a:solidFill>
              <a:schemeClr val="tx1"/>
            </a:solidFill>
            <a:round/>
            <a:headEnd/>
            <a:tailEnd type="triangle" w="med" len="med"/>
          </a:ln>
          <a:effectLst/>
        </p:spPr>
        <p:txBody>
          <a:bodyPr/>
          <a:lstStyle/>
          <a:p>
            <a:endParaRPr lang="en-GB"/>
          </a:p>
        </p:txBody>
      </p:sp>
      <p:sp>
        <p:nvSpPr>
          <p:cNvPr id="7" name="Line 10"/>
          <p:cNvSpPr>
            <a:spLocks noChangeShapeType="1"/>
          </p:cNvSpPr>
          <p:nvPr/>
        </p:nvSpPr>
        <p:spPr bwMode="auto">
          <a:xfrm>
            <a:off x="3455987" y="5319696"/>
            <a:ext cx="2663825" cy="0"/>
          </a:xfrm>
          <a:prstGeom prst="line">
            <a:avLst/>
          </a:prstGeom>
          <a:noFill/>
          <a:ln w="38100">
            <a:solidFill>
              <a:schemeClr val="tx1"/>
            </a:solidFill>
            <a:round/>
            <a:headEnd/>
            <a:tailEnd type="triangle" w="med" len="med"/>
          </a:ln>
          <a:effectLst/>
        </p:spPr>
        <p:txBody>
          <a:bodyPr/>
          <a:lstStyle/>
          <a:p>
            <a:endParaRPr lang="en-GB"/>
          </a:p>
        </p:txBody>
      </p:sp>
      <p:sp>
        <p:nvSpPr>
          <p:cNvPr id="8" name="Text Box 11"/>
          <p:cNvSpPr txBox="1">
            <a:spLocks noChangeArrowheads="1"/>
          </p:cNvSpPr>
          <p:nvPr/>
        </p:nvSpPr>
        <p:spPr bwMode="auto">
          <a:xfrm>
            <a:off x="2879725" y="1431908"/>
            <a:ext cx="1223962" cy="366713"/>
          </a:xfrm>
          <a:prstGeom prst="rect">
            <a:avLst/>
          </a:prstGeom>
          <a:noFill/>
          <a:ln w="9525">
            <a:noFill/>
            <a:miter lim="800000"/>
            <a:headEnd/>
            <a:tailEnd/>
          </a:ln>
          <a:effectLst/>
        </p:spPr>
        <p:txBody>
          <a:bodyPr>
            <a:spAutoFit/>
          </a:bodyPr>
          <a:lstStyle/>
          <a:p>
            <a:pPr>
              <a:spcBef>
                <a:spcPct val="50000"/>
              </a:spcBef>
            </a:pPr>
            <a:r>
              <a:rPr lang="en-GB"/>
              <a:t>Profit (£)</a:t>
            </a:r>
          </a:p>
        </p:txBody>
      </p:sp>
      <p:sp>
        <p:nvSpPr>
          <p:cNvPr id="9" name="Text Box 12"/>
          <p:cNvSpPr txBox="1">
            <a:spLocks noChangeArrowheads="1"/>
          </p:cNvSpPr>
          <p:nvPr/>
        </p:nvSpPr>
        <p:spPr bwMode="auto">
          <a:xfrm>
            <a:off x="4608512" y="5319696"/>
            <a:ext cx="1439863" cy="366712"/>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10" name="Line 13"/>
          <p:cNvSpPr>
            <a:spLocks noChangeShapeType="1"/>
          </p:cNvSpPr>
          <p:nvPr/>
        </p:nvSpPr>
        <p:spPr bwMode="auto">
          <a:xfrm flipV="1">
            <a:off x="6192837" y="1935146"/>
            <a:ext cx="0" cy="3384550"/>
          </a:xfrm>
          <a:prstGeom prst="line">
            <a:avLst/>
          </a:prstGeom>
          <a:noFill/>
          <a:ln w="38100">
            <a:solidFill>
              <a:schemeClr val="tx1"/>
            </a:solidFill>
            <a:round/>
            <a:headEnd/>
            <a:tailEnd type="triangle" w="med" len="med"/>
          </a:ln>
          <a:effectLst/>
        </p:spPr>
        <p:txBody>
          <a:bodyPr/>
          <a:lstStyle/>
          <a:p>
            <a:endParaRPr lang="en-GB"/>
          </a:p>
        </p:txBody>
      </p:sp>
      <p:sp>
        <p:nvSpPr>
          <p:cNvPr id="11" name="Line 14"/>
          <p:cNvSpPr>
            <a:spLocks noChangeShapeType="1"/>
          </p:cNvSpPr>
          <p:nvPr/>
        </p:nvSpPr>
        <p:spPr bwMode="auto">
          <a:xfrm>
            <a:off x="6192837" y="5319696"/>
            <a:ext cx="2663825" cy="0"/>
          </a:xfrm>
          <a:prstGeom prst="line">
            <a:avLst/>
          </a:prstGeom>
          <a:noFill/>
          <a:ln w="38100">
            <a:solidFill>
              <a:schemeClr val="tx1"/>
            </a:solidFill>
            <a:round/>
            <a:headEnd/>
            <a:tailEnd type="triangle" w="med" len="med"/>
          </a:ln>
          <a:effectLst/>
        </p:spPr>
        <p:txBody>
          <a:bodyPr/>
          <a:lstStyle/>
          <a:p>
            <a:endParaRPr lang="en-GB"/>
          </a:p>
        </p:txBody>
      </p:sp>
      <p:sp>
        <p:nvSpPr>
          <p:cNvPr id="12" name="Text Box 15"/>
          <p:cNvSpPr txBox="1">
            <a:spLocks noChangeArrowheads="1"/>
          </p:cNvSpPr>
          <p:nvPr/>
        </p:nvSpPr>
        <p:spPr bwMode="auto">
          <a:xfrm>
            <a:off x="5616575" y="1431908"/>
            <a:ext cx="1223962" cy="366713"/>
          </a:xfrm>
          <a:prstGeom prst="rect">
            <a:avLst/>
          </a:prstGeom>
          <a:noFill/>
          <a:ln w="9525">
            <a:noFill/>
            <a:miter lim="800000"/>
            <a:headEnd/>
            <a:tailEnd/>
          </a:ln>
          <a:effectLst/>
        </p:spPr>
        <p:txBody>
          <a:bodyPr>
            <a:spAutoFit/>
          </a:bodyPr>
          <a:lstStyle/>
          <a:p>
            <a:pPr>
              <a:spcBef>
                <a:spcPct val="50000"/>
              </a:spcBef>
            </a:pPr>
            <a:r>
              <a:rPr lang="en-GB"/>
              <a:t>Profit (£)</a:t>
            </a:r>
          </a:p>
        </p:txBody>
      </p:sp>
      <p:sp>
        <p:nvSpPr>
          <p:cNvPr id="13" name="Text Box 16"/>
          <p:cNvSpPr txBox="1">
            <a:spLocks noChangeArrowheads="1"/>
          </p:cNvSpPr>
          <p:nvPr/>
        </p:nvSpPr>
        <p:spPr bwMode="auto">
          <a:xfrm>
            <a:off x="7524750" y="5319696"/>
            <a:ext cx="1439862" cy="366712"/>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14" name="Line 17"/>
          <p:cNvSpPr>
            <a:spLocks noChangeShapeType="1"/>
          </p:cNvSpPr>
          <p:nvPr/>
        </p:nvSpPr>
        <p:spPr bwMode="auto">
          <a:xfrm flipV="1">
            <a:off x="576262" y="3736958"/>
            <a:ext cx="2592388" cy="1511300"/>
          </a:xfrm>
          <a:prstGeom prst="line">
            <a:avLst/>
          </a:prstGeom>
          <a:noFill/>
          <a:ln w="9525">
            <a:solidFill>
              <a:schemeClr val="tx1"/>
            </a:solidFill>
            <a:round/>
            <a:headEnd/>
            <a:tailEnd/>
          </a:ln>
          <a:effectLst/>
        </p:spPr>
        <p:txBody>
          <a:bodyPr/>
          <a:lstStyle/>
          <a:p>
            <a:endParaRPr lang="en-GB"/>
          </a:p>
        </p:txBody>
      </p:sp>
      <p:sp>
        <p:nvSpPr>
          <p:cNvPr id="15" name="Line 19"/>
          <p:cNvSpPr>
            <a:spLocks noChangeShapeType="1"/>
          </p:cNvSpPr>
          <p:nvPr/>
        </p:nvSpPr>
        <p:spPr bwMode="auto">
          <a:xfrm flipV="1">
            <a:off x="6192837" y="3736958"/>
            <a:ext cx="2592388" cy="1582738"/>
          </a:xfrm>
          <a:prstGeom prst="line">
            <a:avLst/>
          </a:prstGeom>
          <a:noFill/>
          <a:ln w="9525">
            <a:solidFill>
              <a:schemeClr val="tx1"/>
            </a:solidFill>
            <a:round/>
            <a:headEnd/>
            <a:tailEnd/>
          </a:ln>
          <a:effectLst/>
        </p:spPr>
        <p:txBody>
          <a:bodyPr/>
          <a:lstStyle/>
          <a:p>
            <a:endParaRPr lang="en-GB"/>
          </a:p>
        </p:txBody>
      </p:sp>
      <p:sp>
        <p:nvSpPr>
          <p:cNvPr id="16" name="Freeform 20"/>
          <p:cNvSpPr>
            <a:spLocks/>
          </p:cNvSpPr>
          <p:nvPr/>
        </p:nvSpPr>
        <p:spPr bwMode="auto">
          <a:xfrm>
            <a:off x="3455987" y="4384658"/>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9525">
            <a:solidFill>
              <a:schemeClr val="tx1"/>
            </a:solidFill>
            <a:round/>
            <a:headEnd/>
            <a:tailEnd/>
          </a:ln>
          <a:effectLst/>
        </p:spPr>
        <p:txBody>
          <a:bodyPr/>
          <a:lstStyle/>
          <a:p>
            <a:endParaRPr lang="en-GB"/>
          </a:p>
        </p:txBody>
      </p:sp>
      <p:sp>
        <p:nvSpPr>
          <p:cNvPr id="17" name="Freeform 21"/>
          <p:cNvSpPr>
            <a:spLocks/>
          </p:cNvSpPr>
          <p:nvPr/>
        </p:nvSpPr>
        <p:spPr bwMode="auto">
          <a:xfrm>
            <a:off x="6192837" y="4384658"/>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9525">
            <a:solidFill>
              <a:schemeClr val="tx1"/>
            </a:solidFill>
            <a:round/>
            <a:headEnd/>
            <a:tailEnd/>
          </a:ln>
          <a:effectLst/>
        </p:spPr>
        <p:txBody>
          <a:bodyPr/>
          <a:lstStyle/>
          <a:p>
            <a:endParaRPr lang="en-GB"/>
          </a:p>
        </p:txBody>
      </p:sp>
      <p:sp>
        <p:nvSpPr>
          <p:cNvPr id="18" name="Line 22"/>
          <p:cNvSpPr>
            <a:spLocks noChangeShapeType="1"/>
          </p:cNvSpPr>
          <p:nvPr/>
        </p:nvSpPr>
        <p:spPr bwMode="auto">
          <a:xfrm>
            <a:off x="2232025" y="4384658"/>
            <a:ext cx="431800" cy="649288"/>
          </a:xfrm>
          <a:prstGeom prst="line">
            <a:avLst/>
          </a:prstGeom>
          <a:noFill/>
          <a:ln w="28575">
            <a:solidFill>
              <a:schemeClr val="tx1"/>
            </a:solidFill>
            <a:round/>
            <a:headEnd/>
            <a:tailEnd type="triangle" w="med" len="med"/>
          </a:ln>
          <a:effectLst/>
        </p:spPr>
        <p:txBody>
          <a:bodyPr/>
          <a:lstStyle/>
          <a:p>
            <a:endParaRPr lang="en-GB"/>
          </a:p>
        </p:txBody>
      </p:sp>
      <p:sp>
        <p:nvSpPr>
          <p:cNvPr id="19" name="Text Box 23"/>
          <p:cNvSpPr txBox="1">
            <a:spLocks noChangeArrowheads="1"/>
          </p:cNvSpPr>
          <p:nvPr/>
        </p:nvSpPr>
        <p:spPr bwMode="auto">
          <a:xfrm>
            <a:off x="1944687" y="4311633"/>
            <a:ext cx="1368425" cy="641350"/>
          </a:xfrm>
          <a:prstGeom prst="rect">
            <a:avLst/>
          </a:prstGeom>
          <a:noFill/>
          <a:ln w="9525">
            <a:noFill/>
            <a:miter lim="800000"/>
            <a:headEnd/>
            <a:tailEnd/>
          </a:ln>
          <a:effectLst/>
        </p:spPr>
        <p:txBody>
          <a:bodyPr>
            <a:spAutoFit/>
          </a:bodyPr>
          <a:lstStyle/>
          <a:p>
            <a:pPr>
              <a:spcBef>
                <a:spcPct val="50000"/>
              </a:spcBef>
            </a:pPr>
            <a:r>
              <a:rPr lang="en-GB"/>
              <a:t>Retained earnings</a:t>
            </a:r>
          </a:p>
        </p:txBody>
      </p:sp>
      <p:sp>
        <p:nvSpPr>
          <p:cNvPr id="20" name="Line 24"/>
          <p:cNvSpPr>
            <a:spLocks noChangeShapeType="1"/>
          </p:cNvSpPr>
          <p:nvPr/>
        </p:nvSpPr>
        <p:spPr bwMode="auto">
          <a:xfrm flipH="1" flipV="1">
            <a:off x="1296987" y="3448033"/>
            <a:ext cx="863600" cy="576263"/>
          </a:xfrm>
          <a:prstGeom prst="line">
            <a:avLst/>
          </a:prstGeom>
          <a:noFill/>
          <a:ln w="28575">
            <a:solidFill>
              <a:schemeClr val="tx1"/>
            </a:solidFill>
            <a:round/>
            <a:headEnd/>
            <a:tailEnd type="triangle" w="med" len="med"/>
          </a:ln>
          <a:effectLst/>
        </p:spPr>
        <p:txBody>
          <a:bodyPr/>
          <a:lstStyle/>
          <a:p>
            <a:endParaRPr lang="en-GB"/>
          </a:p>
        </p:txBody>
      </p:sp>
      <p:sp>
        <p:nvSpPr>
          <p:cNvPr id="21" name="Text Box 25"/>
          <p:cNvSpPr txBox="1">
            <a:spLocks noChangeArrowheads="1"/>
          </p:cNvSpPr>
          <p:nvPr/>
        </p:nvSpPr>
        <p:spPr bwMode="auto">
          <a:xfrm>
            <a:off x="792162" y="2800333"/>
            <a:ext cx="2087563" cy="641350"/>
          </a:xfrm>
          <a:prstGeom prst="rect">
            <a:avLst/>
          </a:prstGeom>
          <a:noFill/>
          <a:ln w="9525">
            <a:noFill/>
            <a:miter lim="800000"/>
            <a:headEnd/>
            <a:tailEnd/>
          </a:ln>
          <a:effectLst/>
        </p:spPr>
        <p:txBody>
          <a:bodyPr>
            <a:spAutoFit/>
          </a:bodyPr>
          <a:lstStyle/>
          <a:p>
            <a:pPr>
              <a:spcBef>
                <a:spcPct val="50000"/>
              </a:spcBef>
            </a:pPr>
            <a:r>
              <a:rPr lang="en-GB"/>
              <a:t>Distributed earnings</a:t>
            </a:r>
          </a:p>
        </p:txBody>
      </p:sp>
      <p:sp>
        <p:nvSpPr>
          <p:cNvPr id="23" name="Text Box 27"/>
          <p:cNvSpPr txBox="1">
            <a:spLocks noChangeArrowheads="1"/>
          </p:cNvSpPr>
          <p:nvPr/>
        </p:nvSpPr>
        <p:spPr bwMode="auto">
          <a:xfrm>
            <a:off x="3571868" y="3357562"/>
            <a:ext cx="1368425" cy="1200329"/>
          </a:xfrm>
          <a:prstGeom prst="rect">
            <a:avLst/>
          </a:prstGeom>
          <a:noFill/>
          <a:ln w="9525">
            <a:noFill/>
            <a:miter lim="800000"/>
            <a:headEnd/>
            <a:tailEnd/>
          </a:ln>
          <a:effectLst/>
        </p:spPr>
        <p:txBody>
          <a:bodyPr>
            <a:spAutoFit/>
          </a:bodyPr>
          <a:lstStyle/>
          <a:p>
            <a:pPr>
              <a:spcBef>
                <a:spcPct val="50000"/>
              </a:spcBef>
            </a:pPr>
            <a:r>
              <a:rPr lang="en-GB" dirty="0"/>
              <a:t>Project profitability initially rises</a:t>
            </a:r>
          </a:p>
        </p:txBody>
      </p:sp>
      <p:sp>
        <p:nvSpPr>
          <p:cNvPr id="25" name="Text Box 29"/>
          <p:cNvSpPr txBox="1">
            <a:spLocks noChangeArrowheads="1"/>
          </p:cNvSpPr>
          <p:nvPr/>
        </p:nvSpPr>
        <p:spPr bwMode="auto">
          <a:xfrm>
            <a:off x="4929190" y="3929066"/>
            <a:ext cx="1368425" cy="923330"/>
          </a:xfrm>
          <a:prstGeom prst="rect">
            <a:avLst/>
          </a:prstGeom>
          <a:noFill/>
          <a:ln w="9525">
            <a:noFill/>
            <a:miter lim="800000"/>
            <a:headEnd/>
            <a:tailEnd/>
          </a:ln>
          <a:effectLst/>
        </p:spPr>
        <p:txBody>
          <a:bodyPr>
            <a:spAutoFit/>
          </a:bodyPr>
          <a:lstStyle/>
          <a:p>
            <a:pPr>
              <a:spcBef>
                <a:spcPct val="50000"/>
              </a:spcBef>
            </a:pPr>
            <a:r>
              <a:rPr lang="en-GB" dirty="0"/>
              <a:t>Project profitability then falls</a:t>
            </a:r>
          </a:p>
        </p:txBody>
      </p:sp>
      <p:sp>
        <p:nvSpPr>
          <p:cNvPr id="27" name="Text Box 31"/>
          <p:cNvSpPr txBox="1">
            <a:spLocks noChangeArrowheads="1"/>
          </p:cNvSpPr>
          <p:nvPr/>
        </p:nvSpPr>
        <p:spPr bwMode="auto">
          <a:xfrm>
            <a:off x="6929454" y="5929330"/>
            <a:ext cx="1582738" cy="641350"/>
          </a:xfrm>
          <a:prstGeom prst="rect">
            <a:avLst/>
          </a:prstGeom>
          <a:noFill/>
          <a:ln w="9525">
            <a:noFill/>
            <a:miter lim="800000"/>
            <a:headEnd/>
            <a:tailEnd/>
          </a:ln>
          <a:effectLst/>
        </p:spPr>
        <p:txBody>
          <a:bodyPr>
            <a:spAutoFit/>
          </a:bodyPr>
          <a:lstStyle/>
          <a:p>
            <a:pPr>
              <a:spcBef>
                <a:spcPct val="50000"/>
              </a:spcBef>
            </a:pPr>
            <a:r>
              <a:rPr lang="en-GB" dirty="0"/>
              <a:t>Optimum Growth Rate</a:t>
            </a:r>
          </a:p>
        </p:txBody>
      </p:sp>
      <p:sp>
        <p:nvSpPr>
          <p:cNvPr id="28" name="Text Box 32"/>
          <p:cNvSpPr txBox="1">
            <a:spLocks noChangeArrowheads="1"/>
          </p:cNvSpPr>
          <p:nvPr/>
        </p:nvSpPr>
        <p:spPr bwMode="auto">
          <a:xfrm>
            <a:off x="571472" y="571480"/>
            <a:ext cx="2592388" cy="830997"/>
          </a:xfrm>
          <a:prstGeom prst="rect">
            <a:avLst/>
          </a:prstGeom>
          <a:noFill/>
          <a:ln w="9525">
            <a:noFill/>
            <a:miter lim="800000"/>
            <a:headEnd/>
            <a:tailEnd/>
          </a:ln>
          <a:effectLst/>
        </p:spPr>
        <p:txBody>
          <a:bodyPr>
            <a:spAutoFit/>
          </a:bodyPr>
          <a:lstStyle/>
          <a:p>
            <a:pPr>
              <a:spcBef>
                <a:spcPct val="50000"/>
              </a:spcBef>
            </a:pPr>
            <a:r>
              <a:rPr lang="en-GB" sz="2400" dirty="0"/>
              <a:t>Supply – Growth Relationship</a:t>
            </a:r>
          </a:p>
        </p:txBody>
      </p:sp>
      <p:sp>
        <p:nvSpPr>
          <p:cNvPr id="29" name="Text Box 33"/>
          <p:cNvSpPr txBox="1">
            <a:spLocks noChangeArrowheads="1"/>
          </p:cNvSpPr>
          <p:nvPr/>
        </p:nvSpPr>
        <p:spPr bwMode="auto">
          <a:xfrm>
            <a:off x="3286116" y="571480"/>
            <a:ext cx="2714644" cy="830997"/>
          </a:xfrm>
          <a:prstGeom prst="rect">
            <a:avLst/>
          </a:prstGeom>
          <a:noFill/>
          <a:ln w="9525">
            <a:noFill/>
            <a:miter lim="800000"/>
            <a:headEnd/>
            <a:tailEnd/>
          </a:ln>
          <a:effectLst/>
        </p:spPr>
        <p:txBody>
          <a:bodyPr wrap="square">
            <a:spAutoFit/>
          </a:bodyPr>
          <a:lstStyle/>
          <a:p>
            <a:pPr>
              <a:spcBef>
                <a:spcPct val="50000"/>
              </a:spcBef>
            </a:pPr>
            <a:r>
              <a:rPr lang="en-GB" sz="2400" dirty="0"/>
              <a:t>Demand – Growth Relationship</a:t>
            </a:r>
          </a:p>
        </p:txBody>
      </p:sp>
      <p:sp>
        <p:nvSpPr>
          <p:cNvPr id="31" name="Up Arrow 30"/>
          <p:cNvSpPr/>
          <p:nvPr/>
        </p:nvSpPr>
        <p:spPr>
          <a:xfrm>
            <a:off x="7358082" y="4500570"/>
            <a:ext cx="500066" cy="1500198"/>
          </a:xfrm>
          <a:prstGeom prst="upArrow">
            <a:avLst/>
          </a:prstGeom>
          <a:solidFill>
            <a:srgbClr val="0066FF">
              <a:alpha val="1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95536" y="692696"/>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of beer (£)</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(pints of beer)</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13" name="Oval 12"/>
          <p:cNvSpPr/>
          <p:nvPr/>
        </p:nvSpPr>
        <p:spPr>
          <a:xfrm>
            <a:off x="2987824" y="2636912"/>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5436096" y="4005064"/>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0" y="1772816"/>
            <a:ext cx="539552" cy="369332"/>
          </a:xfrm>
          <a:prstGeom prst="rect">
            <a:avLst/>
          </a:prstGeom>
          <a:noFill/>
        </p:spPr>
        <p:txBody>
          <a:bodyPr wrap="square" rtlCol="0">
            <a:spAutoFit/>
          </a:bodyPr>
          <a:lstStyle/>
          <a:p>
            <a:r>
              <a:rPr lang="en-GB" dirty="0"/>
              <a:t>£5</a:t>
            </a:r>
          </a:p>
        </p:txBody>
      </p:sp>
      <p:sp>
        <p:nvSpPr>
          <p:cNvPr id="16" name="TextBox 15"/>
          <p:cNvSpPr txBox="1"/>
          <p:nvPr/>
        </p:nvSpPr>
        <p:spPr>
          <a:xfrm>
            <a:off x="0" y="4653136"/>
            <a:ext cx="539552" cy="369332"/>
          </a:xfrm>
          <a:prstGeom prst="rect">
            <a:avLst/>
          </a:prstGeom>
          <a:noFill/>
        </p:spPr>
        <p:txBody>
          <a:bodyPr wrap="square" rtlCol="0">
            <a:spAutoFit/>
          </a:bodyPr>
          <a:lstStyle/>
          <a:p>
            <a:r>
              <a:rPr lang="en-GB" dirty="0"/>
              <a:t>£1</a:t>
            </a:r>
          </a:p>
        </p:txBody>
      </p:sp>
      <p:sp>
        <p:nvSpPr>
          <p:cNvPr id="17" name="TextBox 16"/>
          <p:cNvSpPr txBox="1"/>
          <p:nvPr/>
        </p:nvSpPr>
        <p:spPr>
          <a:xfrm>
            <a:off x="0" y="3933056"/>
            <a:ext cx="539552" cy="369332"/>
          </a:xfrm>
          <a:prstGeom prst="rect">
            <a:avLst/>
          </a:prstGeom>
          <a:noFill/>
        </p:spPr>
        <p:txBody>
          <a:bodyPr wrap="square" rtlCol="0">
            <a:spAutoFit/>
          </a:bodyPr>
          <a:lstStyle/>
          <a:p>
            <a:r>
              <a:rPr lang="en-GB" dirty="0"/>
              <a:t>£2</a:t>
            </a:r>
          </a:p>
        </p:txBody>
      </p:sp>
      <p:sp>
        <p:nvSpPr>
          <p:cNvPr id="18" name="TextBox 17"/>
          <p:cNvSpPr txBox="1"/>
          <p:nvPr/>
        </p:nvSpPr>
        <p:spPr>
          <a:xfrm>
            <a:off x="0" y="3212976"/>
            <a:ext cx="539552" cy="369332"/>
          </a:xfrm>
          <a:prstGeom prst="rect">
            <a:avLst/>
          </a:prstGeom>
          <a:noFill/>
        </p:spPr>
        <p:txBody>
          <a:bodyPr wrap="square" rtlCol="0">
            <a:spAutoFit/>
          </a:bodyPr>
          <a:lstStyle/>
          <a:p>
            <a:r>
              <a:rPr lang="en-GB" dirty="0"/>
              <a:t>£3</a:t>
            </a:r>
          </a:p>
        </p:txBody>
      </p:sp>
      <p:sp>
        <p:nvSpPr>
          <p:cNvPr id="19" name="TextBox 18"/>
          <p:cNvSpPr txBox="1"/>
          <p:nvPr/>
        </p:nvSpPr>
        <p:spPr>
          <a:xfrm>
            <a:off x="0" y="2492896"/>
            <a:ext cx="539552" cy="369332"/>
          </a:xfrm>
          <a:prstGeom prst="rect">
            <a:avLst/>
          </a:prstGeom>
          <a:noFill/>
        </p:spPr>
        <p:txBody>
          <a:bodyPr wrap="square" rtlCol="0">
            <a:spAutoFit/>
          </a:bodyPr>
          <a:lstStyle/>
          <a:p>
            <a:r>
              <a:rPr lang="en-GB" dirty="0"/>
              <a:t>£4</a:t>
            </a:r>
          </a:p>
        </p:txBody>
      </p:sp>
      <p:sp>
        <p:nvSpPr>
          <p:cNvPr id="20" name="TextBox 19"/>
          <p:cNvSpPr txBox="1"/>
          <p:nvPr/>
        </p:nvSpPr>
        <p:spPr>
          <a:xfrm>
            <a:off x="1475656" y="6093296"/>
            <a:ext cx="504056" cy="369332"/>
          </a:xfrm>
          <a:prstGeom prst="rect">
            <a:avLst/>
          </a:prstGeom>
          <a:noFill/>
        </p:spPr>
        <p:txBody>
          <a:bodyPr wrap="square" rtlCol="0">
            <a:spAutoFit/>
          </a:bodyPr>
          <a:lstStyle/>
          <a:p>
            <a:r>
              <a:rPr lang="en-GB" dirty="0"/>
              <a:t>10</a:t>
            </a:r>
          </a:p>
        </p:txBody>
      </p:sp>
      <p:sp>
        <p:nvSpPr>
          <p:cNvPr id="21" name="TextBox 20"/>
          <p:cNvSpPr txBox="1"/>
          <p:nvPr/>
        </p:nvSpPr>
        <p:spPr>
          <a:xfrm>
            <a:off x="2195736" y="6093296"/>
            <a:ext cx="504056" cy="369332"/>
          </a:xfrm>
          <a:prstGeom prst="rect">
            <a:avLst/>
          </a:prstGeom>
          <a:noFill/>
        </p:spPr>
        <p:txBody>
          <a:bodyPr wrap="square" rtlCol="0">
            <a:spAutoFit/>
          </a:bodyPr>
          <a:lstStyle/>
          <a:p>
            <a:r>
              <a:rPr lang="en-GB" dirty="0"/>
              <a:t>20</a:t>
            </a:r>
          </a:p>
        </p:txBody>
      </p:sp>
      <p:sp>
        <p:nvSpPr>
          <p:cNvPr id="22" name="TextBox 21"/>
          <p:cNvSpPr txBox="1"/>
          <p:nvPr/>
        </p:nvSpPr>
        <p:spPr>
          <a:xfrm>
            <a:off x="2915816" y="6093296"/>
            <a:ext cx="504056" cy="369332"/>
          </a:xfrm>
          <a:prstGeom prst="rect">
            <a:avLst/>
          </a:prstGeom>
          <a:noFill/>
        </p:spPr>
        <p:txBody>
          <a:bodyPr wrap="square" rtlCol="0">
            <a:spAutoFit/>
          </a:bodyPr>
          <a:lstStyle/>
          <a:p>
            <a:r>
              <a:rPr lang="en-GB" dirty="0"/>
              <a:t>30</a:t>
            </a:r>
          </a:p>
        </p:txBody>
      </p:sp>
      <p:sp>
        <p:nvSpPr>
          <p:cNvPr id="23" name="TextBox 22"/>
          <p:cNvSpPr txBox="1"/>
          <p:nvPr/>
        </p:nvSpPr>
        <p:spPr>
          <a:xfrm>
            <a:off x="3635896" y="6093296"/>
            <a:ext cx="504056" cy="369332"/>
          </a:xfrm>
          <a:prstGeom prst="rect">
            <a:avLst/>
          </a:prstGeom>
          <a:noFill/>
        </p:spPr>
        <p:txBody>
          <a:bodyPr wrap="square" rtlCol="0">
            <a:spAutoFit/>
          </a:bodyPr>
          <a:lstStyle/>
          <a:p>
            <a:r>
              <a:rPr lang="en-GB" dirty="0"/>
              <a:t>40</a:t>
            </a:r>
          </a:p>
        </p:txBody>
      </p:sp>
      <p:sp>
        <p:nvSpPr>
          <p:cNvPr id="24" name="TextBox 23"/>
          <p:cNvSpPr txBox="1"/>
          <p:nvPr/>
        </p:nvSpPr>
        <p:spPr>
          <a:xfrm>
            <a:off x="4355976" y="6093296"/>
            <a:ext cx="504056" cy="369332"/>
          </a:xfrm>
          <a:prstGeom prst="rect">
            <a:avLst/>
          </a:prstGeom>
          <a:noFill/>
        </p:spPr>
        <p:txBody>
          <a:bodyPr wrap="square" rtlCol="0">
            <a:spAutoFit/>
          </a:bodyPr>
          <a:lstStyle/>
          <a:p>
            <a:r>
              <a:rPr lang="en-GB" dirty="0"/>
              <a:t>50</a:t>
            </a:r>
          </a:p>
        </p:txBody>
      </p:sp>
      <p:sp>
        <p:nvSpPr>
          <p:cNvPr id="25" name="TextBox 24"/>
          <p:cNvSpPr txBox="1"/>
          <p:nvPr/>
        </p:nvSpPr>
        <p:spPr>
          <a:xfrm>
            <a:off x="5076056" y="6093296"/>
            <a:ext cx="504056" cy="369332"/>
          </a:xfrm>
          <a:prstGeom prst="rect">
            <a:avLst/>
          </a:prstGeom>
          <a:noFill/>
        </p:spPr>
        <p:txBody>
          <a:bodyPr wrap="square" rtlCol="0">
            <a:spAutoFit/>
          </a:bodyPr>
          <a:lstStyle/>
          <a:p>
            <a:r>
              <a:rPr lang="en-GB" dirty="0"/>
              <a:t>60</a:t>
            </a:r>
          </a:p>
        </p:txBody>
      </p:sp>
      <p:sp>
        <p:nvSpPr>
          <p:cNvPr id="26" name="TextBox 25"/>
          <p:cNvSpPr txBox="1"/>
          <p:nvPr/>
        </p:nvSpPr>
        <p:spPr>
          <a:xfrm>
            <a:off x="5796136" y="6093296"/>
            <a:ext cx="504056" cy="369332"/>
          </a:xfrm>
          <a:prstGeom prst="rect">
            <a:avLst/>
          </a:prstGeom>
          <a:noFill/>
        </p:spPr>
        <p:txBody>
          <a:bodyPr wrap="square" rtlCol="0">
            <a:spAutoFit/>
          </a:bodyPr>
          <a:lstStyle/>
          <a:p>
            <a:r>
              <a:rPr lang="en-GB" dirty="0"/>
              <a:t>70</a:t>
            </a:r>
          </a:p>
        </p:txBody>
      </p:sp>
      <p:cxnSp>
        <p:nvCxnSpPr>
          <p:cNvPr id="28" name="Straight Connector 27"/>
          <p:cNvCxnSpPr/>
          <p:nvPr/>
        </p:nvCxnSpPr>
        <p:spPr>
          <a:xfrm>
            <a:off x="1187624" y="1628800"/>
            <a:ext cx="6336704" cy="3600400"/>
          </a:xfrm>
          <a:prstGeom prst="line">
            <a:avLst/>
          </a:prstGeom>
          <a:ln w="38100">
            <a:solidFill>
              <a:srgbClr val="99CCFF"/>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835696" y="1700808"/>
            <a:ext cx="1800200" cy="369332"/>
          </a:xfrm>
          <a:prstGeom prst="rect">
            <a:avLst/>
          </a:prstGeom>
          <a:noFill/>
        </p:spPr>
        <p:txBody>
          <a:bodyPr wrap="square" rtlCol="0">
            <a:spAutoFit/>
          </a:bodyPr>
          <a:lstStyle/>
          <a:p>
            <a:r>
              <a:rPr lang="en-GB" dirty="0">
                <a:solidFill>
                  <a:srgbClr val="0000FF"/>
                </a:solidFill>
              </a:rPr>
              <a:t>Demand curve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032448" cy="923330"/>
          </a:xfrm>
          <a:prstGeom prst="rect">
            <a:avLst/>
          </a:prstGeom>
          <a:noFill/>
        </p:spPr>
        <p:txBody>
          <a:bodyPr wrap="square" rtlCol="0">
            <a:spAutoFit/>
          </a:bodyPr>
          <a:lstStyle/>
          <a:p>
            <a:r>
              <a:rPr lang="en-GB" dirty="0"/>
              <a:t>Consumer’s budget is £100 per week</a:t>
            </a:r>
          </a:p>
          <a:p>
            <a:r>
              <a:rPr lang="en-GB" dirty="0"/>
              <a:t>Price of bread is £1 per loaf</a:t>
            </a:r>
          </a:p>
          <a:p>
            <a:r>
              <a:rPr lang="en-GB" dirty="0"/>
              <a:t>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1" name="Rectangle 10"/>
          <p:cNvSpPr/>
          <p:nvPr/>
        </p:nvSpPr>
        <p:spPr>
          <a:xfrm rot="1515086">
            <a:off x="528996" y="3608789"/>
            <a:ext cx="8016950" cy="288651"/>
          </a:xfrm>
          <a:prstGeom prst="rect">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Budget Line</a:t>
            </a:r>
          </a:p>
        </p:txBody>
      </p:sp>
      <p:sp>
        <p:nvSpPr>
          <p:cNvPr id="12" name="TextBox 11"/>
          <p:cNvSpPr txBox="1"/>
          <p:nvPr/>
        </p:nvSpPr>
        <p:spPr>
          <a:xfrm>
            <a:off x="4211960" y="1916832"/>
            <a:ext cx="4536504" cy="1477328"/>
          </a:xfrm>
          <a:prstGeom prst="rect">
            <a:avLst/>
          </a:prstGeom>
          <a:noFill/>
        </p:spPr>
        <p:txBody>
          <a:bodyPr wrap="square" rtlCol="0">
            <a:spAutoFit/>
          </a:bodyPr>
          <a:lstStyle/>
          <a:p>
            <a:r>
              <a:rPr lang="en-GB" dirty="0"/>
              <a:t>Budget Line (budget constraint) presents all product bundle combinations that a consumer can purchase with their budget:</a:t>
            </a:r>
          </a:p>
          <a:p>
            <a:pPr>
              <a:buFont typeface="Arial" pitchFamily="34" charset="0"/>
              <a:buChar char="•"/>
            </a:pPr>
            <a:r>
              <a:rPr lang="en-GB" dirty="0"/>
              <a:t> 100 loaves of bread (budget of £100/1)</a:t>
            </a:r>
          </a:p>
          <a:p>
            <a:pPr>
              <a:buFont typeface="Arial" pitchFamily="34" charset="0"/>
              <a:buChar char="•"/>
            </a:pPr>
            <a:r>
              <a:rPr lang="en-GB" dirty="0"/>
              <a:t> 50 pints of beer (budget of £100 / 2)</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536504" cy="2585323"/>
          </a:xfrm>
          <a:prstGeom prst="rect">
            <a:avLst/>
          </a:prstGeom>
          <a:noFill/>
        </p:spPr>
        <p:txBody>
          <a:bodyPr wrap="square" rtlCol="0">
            <a:spAutoFit/>
          </a:bodyPr>
          <a:lstStyle/>
          <a:p>
            <a:r>
              <a:rPr lang="en-GB" dirty="0"/>
              <a:t>Doubling the consumer’s budget from £100 per week to £200 per week will double the quantity of loaves and beer that can be purchased with the available budget.</a:t>
            </a:r>
          </a:p>
          <a:p>
            <a:r>
              <a:rPr lang="en-GB" dirty="0"/>
              <a:t>This assumes that the price of the products remains unchanged:</a:t>
            </a:r>
          </a:p>
          <a:p>
            <a:pPr>
              <a:buFont typeface="Arial" pitchFamily="34" charset="0"/>
              <a:buChar char="•"/>
            </a:pPr>
            <a:r>
              <a:rPr lang="en-GB" dirty="0"/>
              <a:t>  Price of bread is £1 per loaf</a:t>
            </a:r>
          </a:p>
          <a:p>
            <a:pPr>
              <a:buFont typeface="Arial" pitchFamily="34" charset="0"/>
              <a:buChar char="•"/>
            </a:pPr>
            <a:r>
              <a:rPr lang="en-GB" dirty="0"/>
              <a:t>  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87624" y="465313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rot="17605501">
            <a:off x="1337925" y="2900181"/>
            <a:ext cx="1546020" cy="11857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Outward shift</a:t>
            </a:r>
          </a:p>
        </p:txBody>
      </p:sp>
      <p:sp>
        <p:nvSpPr>
          <p:cNvPr id="23" name="Right Arrow 22"/>
          <p:cNvSpPr/>
          <p:nvPr/>
        </p:nvSpPr>
        <p:spPr>
          <a:xfrm rot="17605501">
            <a:off x="3138124" y="3781133"/>
            <a:ext cx="1546020" cy="11857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Outward shift</a:t>
            </a:r>
          </a:p>
        </p:txBody>
      </p:sp>
      <p:sp>
        <p:nvSpPr>
          <p:cNvPr id="24" name="TextBox 23"/>
          <p:cNvSpPr txBox="1"/>
          <p:nvPr/>
        </p:nvSpPr>
        <p:spPr>
          <a:xfrm>
            <a:off x="5076056" y="3645024"/>
            <a:ext cx="1728192" cy="369332"/>
          </a:xfrm>
          <a:prstGeom prst="rect">
            <a:avLst/>
          </a:prstGeom>
          <a:noFill/>
        </p:spPr>
        <p:txBody>
          <a:bodyPr wrap="square" rtlCol="0">
            <a:spAutoFit/>
          </a:bodyPr>
          <a:lstStyle/>
          <a:p>
            <a:r>
              <a:rPr lang="en-GB" b="1" dirty="0">
                <a:solidFill>
                  <a:srgbClr val="0000FF"/>
                </a:solidFill>
              </a:rPr>
              <a:t>Budget Line 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flipV="1">
            <a:off x="1219200" y="914400"/>
            <a:ext cx="0" cy="4572000"/>
          </a:xfrm>
          <a:prstGeom prst="line">
            <a:avLst/>
          </a:prstGeom>
          <a:noFill/>
          <a:ln w="50800">
            <a:solidFill>
              <a:srgbClr val="0000FF"/>
            </a:solidFill>
            <a:round/>
            <a:headEnd/>
            <a:tailEnd type="stealth" w="med" len="med"/>
          </a:ln>
          <a:effectLst/>
        </p:spPr>
        <p:txBody>
          <a:bodyPr/>
          <a:lstStyle/>
          <a:p>
            <a:endParaRPr lang="en-GB"/>
          </a:p>
        </p:txBody>
      </p:sp>
      <p:sp>
        <p:nvSpPr>
          <p:cNvPr id="32771" name="Line 3"/>
          <p:cNvSpPr>
            <a:spLocks noChangeShapeType="1"/>
          </p:cNvSpPr>
          <p:nvPr/>
        </p:nvSpPr>
        <p:spPr bwMode="auto">
          <a:xfrm>
            <a:off x="1219200" y="5486400"/>
            <a:ext cx="7010400" cy="0"/>
          </a:xfrm>
          <a:prstGeom prst="line">
            <a:avLst/>
          </a:prstGeom>
          <a:noFill/>
          <a:ln w="50800">
            <a:solidFill>
              <a:srgbClr val="0000FF"/>
            </a:solidFill>
            <a:round/>
            <a:headEnd/>
            <a:tailEnd type="stealth" w="med" len="med"/>
          </a:ln>
          <a:effectLst/>
        </p:spPr>
        <p:txBody>
          <a:bodyPr/>
          <a:lstStyle/>
          <a:p>
            <a:endParaRPr lang="en-GB"/>
          </a:p>
        </p:txBody>
      </p:sp>
      <p:sp>
        <p:nvSpPr>
          <p:cNvPr id="32772" name="Arc 4"/>
          <p:cNvSpPr>
            <a:spLocks/>
          </p:cNvSpPr>
          <p:nvPr/>
        </p:nvSpPr>
        <p:spPr bwMode="auto">
          <a:xfrm rot="20442847">
            <a:off x="5584760" y="2757873"/>
            <a:ext cx="1833563" cy="1308100"/>
          </a:xfrm>
          <a:custGeom>
            <a:avLst/>
            <a:gdLst>
              <a:gd name="G0" fmla="+- 21192 0 0"/>
              <a:gd name="G1" fmla="+- 0 0 0"/>
              <a:gd name="G2" fmla="+- 21600 0 0"/>
              <a:gd name="T0" fmla="*/ 40647 w 40647"/>
              <a:gd name="T1" fmla="*/ 9384 h 21600"/>
              <a:gd name="T2" fmla="*/ 0 w 40647"/>
              <a:gd name="T3" fmla="*/ 4177 h 21600"/>
              <a:gd name="T4" fmla="*/ 21192 w 40647"/>
              <a:gd name="T5" fmla="*/ 0 h 21600"/>
            </a:gdLst>
            <a:ahLst/>
            <a:cxnLst>
              <a:cxn ang="0">
                <a:pos x="T0" y="T1"/>
              </a:cxn>
              <a:cxn ang="0">
                <a:pos x="T2" y="T3"/>
              </a:cxn>
              <a:cxn ang="0">
                <a:pos x="T4" y="T5"/>
              </a:cxn>
            </a:cxnLst>
            <a:rect l="0" t="0" r="r" b="b"/>
            <a:pathLst>
              <a:path w="40647" h="21600" fill="none" extrusionOk="0">
                <a:moveTo>
                  <a:pt x="40647" y="9384"/>
                </a:moveTo>
                <a:cubicBezTo>
                  <a:pt x="37044" y="16852"/>
                  <a:pt x="29484" y="21599"/>
                  <a:pt x="21192" y="21600"/>
                </a:cubicBezTo>
                <a:cubicBezTo>
                  <a:pt x="10873" y="21600"/>
                  <a:pt x="1995" y="14301"/>
                  <a:pt x="-1" y="4177"/>
                </a:cubicBezTo>
              </a:path>
              <a:path w="40647" h="21600" stroke="0" extrusionOk="0">
                <a:moveTo>
                  <a:pt x="40647" y="9384"/>
                </a:moveTo>
                <a:cubicBezTo>
                  <a:pt x="37044" y="16852"/>
                  <a:pt x="29484" y="21599"/>
                  <a:pt x="21192" y="21600"/>
                </a:cubicBezTo>
                <a:cubicBezTo>
                  <a:pt x="10873" y="21600"/>
                  <a:pt x="1995" y="14301"/>
                  <a:pt x="-1" y="4177"/>
                </a:cubicBezTo>
                <a:lnTo>
                  <a:pt x="21192" y="0"/>
                </a:lnTo>
                <a:close/>
              </a:path>
            </a:pathLst>
          </a:custGeom>
          <a:noFill/>
          <a:ln w="9525">
            <a:solidFill>
              <a:srgbClr val="FFCC00"/>
            </a:solidFill>
            <a:round/>
            <a:headEnd/>
            <a:tailEnd/>
          </a:ln>
          <a:effectLst/>
        </p:spPr>
        <p:txBody>
          <a:bodyPr wrap="none" anchor="ctr"/>
          <a:lstStyle/>
          <a:p>
            <a:endParaRPr lang="en-GB"/>
          </a:p>
        </p:txBody>
      </p:sp>
      <p:sp>
        <p:nvSpPr>
          <p:cNvPr id="32773" name="Arc 5"/>
          <p:cNvSpPr>
            <a:spLocks/>
          </p:cNvSpPr>
          <p:nvPr/>
        </p:nvSpPr>
        <p:spPr bwMode="auto">
          <a:xfrm>
            <a:off x="4714876" y="2857496"/>
            <a:ext cx="2062163" cy="1536700"/>
          </a:xfrm>
          <a:custGeom>
            <a:avLst/>
            <a:gdLst>
              <a:gd name="G0" fmla="+- 21112 0 0"/>
              <a:gd name="G1" fmla="+- 0 0 0"/>
              <a:gd name="G2" fmla="+- 21600 0 0"/>
              <a:gd name="T0" fmla="*/ 40567 w 40567"/>
              <a:gd name="T1" fmla="*/ 9384 h 21600"/>
              <a:gd name="T2" fmla="*/ 0 w 40567"/>
              <a:gd name="T3" fmla="*/ 4565 h 21600"/>
              <a:gd name="T4" fmla="*/ 21112 w 40567"/>
              <a:gd name="T5" fmla="*/ 0 h 21600"/>
            </a:gdLst>
            <a:ahLst/>
            <a:cxnLst>
              <a:cxn ang="0">
                <a:pos x="T0" y="T1"/>
              </a:cxn>
              <a:cxn ang="0">
                <a:pos x="T2" y="T3"/>
              </a:cxn>
              <a:cxn ang="0">
                <a:pos x="T4" y="T5"/>
              </a:cxn>
            </a:cxnLst>
            <a:rect l="0" t="0" r="r" b="b"/>
            <a:pathLst>
              <a:path w="40567" h="21600" fill="none" extrusionOk="0">
                <a:moveTo>
                  <a:pt x="40567" y="9384"/>
                </a:moveTo>
                <a:cubicBezTo>
                  <a:pt x="36964" y="16852"/>
                  <a:pt x="29404" y="21599"/>
                  <a:pt x="21112" y="21600"/>
                </a:cubicBezTo>
                <a:cubicBezTo>
                  <a:pt x="10941" y="21600"/>
                  <a:pt x="2149" y="14505"/>
                  <a:pt x="-1" y="4565"/>
                </a:cubicBezTo>
              </a:path>
              <a:path w="40567" h="21600" stroke="0" extrusionOk="0">
                <a:moveTo>
                  <a:pt x="40567" y="9384"/>
                </a:moveTo>
                <a:cubicBezTo>
                  <a:pt x="36964" y="16852"/>
                  <a:pt x="29404" y="21599"/>
                  <a:pt x="21112" y="21600"/>
                </a:cubicBezTo>
                <a:cubicBezTo>
                  <a:pt x="10941" y="21600"/>
                  <a:pt x="2149" y="14505"/>
                  <a:pt x="-1" y="4565"/>
                </a:cubicBezTo>
                <a:lnTo>
                  <a:pt x="21112" y="0"/>
                </a:lnTo>
                <a:close/>
              </a:path>
            </a:pathLst>
          </a:custGeom>
          <a:noFill/>
          <a:ln w="19050">
            <a:solidFill>
              <a:srgbClr val="FF9900"/>
            </a:solidFill>
            <a:round/>
            <a:headEnd/>
            <a:tailEnd/>
          </a:ln>
          <a:effectLst/>
        </p:spPr>
        <p:txBody>
          <a:bodyPr wrap="none" anchor="ctr"/>
          <a:lstStyle/>
          <a:p>
            <a:endParaRPr lang="en-GB"/>
          </a:p>
        </p:txBody>
      </p:sp>
      <p:sp>
        <p:nvSpPr>
          <p:cNvPr id="32774" name="Arc 6"/>
          <p:cNvSpPr>
            <a:spLocks/>
          </p:cNvSpPr>
          <p:nvPr/>
        </p:nvSpPr>
        <p:spPr bwMode="auto">
          <a:xfrm>
            <a:off x="3132138" y="3141663"/>
            <a:ext cx="2914650" cy="1430337"/>
          </a:xfrm>
          <a:custGeom>
            <a:avLst/>
            <a:gdLst>
              <a:gd name="G0" fmla="+- 21192 0 0"/>
              <a:gd name="G1" fmla="+- 0 0 0"/>
              <a:gd name="G2" fmla="+- 21600 0 0"/>
              <a:gd name="T0" fmla="*/ 42347 w 42347"/>
              <a:gd name="T1" fmla="*/ 4363 h 21600"/>
              <a:gd name="T2" fmla="*/ 0 w 42347"/>
              <a:gd name="T3" fmla="*/ 4177 h 21600"/>
              <a:gd name="T4" fmla="*/ 21192 w 42347"/>
              <a:gd name="T5" fmla="*/ 0 h 21600"/>
            </a:gdLst>
            <a:ahLst/>
            <a:cxnLst>
              <a:cxn ang="0">
                <a:pos x="T0" y="T1"/>
              </a:cxn>
              <a:cxn ang="0">
                <a:pos x="T2" y="T3"/>
              </a:cxn>
              <a:cxn ang="0">
                <a:pos x="T4" y="T5"/>
              </a:cxn>
            </a:cxnLst>
            <a:rect l="0" t="0" r="r" b="b"/>
            <a:pathLst>
              <a:path w="42347" h="21600" fill="none" extrusionOk="0">
                <a:moveTo>
                  <a:pt x="42346" y="4362"/>
                </a:moveTo>
                <a:cubicBezTo>
                  <a:pt x="40276" y="14399"/>
                  <a:pt x="31439" y="21599"/>
                  <a:pt x="21192" y="21600"/>
                </a:cubicBezTo>
                <a:cubicBezTo>
                  <a:pt x="10873" y="21600"/>
                  <a:pt x="1995" y="14301"/>
                  <a:pt x="-1" y="4177"/>
                </a:cubicBezTo>
              </a:path>
              <a:path w="42347" h="21600" stroke="0" extrusionOk="0">
                <a:moveTo>
                  <a:pt x="42346" y="4362"/>
                </a:moveTo>
                <a:cubicBezTo>
                  <a:pt x="40276" y="14399"/>
                  <a:pt x="31439" y="21599"/>
                  <a:pt x="21192" y="21600"/>
                </a:cubicBezTo>
                <a:cubicBezTo>
                  <a:pt x="10873" y="21600"/>
                  <a:pt x="1995" y="14301"/>
                  <a:pt x="-1" y="4177"/>
                </a:cubicBezTo>
                <a:lnTo>
                  <a:pt x="21192" y="0"/>
                </a:lnTo>
                <a:close/>
              </a:path>
            </a:pathLst>
          </a:custGeom>
          <a:noFill/>
          <a:ln w="19050">
            <a:solidFill>
              <a:schemeClr val="accent2"/>
            </a:solidFill>
            <a:round/>
            <a:headEnd/>
            <a:tailEnd/>
          </a:ln>
          <a:effectLst/>
        </p:spPr>
        <p:txBody>
          <a:bodyPr wrap="none" anchor="ctr"/>
          <a:lstStyle/>
          <a:p>
            <a:endParaRPr lang="en-GB"/>
          </a:p>
        </p:txBody>
      </p:sp>
      <p:sp>
        <p:nvSpPr>
          <p:cNvPr id="32776" name="Text Box 8"/>
          <p:cNvSpPr txBox="1">
            <a:spLocks noChangeArrowheads="1"/>
          </p:cNvSpPr>
          <p:nvPr/>
        </p:nvSpPr>
        <p:spPr bwMode="auto">
          <a:xfrm>
            <a:off x="6500826" y="1285860"/>
            <a:ext cx="2143140" cy="707886"/>
          </a:xfrm>
          <a:prstGeom prst="rect">
            <a:avLst/>
          </a:prstGeom>
          <a:noFill/>
          <a:ln w="9525">
            <a:noFill/>
            <a:miter lim="800000"/>
            <a:headEnd/>
            <a:tailEnd/>
          </a:ln>
          <a:effectLst/>
        </p:spPr>
        <p:txBody>
          <a:bodyPr wrap="square">
            <a:spAutoFit/>
          </a:bodyPr>
          <a:lstStyle/>
          <a:p>
            <a:pPr>
              <a:spcBef>
                <a:spcPct val="50000"/>
              </a:spcBef>
            </a:pPr>
            <a:r>
              <a:rPr lang="en-GB" sz="2000" b="1" dirty="0">
                <a:solidFill>
                  <a:srgbClr val="FF0000"/>
                </a:solidFill>
                <a:latin typeface="Times New Roman" pitchFamily="18" charset="0"/>
              </a:rPr>
              <a:t>Long-run average cost curve</a:t>
            </a:r>
          </a:p>
        </p:txBody>
      </p:sp>
      <p:sp>
        <p:nvSpPr>
          <p:cNvPr id="32777" name="Text Box 9"/>
          <p:cNvSpPr txBox="1">
            <a:spLocks noChangeArrowheads="1"/>
          </p:cNvSpPr>
          <p:nvPr/>
        </p:nvSpPr>
        <p:spPr bwMode="auto">
          <a:xfrm>
            <a:off x="5857884" y="2500306"/>
            <a:ext cx="1928826"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FFCC00"/>
                </a:solidFill>
                <a:latin typeface="Times New Roman" pitchFamily="18" charset="0"/>
              </a:rPr>
              <a:t>Short-run average cost curve 1</a:t>
            </a:r>
          </a:p>
        </p:txBody>
      </p:sp>
      <p:sp>
        <p:nvSpPr>
          <p:cNvPr id="32778" name="Text Box 10"/>
          <p:cNvSpPr txBox="1">
            <a:spLocks noChangeArrowheads="1"/>
          </p:cNvSpPr>
          <p:nvPr/>
        </p:nvSpPr>
        <p:spPr bwMode="auto">
          <a:xfrm>
            <a:off x="2643174" y="2857496"/>
            <a:ext cx="1928826" cy="641350"/>
          </a:xfrm>
          <a:prstGeom prst="rect">
            <a:avLst/>
          </a:prstGeom>
          <a:noFill/>
          <a:ln w="9525">
            <a:noFill/>
            <a:miter lim="800000"/>
            <a:headEnd/>
            <a:tailEnd/>
          </a:ln>
          <a:effectLst/>
        </p:spPr>
        <p:txBody>
          <a:bodyPr wrap="square">
            <a:spAutoFit/>
          </a:bodyPr>
          <a:lstStyle/>
          <a:p>
            <a:pPr>
              <a:spcBef>
                <a:spcPct val="50000"/>
              </a:spcBef>
            </a:pPr>
            <a:r>
              <a:rPr lang="en-GB" dirty="0">
                <a:solidFill>
                  <a:schemeClr val="accent2"/>
                </a:solidFill>
                <a:latin typeface="Times New Roman" pitchFamily="18" charset="0"/>
              </a:rPr>
              <a:t>Short-run average cost curve 3</a:t>
            </a:r>
          </a:p>
        </p:txBody>
      </p:sp>
      <p:sp>
        <p:nvSpPr>
          <p:cNvPr id="32779" name="Text Box 11"/>
          <p:cNvSpPr txBox="1">
            <a:spLocks noChangeArrowheads="1"/>
          </p:cNvSpPr>
          <p:nvPr/>
        </p:nvSpPr>
        <p:spPr bwMode="auto">
          <a:xfrm>
            <a:off x="4572000" y="2857496"/>
            <a:ext cx="990600" cy="366712"/>
          </a:xfrm>
          <a:prstGeom prst="rect">
            <a:avLst/>
          </a:prstGeom>
          <a:noFill/>
          <a:ln w="9525">
            <a:noFill/>
            <a:miter lim="800000"/>
            <a:headEnd/>
            <a:tailEnd/>
          </a:ln>
          <a:effectLst/>
        </p:spPr>
        <p:txBody>
          <a:bodyPr>
            <a:spAutoFit/>
          </a:bodyPr>
          <a:lstStyle/>
          <a:p>
            <a:pPr>
              <a:spcBef>
                <a:spcPct val="50000"/>
              </a:spcBef>
            </a:pPr>
            <a:r>
              <a:rPr lang="en-GB" dirty="0">
                <a:solidFill>
                  <a:srgbClr val="FF9900"/>
                </a:solidFill>
                <a:latin typeface="Times New Roman" pitchFamily="18" charset="0"/>
              </a:rPr>
              <a:t>SACC 4</a:t>
            </a:r>
          </a:p>
        </p:txBody>
      </p:sp>
      <p:sp>
        <p:nvSpPr>
          <p:cNvPr id="32780" name="Text Box 12"/>
          <p:cNvSpPr txBox="1">
            <a:spLocks noChangeArrowheads="1"/>
          </p:cNvSpPr>
          <p:nvPr/>
        </p:nvSpPr>
        <p:spPr bwMode="auto">
          <a:xfrm>
            <a:off x="7308850" y="3716338"/>
            <a:ext cx="990600" cy="366712"/>
          </a:xfrm>
          <a:prstGeom prst="rect">
            <a:avLst/>
          </a:prstGeom>
          <a:noFill/>
          <a:ln w="9525">
            <a:noFill/>
            <a:miter lim="800000"/>
            <a:headEnd/>
            <a:tailEnd/>
          </a:ln>
          <a:effectLst/>
        </p:spPr>
        <p:txBody>
          <a:bodyPr>
            <a:spAutoFit/>
          </a:bodyPr>
          <a:lstStyle/>
          <a:p>
            <a:pPr>
              <a:spcBef>
                <a:spcPct val="50000"/>
              </a:spcBef>
            </a:pPr>
            <a:r>
              <a:rPr lang="en-GB">
                <a:solidFill>
                  <a:srgbClr val="00CC00"/>
                </a:solidFill>
                <a:latin typeface="Times New Roman" pitchFamily="18" charset="0"/>
              </a:rPr>
              <a:t>SACC 4</a:t>
            </a:r>
          </a:p>
        </p:txBody>
      </p:sp>
      <p:sp>
        <p:nvSpPr>
          <p:cNvPr id="32781" name="Text Box 13"/>
          <p:cNvSpPr txBox="1">
            <a:spLocks noChangeArrowheads="1"/>
          </p:cNvSpPr>
          <p:nvPr/>
        </p:nvSpPr>
        <p:spPr bwMode="auto">
          <a:xfrm>
            <a:off x="6781800" y="5445125"/>
            <a:ext cx="2362200" cy="457200"/>
          </a:xfrm>
          <a:prstGeom prst="rect">
            <a:avLst/>
          </a:prstGeom>
          <a:noFill/>
          <a:ln w="9525">
            <a:noFill/>
            <a:miter lim="800000"/>
            <a:headEnd/>
            <a:tailEnd/>
          </a:ln>
          <a:effectLst/>
        </p:spPr>
        <p:txBody>
          <a:bodyPr>
            <a:spAutoFit/>
          </a:bodyPr>
          <a:lstStyle/>
          <a:p>
            <a:pPr>
              <a:spcBef>
                <a:spcPct val="50000"/>
              </a:spcBef>
            </a:pPr>
            <a:r>
              <a:rPr lang="en-GB" sz="2000">
                <a:latin typeface="Times New Roman" pitchFamily="18" charset="0"/>
              </a:rPr>
              <a:t>Scale of production</a:t>
            </a:r>
            <a:r>
              <a:rPr lang="en-GB" sz="2400">
                <a:latin typeface="Times New Roman" pitchFamily="18" charset="0"/>
              </a:rPr>
              <a:t> </a:t>
            </a:r>
          </a:p>
        </p:txBody>
      </p:sp>
      <p:sp>
        <p:nvSpPr>
          <p:cNvPr id="32782" name="Text Box 14"/>
          <p:cNvSpPr txBox="1">
            <a:spLocks noChangeArrowheads="1"/>
          </p:cNvSpPr>
          <p:nvPr/>
        </p:nvSpPr>
        <p:spPr bwMode="auto">
          <a:xfrm>
            <a:off x="3124200" y="5486400"/>
            <a:ext cx="2895600" cy="3968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Minimum efficient scale</a:t>
            </a:r>
          </a:p>
        </p:txBody>
      </p:sp>
      <p:sp>
        <p:nvSpPr>
          <p:cNvPr id="32783" name="Line 15"/>
          <p:cNvSpPr>
            <a:spLocks noChangeShapeType="1"/>
          </p:cNvSpPr>
          <p:nvPr/>
        </p:nvSpPr>
        <p:spPr bwMode="auto">
          <a:xfrm>
            <a:off x="4714876" y="3429000"/>
            <a:ext cx="0" cy="2057400"/>
          </a:xfrm>
          <a:prstGeom prst="line">
            <a:avLst/>
          </a:prstGeom>
          <a:noFill/>
          <a:ln w="28575">
            <a:solidFill>
              <a:schemeClr val="accent2"/>
            </a:solidFill>
            <a:prstDash val="sysDot"/>
            <a:round/>
            <a:headEnd/>
            <a:tailEnd/>
          </a:ln>
          <a:effectLst/>
        </p:spPr>
        <p:txBody>
          <a:bodyPr/>
          <a:lstStyle/>
          <a:p>
            <a:endParaRPr lang="en-GB"/>
          </a:p>
        </p:txBody>
      </p:sp>
      <p:sp>
        <p:nvSpPr>
          <p:cNvPr id="32784" name="Line 16"/>
          <p:cNvSpPr>
            <a:spLocks noChangeShapeType="1"/>
          </p:cNvSpPr>
          <p:nvPr/>
        </p:nvSpPr>
        <p:spPr bwMode="auto">
          <a:xfrm flipV="1">
            <a:off x="4714876" y="4929198"/>
            <a:ext cx="3600450" cy="1587"/>
          </a:xfrm>
          <a:prstGeom prst="line">
            <a:avLst/>
          </a:prstGeom>
          <a:noFill/>
          <a:ln w="38100">
            <a:solidFill>
              <a:schemeClr val="accent2"/>
            </a:solidFill>
            <a:round/>
            <a:headEnd/>
            <a:tailEnd type="triangle" w="med" len="med"/>
          </a:ln>
          <a:effectLst/>
        </p:spPr>
        <p:txBody>
          <a:bodyPr/>
          <a:lstStyle/>
          <a:p>
            <a:endParaRPr lang="en-GB"/>
          </a:p>
        </p:txBody>
      </p:sp>
      <p:sp>
        <p:nvSpPr>
          <p:cNvPr id="32785" name="Text Box 17"/>
          <p:cNvSpPr txBox="1">
            <a:spLocks noChangeArrowheads="1"/>
          </p:cNvSpPr>
          <p:nvPr/>
        </p:nvSpPr>
        <p:spPr bwMode="auto">
          <a:xfrm>
            <a:off x="5429256" y="4500570"/>
            <a:ext cx="3429024" cy="461665"/>
          </a:xfrm>
          <a:prstGeom prst="rect">
            <a:avLst/>
          </a:prstGeom>
          <a:noFill/>
          <a:ln w="9525">
            <a:noFill/>
            <a:miter lim="800000"/>
            <a:headEnd/>
            <a:tailEnd/>
          </a:ln>
          <a:effectLst/>
        </p:spPr>
        <p:txBody>
          <a:bodyPr wrap="square">
            <a:spAutoFit/>
          </a:bodyPr>
          <a:lstStyle/>
          <a:p>
            <a:pPr>
              <a:spcBef>
                <a:spcPct val="50000"/>
              </a:spcBef>
            </a:pPr>
            <a:r>
              <a:rPr lang="en-GB" sz="2400" b="1" dirty="0">
                <a:solidFill>
                  <a:schemeClr val="accent2"/>
                </a:solidFill>
                <a:latin typeface="Times New Roman" pitchFamily="18" charset="0"/>
              </a:rPr>
              <a:t>Diseconomies of scale</a:t>
            </a:r>
          </a:p>
        </p:txBody>
      </p:sp>
      <p:sp>
        <p:nvSpPr>
          <p:cNvPr id="32786" name="Freeform 18"/>
          <p:cNvSpPr>
            <a:spLocks/>
          </p:cNvSpPr>
          <p:nvPr/>
        </p:nvSpPr>
        <p:spPr bwMode="auto">
          <a:xfrm>
            <a:off x="1619250" y="1084263"/>
            <a:ext cx="6621463" cy="3582988"/>
          </a:xfrm>
          <a:custGeom>
            <a:avLst/>
            <a:gdLst>
              <a:gd name="connsiteX0" fmla="*/ 67 w 3968"/>
              <a:gd name="connsiteY0" fmla="*/ 0 h 2260"/>
              <a:gd name="connsiteX1" fmla="*/ 166 w 3968"/>
              <a:gd name="connsiteY1" fmla="*/ 1086 h 2260"/>
              <a:gd name="connsiteX2" fmla="*/ 1065 w 3968"/>
              <a:gd name="connsiteY2" fmla="*/ 2067 h 2260"/>
              <a:gd name="connsiteX3" fmla="*/ 2335 w 3968"/>
              <a:gd name="connsiteY3" fmla="*/ 2230 h 2260"/>
              <a:gd name="connsiteX4" fmla="*/ 3968 w 3968"/>
              <a:gd name="connsiteY4" fmla="*/ 2248 h 2260"/>
              <a:gd name="connsiteX0" fmla="*/ 67 w 3968"/>
              <a:gd name="connsiteY0" fmla="*/ 0 h 2248"/>
              <a:gd name="connsiteX1" fmla="*/ 166 w 3968"/>
              <a:gd name="connsiteY1" fmla="*/ 1086 h 2248"/>
              <a:gd name="connsiteX2" fmla="*/ 1065 w 3968"/>
              <a:gd name="connsiteY2" fmla="*/ 2067 h 2248"/>
              <a:gd name="connsiteX3" fmla="*/ 2830 w 3968"/>
              <a:gd name="connsiteY3" fmla="*/ 2050 h 2248"/>
              <a:gd name="connsiteX4" fmla="*/ 3968 w 3968"/>
              <a:gd name="connsiteY4" fmla="*/ 2248 h 2248"/>
              <a:gd name="connsiteX0" fmla="*/ 67 w 3698"/>
              <a:gd name="connsiteY0" fmla="*/ 0 h 2228"/>
              <a:gd name="connsiteX1" fmla="*/ 166 w 3698"/>
              <a:gd name="connsiteY1" fmla="*/ 1086 h 2228"/>
              <a:gd name="connsiteX2" fmla="*/ 1065 w 3698"/>
              <a:gd name="connsiteY2" fmla="*/ 2067 h 2228"/>
              <a:gd name="connsiteX3" fmla="*/ 2830 w 3698"/>
              <a:gd name="connsiteY3" fmla="*/ 2050 h 2228"/>
              <a:gd name="connsiteX4" fmla="*/ 3698 w 3698"/>
              <a:gd name="connsiteY4" fmla="*/ 1708 h 2228"/>
              <a:gd name="connsiteX0" fmla="*/ 67 w 3698"/>
              <a:gd name="connsiteY0" fmla="*/ 0 h 2241"/>
              <a:gd name="connsiteX1" fmla="*/ 166 w 3698"/>
              <a:gd name="connsiteY1" fmla="*/ 1086 h 2241"/>
              <a:gd name="connsiteX2" fmla="*/ 1065 w 3698"/>
              <a:gd name="connsiteY2" fmla="*/ 2067 h 2241"/>
              <a:gd name="connsiteX3" fmla="*/ 1938 w 3698"/>
              <a:gd name="connsiteY3" fmla="*/ 2132 h 2241"/>
              <a:gd name="connsiteX4" fmla="*/ 2830 w 3698"/>
              <a:gd name="connsiteY4" fmla="*/ 2050 h 2241"/>
              <a:gd name="connsiteX5" fmla="*/ 3698 w 3698"/>
              <a:gd name="connsiteY5" fmla="*/ 1708 h 2241"/>
              <a:gd name="connsiteX0" fmla="*/ 67 w 3698"/>
              <a:gd name="connsiteY0" fmla="*/ 0 h 2256"/>
              <a:gd name="connsiteX1" fmla="*/ 166 w 3698"/>
              <a:gd name="connsiteY1" fmla="*/ 1086 h 2256"/>
              <a:gd name="connsiteX2" fmla="*/ 1065 w 3698"/>
              <a:gd name="connsiteY2" fmla="*/ 2067 h 2256"/>
              <a:gd name="connsiteX3" fmla="*/ 1938 w 3698"/>
              <a:gd name="connsiteY3" fmla="*/ 2222 h 2256"/>
              <a:gd name="connsiteX4" fmla="*/ 2830 w 3698"/>
              <a:gd name="connsiteY4" fmla="*/ 2050 h 2256"/>
              <a:gd name="connsiteX5" fmla="*/ 3698 w 3698"/>
              <a:gd name="connsiteY5" fmla="*/ 1708 h 2256"/>
              <a:gd name="connsiteX0" fmla="*/ 213 w 3844"/>
              <a:gd name="connsiteY0" fmla="*/ 0 h 2383"/>
              <a:gd name="connsiteX1" fmla="*/ 312 w 3844"/>
              <a:gd name="connsiteY1" fmla="*/ 1086 h 2383"/>
              <a:gd name="connsiteX2" fmla="*/ 2084 w 3844"/>
              <a:gd name="connsiteY2" fmla="*/ 2222 h 2383"/>
              <a:gd name="connsiteX3" fmla="*/ 2976 w 3844"/>
              <a:gd name="connsiteY3" fmla="*/ 2050 h 2383"/>
              <a:gd name="connsiteX4" fmla="*/ 3844 w 3844"/>
              <a:gd name="connsiteY4" fmla="*/ 1708 h 2383"/>
              <a:gd name="connsiteX0" fmla="*/ 213 w 3844"/>
              <a:gd name="connsiteY0" fmla="*/ 0 h 2280"/>
              <a:gd name="connsiteX1" fmla="*/ 312 w 3844"/>
              <a:gd name="connsiteY1" fmla="*/ 1086 h 2280"/>
              <a:gd name="connsiteX2" fmla="*/ 1122 w 3844"/>
              <a:gd name="connsiteY2" fmla="*/ 1703 h 2280"/>
              <a:gd name="connsiteX3" fmla="*/ 2084 w 3844"/>
              <a:gd name="connsiteY3" fmla="*/ 2222 h 2280"/>
              <a:gd name="connsiteX4" fmla="*/ 2976 w 3844"/>
              <a:gd name="connsiteY4" fmla="*/ 2050 h 2280"/>
              <a:gd name="connsiteX5" fmla="*/ 3844 w 3844"/>
              <a:gd name="connsiteY5" fmla="*/ 1708 h 2280"/>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3844 w 3844"/>
              <a:gd name="connsiteY5" fmla="*/ 1708 h 2257"/>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2975 w 3844"/>
              <a:gd name="connsiteY5" fmla="*/ 2045 h 2257"/>
              <a:gd name="connsiteX6" fmla="*/ 3844 w 3844"/>
              <a:gd name="connsiteY6" fmla="*/ 1708 h 2257"/>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2975 w 3844"/>
              <a:gd name="connsiteY5" fmla="*/ 2045 h 2257"/>
              <a:gd name="connsiteX6" fmla="*/ 3480 w 3844"/>
              <a:gd name="connsiteY6" fmla="*/ 1855 h 2257"/>
              <a:gd name="connsiteX7" fmla="*/ 3844 w 3844"/>
              <a:gd name="connsiteY7" fmla="*/ 1708 h 2257"/>
              <a:gd name="connsiteX0" fmla="*/ 213 w 4069"/>
              <a:gd name="connsiteY0" fmla="*/ 0 h 2257"/>
              <a:gd name="connsiteX1" fmla="*/ 312 w 4069"/>
              <a:gd name="connsiteY1" fmla="*/ 1086 h 2257"/>
              <a:gd name="connsiteX2" fmla="*/ 1122 w 4069"/>
              <a:gd name="connsiteY2" fmla="*/ 1838 h 2257"/>
              <a:gd name="connsiteX3" fmla="*/ 2084 w 4069"/>
              <a:gd name="connsiteY3" fmla="*/ 2222 h 2257"/>
              <a:gd name="connsiteX4" fmla="*/ 2976 w 4069"/>
              <a:gd name="connsiteY4" fmla="*/ 2050 h 2257"/>
              <a:gd name="connsiteX5" fmla="*/ 2975 w 4069"/>
              <a:gd name="connsiteY5" fmla="*/ 2045 h 2257"/>
              <a:gd name="connsiteX6" fmla="*/ 3480 w 4069"/>
              <a:gd name="connsiteY6" fmla="*/ 1855 h 2257"/>
              <a:gd name="connsiteX7" fmla="*/ 4069 w 4069"/>
              <a:gd name="connsiteY7" fmla="*/ 1393 h 2257"/>
              <a:gd name="connsiteX0" fmla="*/ 213 w 4069"/>
              <a:gd name="connsiteY0" fmla="*/ 0 h 2257"/>
              <a:gd name="connsiteX1" fmla="*/ 312 w 4069"/>
              <a:gd name="connsiteY1" fmla="*/ 1086 h 2257"/>
              <a:gd name="connsiteX2" fmla="*/ 1122 w 4069"/>
              <a:gd name="connsiteY2" fmla="*/ 1838 h 2257"/>
              <a:gd name="connsiteX3" fmla="*/ 2084 w 4069"/>
              <a:gd name="connsiteY3" fmla="*/ 2222 h 2257"/>
              <a:gd name="connsiteX4" fmla="*/ 2976 w 4069"/>
              <a:gd name="connsiteY4" fmla="*/ 2050 h 2257"/>
              <a:gd name="connsiteX5" fmla="*/ 2975 w 4069"/>
              <a:gd name="connsiteY5" fmla="*/ 2045 h 2257"/>
              <a:gd name="connsiteX6" fmla="*/ 3480 w 4069"/>
              <a:gd name="connsiteY6" fmla="*/ 1855 h 2257"/>
              <a:gd name="connsiteX7" fmla="*/ 3877 w 4069"/>
              <a:gd name="connsiteY7" fmla="*/ 1550 h 2257"/>
              <a:gd name="connsiteX8" fmla="*/ 4069 w 4069"/>
              <a:gd name="connsiteY8" fmla="*/ 1393 h 2257"/>
              <a:gd name="connsiteX0" fmla="*/ 213 w 4204"/>
              <a:gd name="connsiteY0" fmla="*/ 0 h 2257"/>
              <a:gd name="connsiteX1" fmla="*/ 312 w 4204"/>
              <a:gd name="connsiteY1" fmla="*/ 1086 h 2257"/>
              <a:gd name="connsiteX2" fmla="*/ 1122 w 4204"/>
              <a:gd name="connsiteY2" fmla="*/ 1838 h 2257"/>
              <a:gd name="connsiteX3" fmla="*/ 2084 w 4204"/>
              <a:gd name="connsiteY3" fmla="*/ 2222 h 2257"/>
              <a:gd name="connsiteX4" fmla="*/ 2976 w 4204"/>
              <a:gd name="connsiteY4" fmla="*/ 2050 h 2257"/>
              <a:gd name="connsiteX5" fmla="*/ 2975 w 4204"/>
              <a:gd name="connsiteY5" fmla="*/ 2045 h 2257"/>
              <a:gd name="connsiteX6" fmla="*/ 3480 w 4204"/>
              <a:gd name="connsiteY6" fmla="*/ 1855 h 2257"/>
              <a:gd name="connsiteX7" fmla="*/ 3877 w 4204"/>
              <a:gd name="connsiteY7" fmla="*/ 1550 h 2257"/>
              <a:gd name="connsiteX8" fmla="*/ 4204 w 4204"/>
              <a:gd name="connsiteY8" fmla="*/ 76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3480 w 4384"/>
              <a:gd name="connsiteY5" fmla="*/ 1855 h 2257"/>
              <a:gd name="connsiteX6" fmla="*/ 3877 w 4384"/>
              <a:gd name="connsiteY6" fmla="*/ 1550 h 2257"/>
              <a:gd name="connsiteX7" fmla="*/ 4384 w 4384"/>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1" h="2257">
                <a:moveTo>
                  <a:pt x="0" y="0"/>
                </a:moveTo>
                <a:cubicBezTo>
                  <a:pt x="18" y="181"/>
                  <a:pt x="91" y="419"/>
                  <a:pt x="324" y="906"/>
                </a:cubicBezTo>
                <a:cubicBezTo>
                  <a:pt x="431" y="1256"/>
                  <a:pt x="651" y="1619"/>
                  <a:pt x="909" y="1838"/>
                </a:cubicBezTo>
                <a:cubicBezTo>
                  <a:pt x="1167" y="2057"/>
                  <a:pt x="1562" y="2187"/>
                  <a:pt x="1871" y="2222"/>
                </a:cubicBezTo>
                <a:cubicBezTo>
                  <a:pt x="2180" y="2257"/>
                  <a:pt x="2530" y="2111"/>
                  <a:pt x="2763" y="2050"/>
                </a:cubicBezTo>
                <a:cubicBezTo>
                  <a:pt x="2996" y="1989"/>
                  <a:pt x="3117" y="1938"/>
                  <a:pt x="3267" y="1855"/>
                </a:cubicBezTo>
                <a:cubicBezTo>
                  <a:pt x="3399" y="1753"/>
                  <a:pt x="3584" y="1681"/>
                  <a:pt x="3664" y="1550"/>
                </a:cubicBezTo>
                <a:cubicBezTo>
                  <a:pt x="3815" y="1308"/>
                  <a:pt x="4002" y="785"/>
                  <a:pt x="4171" y="403"/>
                </a:cubicBezTo>
              </a:path>
            </a:pathLst>
          </a:custGeom>
          <a:noFill/>
          <a:ln w="38100" cmpd="sng">
            <a:solidFill>
              <a:srgbClr val="FF0000"/>
            </a:solidFill>
            <a:round/>
            <a:headEnd/>
            <a:tailEnd/>
          </a:ln>
          <a:effectLst/>
        </p:spPr>
        <p:txBody>
          <a:bodyPr/>
          <a:lstStyle/>
          <a:p>
            <a:endParaRPr lang="en-GB"/>
          </a:p>
        </p:txBody>
      </p:sp>
      <p:sp>
        <p:nvSpPr>
          <p:cNvPr id="32787" name="Text Box 19"/>
          <p:cNvSpPr txBox="1">
            <a:spLocks noChangeArrowheads="1"/>
          </p:cNvSpPr>
          <p:nvPr/>
        </p:nvSpPr>
        <p:spPr bwMode="auto">
          <a:xfrm>
            <a:off x="-36513" y="260350"/>
            <a:ext cx="2819401" cy="701675"/>
          </a:xfrm>
          <a:prstGeom prst="rect">
            <a:avLst/>
          </a:prstGeom>
          <a:noFill/>
          <a:ln w="9525">
            <a:noFill/>
            <a:miter lim="800000"/>
            <a:headEnd/>
            <a:tailEnd/>
          </a:ln>
          <a:effectLst/>
        </p:spPr>
        <p:txBody>
          <a:bodyPr>
            <a:spAutoFit/>
          </a:bodyPr>
          <a:lstStyle/>
          <a:p>
            <a:pPr>
              <a:spcBef>
                <a:spcPct val="50000"/>
              </a:spcBef>
            </a:pPr>
            <a:r>
              <a:rPr lang="en-GB" sz="2000">
                <a:latin typeface="Times New Roman" pitchFamily="18" charset="0"/>
              </a:rPr>
              <a:t>Unit cost of production (Total Cost/ Output)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536504" cy="2585323"/>
          </a:xfrm>
          <a:prstGeom prst="rect">
            <a:avLst/>
          </a:prstGeom>
          <a:noFill/>
        </p:spPr>
        <p:txBody>
          <a:bodyPr wrap="square" rtlCol="0">
            <a:spAutoFit/>
          </a:bodyPr>
          <a:lstStyle/>
          <a:p>
            <a:r>
              <a:rPr lang="en-GB" dirty="0"/>
              <a:t>Halving the consumer’s budget from £200 per week to £100 per week will halve the quantity of loaves and beer that can be purchased with the available budget.</a:t>
            </a:r>
          </a:p>
          <a:p>
            <a:endParaRPr lang="en-GB" dirty="0"/>
          </a:p>
          <a:p>
            <a:r>
              <a:rPr lang="en-GB" dirty="0"/>
              <a:t>This assumes that the price of the products remains unchanged:</a:t>
            </a:r>
          </a:p>
          <a:p>
            <a:pPr>
              <a:buFont typeface="Arial" pitchFamily="34" charset="0"/>
              <a:buChar char="•"/>
            </a:pPr>
            <a:r>
              <a:rPr lang="en-GB" dirty="0"/>
              <a:t>  Price of bread is £1 per loaf</a:t>
            </a:r>
          </a:p>
          <a:p>
            <a:pPr>
              <a:buFont typeface="Arial" pitchFamily="34" charset="0"/>
              <a:buChar char="•"/>
            </a:pPr>
            <a:r>
              <a:rPr lang="en-GB" dirty="0"/>
              <a:t>  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rot="6996525">
            <a:off x="2402305" y="3136051"/>
            <a:ext cx="1546020" cy="1738910"/>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Inward shift</a:t>
            </a:r>
          </a:p>
        </p:txBody>
      </p:sp>
      <p:sp>
        <p:nvSpPr>
          <p:cNvPr id="24" name="TextBox 23"/>
          <p:cNvSpPr txBox="1"/>
          <p:nvPr/>
        </p:nvSpPr>
        <p:spPr>
          <a:xfrm>
            <a:off x="1115616" y="4725144"/>
            <a:ext cx="1728192" cy="369332"/>
          </a:xfrm>
          <a:prstGeom prst="rect">
            <a:avLst/>
          </a:prstGeom>
          <a:noFill/>
        </p:spPr>
        <p:txBody>
          <a:bodyPr wrap="square" rtlCol="0">
            <a:spAutoFit/>
          </a:bodyPr>
          <a:lstStyle/>
          <a:p>
            <a:r>
              <a:rPr lang="en-GB" b="1" dirty="0">
                <a:solidFill>
                  <a:srgbClr val="0000FF"/>
                </a:solidFill>
              </a:rPr>
              <a:t>Budget Line 2</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3491880" y="1412776"/>
            <a:ext cx="4536504" cy="923330"/>
          </a:xfrm>
          <a:prstGeom prst="rect">
            <a:avLst/>
          </a:prstGeom>
          <a:noFill/>
        </p:spPr>
        <p:txBody>
          <a:bodyPr wrap="square" rtlCol="0">
            <a:spAutoFit/>
          </a:bodyPr>
          <a:lstStyle/>
          <a:p>
            <a:r>
              <a:rPr lang="en-GB" dirty="0"/>
              <a:t>Consequence of doubling the consumer’s budget from £100 per week to £200 per week.</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72200" y="4365104"/>
            <a:ext cx="1728192" cy="369332"/>
          </a:xfrm>
          <a:prstGeom prst="rect">
            <a:avLst/>
          </a:prstGeom>
          <a:noFill/>
        </p:spPr>
        <p:txBody>
          <a:bodyPr wrap="square" rtlCol="0">
            <a:spAutoFit/>
          </a:bodyPr>
          <a:lstStyle/>
          <a:p>
            <a:r>
              <a:rPr lang="en-GB" b="1" dirty="0">
                <a:solidFill>
                  <a:srgbClr val="0000FF"/>
                </a:solidFill>
              </a:rPr>
              <a:t>Budget Line 2</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267744" y="5157192"/>
            <a:ext cx="1728192" cy="369332"/>
          </a:xfrm>
          <a:prstGeom prst="rect">
            <a:avLst/>
          </a:prstGeom>
          <a:noFill/>
        </p:spPr>
        <p:txBody>
          <a:bodyPr wrap="square" rtlCol="0">
            <a:spAutoFit/>
          </a:bodyPr>
          <a:lstStyle/>
          <a:p>
            <a:r>
              <a:rPr lang="en-GB" b="1" dirty="0">
                <a:solidFill>
                  <a:srgbClr val="0000FF"/>
                </a:solidFill>
              </a:rPr>
              <a:t>Budget Line 1</a:t>
            </a:r>
          </a:p>
        </p:txBody>
      </p:sp>
      <p:sp>
        <p:nvSpPr>
          <p:cNvPr id="16" name="Freeform 15"/>
          <p:cNvSpPr/>
          <p:nvPr/>
        </p:nvSpPr>
        <p:spPr>
          <a:xfrm rot="173295">
            <a:off x="898262" y="2349937"/>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Freeform 20"/>
          <p:cNvSpPr/>
          <p:nvPr/>
        </p:nvSpPr>
        <p:spPr>
          <a:xfrm>
            <a:off x="2051719"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TextBox 21"/>
          <p:cNvSpPr txBox="1"/>
          <p:nvPr/>
        </p:nvSpPr>
        <p:spPr>
          <a:xfrm>
            <a:off x="5868144" y="3429000"/>
            <a:ext cx="2448272" cy="369332"/>
          </a:xfrm>
          <a:prstGeom prst="rect">
            <a:avLst/>
          </a:prstGeom>
          <a:noFill/>
        </p:spPr>
        <p:txBody>
          <a:bodyPr wrap="square" rtlCol="0">
            <a:spAutoFit/>
          </a:bodyPr>
          <a:lstStyle/>
          <a:p>
            <a:r>
              <a:rPr lang="en-GB" b="1" dirty="0">
                <a:solidFill>
                  <a:srgbClr val="FF0000"/>
                </a:solidFill>
              </a:rPr>
              <a:t>Indifference Curve 2</a:t>
            </a:r>
          </a:p>
        </p:txBody>
      </p:sp>
      <p:sp>
        <p:nvSpPr>
          <p:cNvPr id="25" name="TextBox 24"/>
          <p:cNvSpPr txBox="1"/>
          <p:nvPr/>
        </p:nvSpPr>
        <p:spPr>
          <a:xfrm>
            <a:off x="6444208" y="5085184"/>
            <a:ext cx="2448272" cy="369332"/>
          </a:xfrm>
          <a:prstGeom prst="rect">
            <a:avLst/>
          </a:prstGeom>
          <a:noFill/>
        </p:spPr>
        <p:txBody>
          <a:bodyPr wrap="square" rtlCol="0">
            <a:spAutoFit/>
          </a:bodyPr>
          <a:lstStyle/>
          <a:p>
            <a:r>
              <a:rPr lang="en-GB" b="1" dirty="0">
                <a:solidFill>
                  <a:srgbClr val="FF0000"/>
                </a:solidFill>
              </a:rPr>
              <a:t>Indifference Curve 1</a:t>
            </a:r>
          </a:p>
        </p:txBody>
      </p:sp>
      <p:sp>
        <p:nvSpPr>
          <p:cNvPr id="26" name="Oval 25"/>
          <p:cNvSpPr/>
          <p:nvPr/>
        </p:nvSpPr>
        <p:spPr>
          <a:xfrm>
            <a:off x="226774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9" name="Straight Connector 28"/>
          <p:cNvCxnSpPr>
            <a:stCxn id="27" idx="4"/>
          </p:cNvCxnSpPr>
          <p:nvPr/>
        </p:nvCxnSpPr>
        <p:spPr>
          <a:xfrm flipH="1">
            <a:off x="3491880"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6" idx="4"/>
          </p:cNvCxnSpPr>
          <p:nvPr/>
        </p:nvCxnSpPr>
        <p:spPr>
          <a:xfrm>
            <a:off x="237575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7" idx="2"/>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6" idx="2"/>
          </p:cNvCxnSpPr>
          <p:nvPr/>
        </p:nvCxnSpPr>
        <p:spPr>
          <a:xfrm flipH="1" flipV="1">
            <a:off x="899592" y="4437112"/>
            <a:ext cx="1368152"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rot="6917622">
            <a:off x="2141065" y="2390552"/>
            <a:ext cx="1154253" cy="2364028"/>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Budget Line Pivots</a:t>
            </a:r>
          </a:p>
        </p:txBody>
      </p:sp>
      <p:sp>
        <p:nvSpPr>
          <p:cNvPr id="24" name="TextBox 23"/>
          <p:cNvSpPr txBox="1"/>
          <p:nvPr/>
        </p:nvSpPr>
        <p:spPr>
          <a:xfrm>
            <a:off x="2411760" y="4581128"/>
            <a:ext cx="1728192" cy="369332"/>
          </a:xfrm>
          <a:prstGeom prst="rect">
            <a:avLst/>
          </a:prstGeom>
          <a:noFill/>
        </p:spPr>
        <p:txBody>
          <a:bodyPr wrap="square" rtlCol="0">
            <a:spAutoFit/>
          </a:bodyPr>
          <a:lstStyle/>
          <a:p>
            <a:r>
              <a:rPr lang="en-GB" b="1" dirty="0">
                <a:solidFill>
                  <a:srgbClr val="FF0000"/>
                </a:solidFill>
              </a:rPr>
              <a:t>Budget Line 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411760" y="4581128"/>
            <a:ext cx="1728192"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sp>
        <p:nvSpPr>
          <p:cNvPr id="43" name="TextBox 42"/>
          <p:cNvSpPr txBox="1"/>
          <p:nvPr/>
        </p:nvSpPr>
        <p:spPr>
          <a:xfrm>
            <a:off x="3563888" y="764704"/>
            <a:ext cx="5184576" cy="2934330"/>
          </a:xfrm>
          <a:prstGeom prst="rect">
            <a:avLst/>
          </a:prstGeom>
          <a:noFill/>
        </p:spPr>
        <p:txBody>
          <a:bodyPr wrap="square" rtlCol="0">
            <a:spAutoFit/>
          </a:bodyPr>
          <a:lstStyle/>
          <a:p>
            <a:r>
              <a:rPr lang="en-GB" dirty="0"/>
              <a:t>Doubling the price of beer from £2 per pint to £4 per pint for a consumer earning £200 per week, will reduce beer consumption from 65 pints to 30 pints per week, and increase consumption of bread from 70 to 80 loaves per week.</a:t>
            </a:r>
          </a:p>
          <a:p>
            <a:endParaRPr lang="en-GB" dirty="0"/>
          </a:p>
          <a:p>
            <a:r>
              <a:rPr lang="en-GB" dirty="0"/>
              <a:t>((65 x £2) = £130) + ((70 x £1) = £70) = £200</a:t>
            </a:r>
          </a:p>
          <a:p>
            <a:endParaRPr lang="en-GB" dirty="0"/>
          </a:p>
          <a:p>
            <a:r>
              <a:rPr lang="en-GB" dirty="0"/>
              <a:t>((30 x £4)= £120) + ((80 x £1) = £80) = £200</a:t>
            </a:r>
          </a:p>
          <a:p>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
        <p:nvSpPr>
          <p:cNvPr id="46" name="Down Arrow 45"/>
          <p:cNvSpPr/>
          <p:nvPr/>
        </p:nvSpPr>
        <p:spPr>
          <a:xfrm>
            <a:off x="0" y="3645024"/>
            <a:ext cx="539552" cy="648072"/>
          </a:xfrm>
          <a:prstGeom prst="downArrow">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1" name="Straight Arrow Connector 50"/>
          <p:cNvCxnSpPr/>
          <p:nvPr/>
        </p:nvCxnSpPr>
        <p:spPr>
          <a:xfrm flipH="1">
            <a:off x="395536" y="1268760"/>
            <a:ext cx="4896544" cy="2592288"/>
          </a:xfrm>
          <a:prstGeom prst="straightConnector1">
            <a:avLst/>
          </a:prstGeom>
          <a:ln w="381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220072" y="980728"/>
            <a:ext cx="1728192" cy="369332"/>
          </a:xfrm>
          <a:prstGeom prst="rect">
            <a:avLst/>
          </a:prstGeom>
          <a:noFill/>
        </p:spPr>
        <p:txBody>
          <a:bodyPr wrap="square" rtlCol="0">
            <a:spAutoFit/>
          </a:bodyPr>
          <a:lstStyle/>
          <a:p>
            <a:r>
              <a:rPr lang="en-GB" b="1" dirty="0">
                <a:solidFill>
                  <a:srgbClr val="FF9999"/>
                </a:solidFill>
              </a:rPr>
              <a:t>Income Effect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
        <p:nvSpPr>
          <p:cNvPr id="46" name="Down Arrow 45"/>
          <p:cNvSpPr/>
          <p:nvPr/>
        </p:nvSpPr>
        <p:spPr>
          <a:xfrm>
            <a:off x="0" y="3645024"/>
            <a:ext cx="539552" cy="648072"/>
          </a:xfrm>
          <a:prstGeom prst="downArrow">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1" name="Straight Arrow Connector 50"/>
          <p:cNvCxnSpPr/>
          <p:nvPr/>
        </p:nvCxnSpPr>
        <p:spPr>
          <a:xfrm flipH="1">
            <a:off x="395536" y="1268760"/>
            <a:ext cx="4896544" cy="2592288"/>
          </a:xfrm>
          <a:prstGeom prst="straightConnector1">
            <a:avLst/>
          </a:prstGeom>
          <a:ln w="381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220072" y="980728"/>
            <a:ext cx="1728192" cy="369332"/>
          </a:xfrm>
          <a:prstGeom prst="rect">
            <a:avLst/>
          </a:prstGeom>
          <a:noFill/>
        </p:spPr>
        <p:txBody>
          <a:bodyPr wrap="square" rtlCol="0">
            <a:spAutoFit/>
          </a:bodyPr>
          <a:lstStyle/>
          <a:p>
            <a:r>
              <a:rPr lang="en-GB" b="1" dirty="0">
                <a:solidFill>
                  <a:srgbClr val="FF9999"/>
                </a:solidFill>
              </a:rPr>
              <a:t>Income Effect</a:t>
            </a:r>
          </a:p>
        </p:txBody>
      </p:sp>
      <p:cxnSp>
        <p:nvCxnSpPr>
          <p:cNvPr id="52" name="Straight Arrow Connector 51"/>
          <p:cNvCxnSpPr>
            <a:endCxn id="31" idx="0"/>
          </p:cNvCxnSpPr>
          <p:nvPr/>
        </p:nvCxnSpPr>
        <p:spPr>
          <a:xfrm>
            <a:off x="3779912" y="3212976"/>
            <a:ext cx="612068" cy="216024"/>
          </a:xfrm>
          <a:prstGeom prst="straightConnector1">
            <a:avLst/>
          </a:prstGeom>
          <a:ln w="635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347864" y="2924944"/>
            <a:ext cx="360040" cy="369332"/>
          </a:xfrm>
          <a:prstGeom prst="rect">
            <a:avLst/>
          </a:prstGeom>
          <a:noFill/>
        </p:spPr>
        <p:txBody>
          <a:bodyPr wrap="square" rtlCol="0">
            <a:spAutoFit/>
          </a:bodyPr>
          <a:lstStyle/>
          <a:p>
            <a:r>
              <a:rPr lang="en-GB" dirty="0"/>
              <a:t>A</a:t>
            </a:r>
          </a:p>
        </p:txBody>
      </p:sp>
      <p:sp>
        <p:nvSpPr>
          <p:cNvPr id="58" name="TextBox 57"/>
          <p:cNvSpPr txBox="1"/>
          <p:nvPr/>
        </p:nvSpPr>
        <p:spPr>
          <a:xfrm>
            <a:off x="4355976" y="3140968"/>
            <a:ext cx="360040" cy="369332"/>
          </a:xfrm>
          <a:prstGeom prst="rect">
            <a:avLst/>
          </a:prstGeom>
          <a:noFill/>
        </p:spPr>
        <p:txBody>
          <a:bodyPr wrap="square" rtlCol="0">
            <a:spAutoFit/>
          </a:bodyPr>
          <a:lstStyle/>
          <a:p>
            <a:r>
              <a:rPr lang="en-GB" dirty="0"/>
              <a:t>B</a:t>
            </a:r>
          </a:p>
        </p:txBody>
      </p:sp>
      <p:cxnSp>
        <p:nvCxnSpPr>
          <p:cNvPr id="60" name="Straight Arrow Connector 59"/>
          <p:cNvCxnSpPr>
            <a:stCxn id="31" idx="3"/>
            <a:endCxn id="21" idx="7"/>
          </p:cNvCxnSpPr>
          <p:nvPr/>
        </p:nvCxnSpPr>
        <p:spPr>
          <a:xfrm flipH="1">
            <a:off x="3892292" y="3613388"/>
            <a:ext cx="423312" cy="783352"/>
          </a:xfrm>
          <a:prstGeom prst="straightConnector1">
            <a:avLst/>
          </a:prstGeom>
          <a:ln w="635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635896" y="4005064"/>
            <a:ext cx="360040" cy="369332"/>
          </a:xfrm>
          <a:prstGeom prst="rect">
            <a:avLst/>
          </a:prstGeom>
          <a:noFill/>
        </p:spPr>
        <p:txBody>
          <a:bodyPr wrap="square" rtlCol="0">
            <a:spAutoFit/>
          </a:bodyPr>
          <a:lstStyle/>
          <a:p>
            <a:r>
              <a:rPr lang="en-GB" dirty="0"/>
              <a:t>C</a:t>
            </a:r>
          </a:p>
        </p:txBody>
      </p:sp>
      <p:sp>
        <p:nvSpPr>
          <p:cNvPr id="62" name="TextBox 61"/>
          <p:cNvSpPr txBox="1"/>
          <p:nvPr/>
        </p:nvSpPr>
        <p:spPr>
          <a:xfrm>
            <a:off x="4139952" y="3789040"/>
            <a:ext cx="1728192" cy="369332"/>
          </a:xfrm>
          <a:prstGeom prst="rect">
            <a:avLst/>
          </a:prstGeom>
          <a:noFill/>
        </p:spPr>
        <p:txBody>
          <a:bodyPr wrap="square" rtlCol="0">
            <a:spAutoFit/>
          </a:bodyPr>
          <a:lstStyle/>
          <a:p>
            <a:r>
              <a:rPr lang="en-GB" b="1" dirty="0">
                <a:solidFill>
                  <a:srgbClr val="FF9999"/>
                </a:solidFill>
              </a:rPr>
              <a:t>Income Effect</a:t>
            </a:r>
          </a:p>
        </p:txBody>
      </p:sp>
      <p:sp>
        <p:nvSpPr>
          <p:cNvPr id="63" name="TextBox 62"/>
          <p:cNvSpPr txBox="1"/>
          <p:nvPr/>
        </p:nvSpPr>
        <p:spPr>
          <a:xfrm>
            <a:off x="3851920" y="2996952"/>
            <a:ext cx="2448272" cy="369332"/>
          </a:xfrm>
          <a:prstGeom prst="rect">
            <a:avLst/>
          </a:prstGeom>
          <a:noFill/>
        </p:spPr>
        <p:txBody>
          <a:bodyPr wrap="square" rtlCol="0">
            <a:spAutoFit/>
          </a:bodyPr>
          <a:lstStyle/>
          <a:p>
            <a:r>
              <a:rPr lang="en-GB" b="1" dirty="0">
                <a:solidFill>
                  <a:srgbClr val="92D050"/>
                </a:solidFill>
              </a:rPr>
              <a:t>Substitution effect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sp>
        <p:nvSpPr>
          <p:cNvPr id="17" name="TextBox 16"/>
          <p:cNvSpPr txBox="1"/>
          <p:nvPr/>
        </p:nvSpPr>
        <p:spPr>
          <a:xfrm>
            <a:off x="7020272" y="4653136"/>
            <a:ext cx="1728192" cy="369332"/>
          </a:xfrm>
          <a:prstGeom prst="rect">
            <a:avLst/>
          </a:prstGeom>
          <a:noFill/>
        </p:spPr>
        <p:txBody>
          <a:bodyPr wrap="square" rtlCol="0">
            <a:spAutoFit/>
          </a:bodyPr>
          <a:lstStyle/>
          <a:p>
            <a:r>
              <a:rPr lang="en-GB" b="1" dirty="0">
                <a:solidFill>
                  <a:srgbClr val="0000FF"/>
                </a:solidFill>
              </a:rPr>
              <a:t>Budget Line </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2195736" y="112474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Oval 15"/>
          <p:cNvSpPr/>
          <p:nvPr/>
        </p:nvSpPr>
        <p:spPr>
          <a:xfrm>
            <a:off x="3563888"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3563888" y="2924944"/>
            <a:ext cx="1224136" cy="369332"/>
          </a:xfrm>
          <a:prstGeom prst="rect">
            <a:avLst/>
          </a:prstGeom>
          <a:noFill/>
        </p:spPr>
        <p:txBody>
          <a:bodyPr wrap="square" rtlCol="0">
            <a:spAutoFit/>
          </a:bodyPr>
          <a:lstStyle/>
          <a:p>
            <a:r>
              <a:rPr lang="en-GB" b="1" dirty="0">
                <a:solidFill>
                  <a:srgbClr val="0000FF"/>
                </a:solidFill>
              </a:rPr>
              <a:t>Optimum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0" y="1628799"/>
            <a:ext cx="5832647" cy="2808312"/>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79 w 5832648"/>
              <a:gd name="connsiteY4" fmla="*/ 2736304 h 2952328"/>
              <a:gd name="connsiteX5" fmla="*/ 5832648 w 5832648"/>
              <a:gd name="connsiteY5" fmla="*/ 2952328 h 2952328"/>
              <a:gd name="connsiteX0" fmla="*/ 0 w 5832647"/>
              <a:gd name="connsiteY0" fmla="*/ 0 h 2859949"/>
              <a:gd name="connsiteX1" fmla="*/ 504056 w 5832647"/>
              <a:gd name="connsiteY1" fmla="*/ 1368152 h 2859949"/>
              <a:gd name="connsiteX2" fmla="*/ 1458315 w 5832647"/>
              <a:gd name="connsiteY2" fmla="*/ 2169543 h 2859949"/>
              <a:gd name="connsiteX3" fmla="*/ 2898475 w 5832647"/>
              <a:gd name="connsiteY3" fmla="*/ 2601591 h 2859949"/>
              <a:gd name="connsiteX4" fmla="*/ 4320479 w 5832647"/>
              <a:gd name="connsiteY4" fmla="*/ 2736304 h 2859949"/>
              <a:gd name="connsiteX5" fmla="*/ 5832647 w 5832647"/>
              <a:gd name="connsiteY5" fmla="*/ 2808312 h 2859949"/>
              <a:gd name="connsiteX0" fmla="*/ 0 w 5832647"/>
              <a:gd name="connsiteY0" fmla="*/ 0 h 2808312"/>
              <a:gd name="connsiteX1" fmla="*/ 504056 w 5832647"/>
              <a:gd name="connsiteY1" fmla="*/ 1368152 h 2808312"/>
              <a:gd name="connsiteX2" fmla="*/ 1458315 w 5832647"/>
              <a:gd name="connsiteY2" fmla="*/ 2169543 h 2808312"/>
              <a:gd name="connsiteX3" fmla="*/ 2898475 w 5832647"/>
              <a:gd name="connsiteY3" fmla="*/ 2601591 h 2808312"/>
              <a:gd name="connsiteX4" fmla="*/ 4320479 w 5832647"/>
              <a:gd name="connsiteY4" fmla="*/ 2736304 h 2808312"/>
              <a:gd name="connsiteX5" fmla="*/ 5832647 w 5832647"/>
              <a:gd name="connsiteY5" fmla="*/ 2808312 h 280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7" h="2808312">
                <a:moveTo>
                  <a:pt x="0" y="0"/>
                </a:moveTo>
                <a:cubicBezTo>
                  <a:pt x="71168" y="250165"/>
                  <a:pt x="261004" y="1006562"/>
                  <a:pt x="504056" y="1368152"/>
                </a:cubicBezTo>
                <a:cubicBezTo>
                  <a:pt x="747109" y="1729743"/>
                  <a:pt x="1059245" y="1963970"/>
                  <a:pt x="1458315" y="2169543"/>
                </a:cubicBezTo>
                <a:cubicBezTo>
                  <a:pt x="1857385" y="2375116"/>
                  <a:pt x="2421448" y="2507131"/>
                  <a:pt x="2898475" y="2601591"/>
                </a:cubicBezTo>
                <a:cubicBezTo>
                  <a:pt x="3375502" y="2696051"/>
                  <a:pt x="4320479" y="2736304"/>
                  <a:pt x="4320479" y="2736304"/>
                </a:cubicBezTo>
                <a:lnTo>
                  <a:pt x="5832647" y="2808312"/>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a:off x="1691680" y="1700808"/>
            <a:ext cx="326900" cy="936103"/>
          </a:xfrm>
          <a:custGeom>
            <a:avLst/>
            <a:gdLst>
              <a:gd name="connsiteX0" fmla="*/ 0 w 250166"/>
              <a:gd name="connsiteY0" fmla="*/ 0 h 862642"/>
              <a:gd name="connsiteX1" fmla="*/ 43132 w 250166"/>
              <a:gd name="connsiteY1" fmla="*/ 741872 h 862642"/>
              <a:gd name="connsiteX2" fmla="*/ 250166 w 250166"/>
              <a:gd name="connsiteY2" fmla="*/ 724619 h 862642"/>
              <a:gd name="connsiteX0" fmla="*/ 0 w 250166"/>
              <a:gd name="connsiteY0" fmla="*/ 0 h 862642"/>
              <a:gd name="connsiteX1" fmla="*/ 43132 w 250166"/>
              <a:gd name="connsiteY1" fmla="*/ 741872 h 862642"/>
              <a:gd name="connsiteX2" fmla="*/ 250166 w 250166"/>
              <a:gd name="connsiteY2" fmla="*/ 724619 h 862642"/>
              <a:gd name="connsiteX0" fmla="*/ 0 w 250166"/>
              <a:gd name="connsiteY0" fmla="*/ 0 h 741872"/>
              <a:gd name="connsiteX1" fmla="*/ 43132 w 250166"/>
              <a:gd name="connsiteY1" fmla="*/ 741872 h 741872"/>
              <a:gd name="connsiteX2" fmla="*/ 250166 w 250166"/>
              <a:gd name="connsiteY2" fmla="*/ 724619 h 741872"/>
              <a:gd name="connsiteX0" fmla="*/ 4727 w 254893"/>
              <a:gd name="connsiteY0" fmla="*/ 0 h 733471"/>
              <a:gd name="connsiteX1" fmla="*/ 0 w 254893"/>
              <a:gd name="connsiteY1" fmla="*/ 733471 h 733471"/>
              <a:gd name="connsiteX2" fmla="*/ 254893 w 254893"/>
              <a:gd name="connsiteY2" fmla="*/ 724619 h 733471"/>
            </a:gdLst>
            <a:ahLst/>
            <a:cxnLst>
              <a:cxn ang="0">
                <a:pos x="connsiteX0" y="connsiteY0"/>
              </a:cxn>
              <a:cxn ang="0">
                <a:pos x="connsiteX1" y="connsiteY1"/>
              </a:cxn>
              <a:cxn ang="0">
                <a:pos x="connsiteX2" y="connsiteY2"/>
              </a:cxn>
            </a:cxnLst>
            <a:rect l="l" t="t" r="r" b="b"/>
            <a:pathLst>
              <a:path w="254893" h="733471">
                <a:moveTo>
                  <a:pt x="4727" y="0"/>
                </a:moveTo>
                <a:cubicBezTo>
                  <a:pt x="3151" y="244490"/>
                  <a:pt x="1576" y="488981"/>
                  <a:pt x="0" y="733471"/>
                </a:cubicBezTo>
                <a:lnTo>
                  <a:pt x="254893" y="724619"/>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1619671" y="2636912"/>
            <a:ext cx="432048" cy="276999"/>
          </a:xfrm>
          <a:prstGeom prst="rect">
            <a:avLst/>
          </a:prstGeom>
          <a:noFill/>
        </p:spPr>
        <p:txBody>
          <a:bodyPr wrap="square" rtlCol="0">
            <a:spAutoFit/>
          </a:bodyPr>
          <a:lstStyle/>
          <a:p>
            <a:r>
              <a:rPr lang="en-GB" sz="1200" dirty="0"/>
              <a:t>∆ X</a:t>
            </a:r>
          </a:p>
        </p:txBody>
      </p:sp>
      <p:sp>
        <p:nvSpPr>
          <p:cNvPr id="12" name="TextBox 11"/>
          <p:cNvSpPr txBox="1"/>
          <p:nvPr/>
        </p:nvSpPr>
        <p:spPr>
          <a:xfrm>
            <a:off x="1259631" y="1988840"/>
            <a:ext cx="432048" cy="276999"/>
          </a:xfrm>
          <a:prstGeom prst="rect">
            <a:avLst/>
          </a:prstGeom>
          <a:noFill/>
        </p:spPr>
        <p:txBody>
          <a:bodyPr wrap="square" rtlCol="0">
            <a:spAutoFit/>
          </a:bodyPr>
          <a:lstStyle/>
          <a:p>
            <a:r>
              <a:rPr lang="en-GB" sz="1200" dirty="0"/>
              <a:t>∆ Y</a:t>
            </a:r>
          </a:p>
        </p:txBody>
      </p:sp>
      <p:sp>
        <p:nvSpPr>
          <p:cNvPr id="15" name="TextBox 14"/>
          <p:cNvSpPr txBox="1"/>
          <p:nvPr/>
        </p:nvSpPr>
        <p:spPr>
          <a:xfrm>
            <a:off x="1907704" y="1988840"/>
            <a:ext cx="3312368" cy="369332"/>
          </a:xfrm>
          <a:prstGeom prst="rect">
            <a:avLst/>
          </a:prstGeom>
          <a:noFill/>
        </p:spPr>
        <p:txBody>
          <a:bodyPr wrap="square" rtlCol="0">
            <a:spAutoFit/>
          </a:bodyPr>
          <a:lstStyle/>
          <a:p>
            <a:r>
              <a:rPr lang="en-GB" dirty="0">
                <a:solidFill>
                  <a:srgbClr val="0000FF"/>
                </a:solidFill>
              </a:rPr>
              <a:t>Marginal Rate of Substitution </a:t>
            </a:r>
          </a:p>
        </p:txBody>
      </p:sp>
      <p:sp>
        <p:nvSpPr>
          <p:cNvPr id="16" name="Freeform 15"/>
          <p:cNvSpPr/>
          <p:nvPr/>
        </p:nvSpPr>
        <p:spPr>
          <a:xfrm>
            <a:off x="3851920" y="4149080"/>
            <a:ext cx="2191110" cy="327804"/>
          </a:xfrm>
          <a:custGeom>
            <a:avLst/>
            <a:gdLst>
              <a:gd name="connsiteX0" fmla="*/ 2554857 w 2554857"/>
              <a:gd name="connsiteY0" fmla="*/ 327804 h 339306"/>
              <a:gd name="connsiteX1" fmla="*/ 363747 w 2554857"/>
              <a:gd name="connsiteY1" fmla="*/ 284672 h 339306"/>
              <a:gd name="connsiteX2" fmla="*/ 372374 w 2554857"/>
              <a:gd name="connsiteY2" fmla="*/ 0 h 339306"/>
              <a:gd name="connsiteX0" fmla="*/ 2191110 w 2191110"/>
              <a:gd name="connsiteY0" fmla="*/ 327804 h 339306"/>
              <a:gd name="connsiteX1" fmla="*/ 0 w 2191110"/>
              <a:gd name="connsiteY1" fmla="*/ 284672 h 339306"/>
              <a:gd name="connsiteX2" fmla="*/ 8627 w 2191110"/>
              <a:gd name="connsiteY2" fmla="*/ 0 h 339306"/>
              <a:gd name="connsiteX0" fmla="*/ 2191110 w 2191110"/>
              <a:gd name="connsiteY0" fmla="*/ 327804 h 327804"/>
              <a:gd name="connsiteX1" fmla="*/ 0 w 2191110"/>
              <a:gd name="connsiteY1" fmla="*/ 284672 h 327804"/>
              <a:gd name="connsiteX2" fmla="*/ 8627 w 2191110"/>
              <a:gd name="connsiteY2" fmla="*/ 0 h 327804"/>
            </a:gdLst>
            <a:ahLst/>
            <a:cxnLst>
              <a:cxn ang="0">
                <a:pos x="connsiteX0" y="connsiteY0"/>
              </a:cxn>
              <a:cxn ang="0">
                <a:pos x="connsiteX1" y="connsiteY1"/>
              </a:cxn>
              <a:cxn ang="0">
                <a:pos x="connsiteX2" y="connsiteY2"/>
              </a:cxn>
            </a:cxnLst>
            <a:rect l="l" t="t" r="r" b="b"/>
            <a:pathLst>
              <a:path w="2191110" h="327804">
                <a:moveTo>
                  <a:pt x="2191110" y="327804"/>
                </a:moveTo>
                <a:lnTo>
                  <a:pt x="0" y="284672"/>
                </a:lnTo>
                <a:lnTo>
                  <a:pt x="8627" y="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4534497" y="4431257"/>
            <a:ext cx="432048" cy="276999"/>
          </a:xfrm>
          <a:prstGeom prst="rect">
            <a:avLst/>
          </a:prstGeom>
          <a:noFill/>
        </p:spPr>
        <p:txBody>
          <a:bodyPr wrap="square" rtlCol="0">
            <a:spAutoFit/>
          </a:bodyPr>
          <a:lstStyle/>
          <a:p>
            <a:r>
              <a:rPr lang="en-GB" sz="1200" dirty="0"/>
              <a:t>∆ X</a:t>
            </a:r>
          </a:p>
        </p:txBody>
      </p:sp>
      <p:sp>
        <p:nvSpPr>
          <p:cNvPr id="18" name="TextBox 17"/>
          <p:cNvSpPr txBox="1"/>
          <p:nvPr/>
        </p:nvSpPr>
        <p:spPr>
          <a:xfrm>
            <a:off x="3419872" y="4149080"/>
            <a:ext cx="432048" cy="276999"/>
          </a:xfrm>
          <a:prstGeom prst="rect">
            <a:avLst/>
          </a:prstGeom>
          <a:noFill/>
        </p:spPr>
        <p:txBody>
          <a:bodyPr wrap="square" rtlCol="0">
            <a:spAutoFit/>
          </a:bodyPr>
          <a:lstStyle/>
          <a:p>
            <a:r>
              <a:rPr lang="en-GB" sz="1200" dirty="0"/>
              <a:t>∆ Y</a:t>
            </a:r>
          </a:p>
        </p:txBody>
      </p:sp>
      <p:sp>
        <p:nvSpPr>
          <p:cNvPr id="19" name="TextBox 18"/>
          <p:cNvSpPr txBox="1"/>
          <p:nvPr/>
        </p:nvSpPr>
        <p:spPr>
          <a:xfrm>
            <a:off x="3131840" y="4653136"/>
            <a:ext cx="3312368" cy="369332"/>
          </a:xfrm>
          <a:prstGeom prst="rect">
            <a:avLst/>
          </a:prstGeom>
          <a:noFill/>
        </p:spPr>
        <p:txBody>
          <a:bodyPr wrap="square" rtlCol="0">
            <a:spAutoFit/>
          </a:bodyPr>
          <a:lstStyle/>
          <a:p>
            <a:r>
              <a:rPr lang="en-GB" dirty="0">
                <a:solidFill>
                  <a:srgbClr val="0000FF"/>
                </a:solidFill>
              </a:rPr>
              <a:t>Marginal Rate of Substitution </a:t>
            </a:r>
          </a:p>
        </p:txBody>
      </p:sp>
      <p:sp>
        <p:nvSpPr>
          <p:cNvPr id="20" name="TextBox 19"/>
          <p:cNvSpPr txBox="1"/>
          <p:nvPr/>
        </p:nvSpPr>
        <p:spPr>
          <a:xfrm>
            <a:off x="4644008" y="1340768"/>
            <a:ext cx="4248472" cy="646331"/>
          </a:xfrm>
          <a:prstGeom prst="rect">
            <a:avLst/>
          </a:prstGeom>
          <a:noFill/>
        </p:spPr>
        <p:txBody>
          <a:bodyPr wrap="square" rtlCol="0">
            <a:spAutoFit/>
          </a:bodyPr>
          <a:lstStyle/>
          <a:p>
            <a:r>
              <a:rPr lang="en-GB" dirty="0">
                <a:solidFill>
                  <a:srgbClr val="0000FF"/>
                </a:solidFill>
              </a:rPr>
              <a:t>Marginal Rate of Substitution is different at each point on the Indifference Curve. </a:t>
            </a:r>
          </a:p>
        </p:txBody>
      </p:sp>
      <p:cxnSp>
        <p:nvCxnSpPr>
          <p:cNvPr id="22" name="Straight Connector 21"/>
          <p:cNvCxnSpPr>
            <a:stCxn id="10" idx="0"/>
          </p:cNvCxnSpPr>
          <p:nvPr/>
        </p:nvCxnSpPr>
        <p:spPr>
          <a:xfrm>
            <a:off x="1697742" y="1700808"/>
            <a:ext cx="281969" cy="93610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763688" y="2132856"/>
            <a:ext cx="144016" cy="144016"/>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16" idx="2"/>
            <a:endCxn id="16" idx="0"/>
          </p:cNvCxnSpPr>
          <p:nvPr/>
        </p:nvCxnSpPr>
        <p:spPr>
          <a:xfrm>
            <a:off x="3860547" y="4149080"/>
            <a:ext cx="2182483" cy="32780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4716016" y="4221088"/>
            <a:ext cx="144016" cy="144016"/>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2142378" y="2928140"/>
            <a:ext cx="5000660" cy="1588"/>
          </a:xfrm>
          <a:prstGeom prst="straightConnector1">
            <a:avLst/>
          </a:prstGeom>
          <a:ln w="508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357952" y="5428470"/>
            <a:ext cx="8500328" cy="794"/>
          </a:xfrm>
          <a:prstGeom prst="straightConnector1">
            <a:avLst/>
          </a:prstGeom>
          <a:ln w="508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0232" y="5572140"/>
            <a:ext cx="857256" cy="369332"/>
          </a:xfrm>
          <a:prstGeom prst="rect">
            <a:avLst/>
          </a:prstGeom>
          <a:noFill/>
        </p:spPr>
        <p:txBody>
          <a:bodyPr wrap="square" rtlCol="0">
            <a:spAutoFit/>
          </a:bodyPr>
          <a:lstStyle/>
          <a:p>
            <a:r>
              <a:rPr lang="en-GB" dirty="0"/>
              <a:t>1850</a:t>
            </a:r>
          </a:p>
        </p:txBody>
      </p:sp>
      <p:sp>
        <p:nvSpPr>
          <p:cNvPr id="9" name="TextBox 8"/>
          <p:cNvSpPr txBox="1"/>
          <p:nvPr/>
        </p:nvSpPr>
        <p:spPr>
          <a:xfrm>
            <a:off x="142844" y="5572140"/>
            <a:ext cx="857256" cy="369332"/>
          </a:xfrm>
          <a:prstGeom prst="rect">
            <a:avLst/>
          </a:prstGeom>
          <a:noFill/>
        </p:spPr>
        <p:txBody>
          <a:bodyPr wrap="square" rtlCol="0">
            <a:spAutoFit/>
          </a:bodyPr>
          <a:lstStyle/>
          <a:p>
            <a:r>
              <a:rPr lang="en-GB" dirty="0"/>
              <a:t>1780</a:t>
            </a:r>
          </a:p>
        </p:txBody>
      </p:sp>
      <p:sp>
        <p:nvSpPr>
          <p:cNvPr id="10" name="TextBox 9"/>
          <p:cNvSpPr txBox="1"/>
          <p:nvPr/>
        </p:nvSpPr>
        <p:spPr>
          <a:xfrm>
            <a:off x="3500430" y="5572140"/>
            <a:ext cx="857256" cy="369332"/>
          </a:xfrm>
          <a:prstGeom prst="rect">
            <a:avLst/>
          </a:prstGeom>
          <a:noFill/>
        </p:spPr>
        <p:txBody>
          <a:bodyPr wrap="square" rtlCol="0">
            <a:spAutoFit/>
          </a:bodyPr>
          <a:lstStyle/>
          <a:p>
            <a:r>
              <a:rPr lang="en-GB" dirty="0"/>
              <a:t>1900</a:t>
            </a:r>
          </a:p>
        </p:txBody>
      </p:sp>
      <p:sp>
        <p:nvSpPr>
          <p:cNvPr id="11" name="TextBox 10"/>
          <p:cNvSpPr txBox="1"/>
          <p:nvPr/>
        </p:nvSpPr>
        <p:spPr>
          <a:xfrm>
            <a:off x="5000628" y="5572140"/>
            <a:ext cx="857256" cy="369332"/>
          </a:xfrm>
          <a:prstGeom prst="rect">
            <a:avLst/>
          </a:prstGeom>
          <a:noFill/>
        </p:spPr>
        <p:txBody>
          <a:bodyPr wrap="square" rtlCol="0">
            <a:spAutoFit/>
          </a:bodyPr>
          <a:lstStyle/>
          <a:p>
            <a:r>
              <a:rPr lang="en-GB" dirty="0"/>
              <a:t>1950</a:t>
            </a:r>
          </a:p>
        </p:txBody>
      </p:sp>
      <p:sp>
        <p:nvSpPr>
          <p:cNvPr id="12" name="TextBox 11"/>
          <p:cNvSpPr txBox="1"/>
          <p:nvPr/>
        </p:nvSpPr>
        <p:spPr>
          <a:xfrm>
            <a:off x="6572264" y="5572140"/>
            <a:ext cx="857256" cy="369332"/>
          </a:xfrm>
          <a:prstGeom prst="rect">
            <a:avLst/>
          </a:prstGeom>
          <a:noFill/>
        </p:spPr>
        <p:txBody>
          <a:bodyPr wrap="square" rtlCol="0">
            <a:spAutoFit/>
          </a:bodyPr>
          <a:lstStyle/>
          <a:p>
            <a:r>
              <a:rPr lang="en-GB" dirty="0"/>
              <a:t>1990</a:t>
            </a:r>
          </a:p>
        </p:txBody>
      </p:sp>
      <p:sp>
        <p:nvSpPr>
          <p:cNvPr id="13" name="Freeform 12"/>
          <p:cNvSpPr/>
          <p:nvPr/>
        </p:nvSpPr>
        <p:spPr>
          <a:xfrm>
            <a:off x="379472" y="4027912"/>
            <a:ext cx="2049388" cy="1388764"/>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195650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195650 h 1264920"/>
              <a:gd name="connsiteX5" fmla="*/ 2176272 w 2176272"/>
              <a:gd name="connsiteY5" fmla="*/ 259659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176272 w 2176272"/>
              <a:gd name="connsiteY4" fmla="*/ 259659 h 1264920"/>
              <a:gd name="connsiteX5" fmla="*/ 2176272 w 2176272"/>
              <a:gd name="connsiteY5" fmla="*/ 1246632 h 1264920"/>
              <a:gd name="connsiteX6" fmla="*/ 0 w 2176272"/>
              <a:gd name="connsiteY6" fmla="*/ 1264920 h 1264920"/>
              <a:gd name="connsiteX7" fmla="*/ 0 w 2176272"/>
              <a:gd name="connsiteY7" fmla="*/ 798576 h 1264920"/>
              <a:gd name="connsiteX0" fmla="*/ 0 w 2176272"/>
              <a:gd name="connsiteY0" fmla="*/ 774095 h 1240439"/>
              <a:gd name="connsiteX1" fmla="*/ 265176 w 2176272"/>
              <a:gd name="connsiteY1" fmla="*/ 764951 h 1240439"/>
              <a:gd name="connsiteX2" fmla="*/ 1426464 w 2176272"/>
              <a:gd name="connsiteY2" fmla="*/ 88295 h 1240439"/>
              <a:gd name="connsiteX3" fmla="*/ 2176272 w 2176272"/>
              <a:gd name="connsiteY3" fmla="*/ 235178 h 1240439"/>
              <a:gd name="connsiteX4" fmla="*/ 2176272 w 2176272"/>
              <a:gd name="connsiteY4" fmla="*/ 1222151 h 1240439"/>
              <a:gd name="connsiteX5" fmla="*/ 0 w 2176272"/>
              <a:gd name="connsiteY5" fmla="*/ 1240439 h 1240439"/>
              <a:gd name="connsiteX6" fmla="*/ 0 w 2176272"/>
              <a:gd name="connsiteY6" fmla="*/ 774095 h 124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6272" h="1240439">
                <a:moveTo>
                  <a:pt x="0" y="774095"/>
                </a:moveTo>
                <a:cubicBezTo>
                  <a:pt x="44196" y="694847"/>
                  <a:pt x="27432" y="879251"/>
                  <a:pt x="265176" y="764951"/>
                </a:cubicBezTo>
                <a:cubicBezTo>
                  <a:pt x="502920" y="650651"/>
                  <a:pt x="1107948" y="176590"/>
                  <a:pt x="1426464" y="88295"/>
                </a:cubicBezTo>
                <a:cubicBezTo>
                  <a:pt x="1744980" y="0"/>
                  <a:pt x="2051304" y="46202"/>
                  <a:pt x="2176272" y="235178"/>
                </a:cubicBezTo>
                <a:lnTo>
                  <a:pt x="2176272" y="1222151"/>
                </a:lnTo>
                <a:lnTo>
                  <a:pt x="0" y="1240439"/>
                </a:lnTo>
                <a:lnTo>
                  <a:pt x="0" y="774095"/>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Water power, textiles and iron (1780 – 1830).</a:t>
            </a:r>
          </a:p>
        </p:txBody>
      </p:sp>
      <p:sp>
        <p:nvSpPr>
          <p:cNvPr id="14" name="Freeform 13"/>
          <p:cNvSpPr/>
          <p:nvPr/>
        </p:nvSpPr>
        <p:spPr>
          <a:xfrm>
            <a:off x="2428860" y="3499367"/>
            <a:ext cx="1428760" cy="1893525"/>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419553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19553 h 919361"/>
              <a:gd name="connsiteX0" fmla="*/ 0 w 2176272"/>
              <a:gd name="connsiteY0" fmla="*/ 415500 h 915308"/>
              <a:gd name="connsiteX1" fmla="*/ 1426464 w 2176272"/>
              <a:gd name="connsiteY1" fmla="*/ 64135 h 915308"/>
              <a:gd name="connsiteX2" fmla="*/ 1920240 w 2176272"/>
              <a:gd name="connsiteY2" fmla="*/ 30692 h 915308"/>
              <a:gd name="connsiteX3" fmla="*/ 2176272 w 2176272"/>
              <a:gd name="connsiteY3" fmla="*/ 201808 h 915308"/>
              <a:gd name="connsiteX4" fmla="*/ 2176272 w 2176272"/>
              <a:gd name="connsiteY4" fmla="*/ 897020 h 915308"/>
              <a:gd name="connsiteX5" fmla="*/ 0 w 2176272"/>
              <a:gd name="connsiteY5" fmla="*/ 915308 h 915308"/>
              <a:gd name="connsiteX6" fmla="*/ 0 w 2176272"/>
              <a:gd name="connsiteY6" fmla="*/ 415500 h 915308"/>
              <a:gd name="connsiteX0" fmla="*/ 0 w 2176272"/>
              <a:gd name="connsiteY0" fmla="*/ 384808 h 884616"/>
              <a:gd name="connsiteX1" fmla="*/ 1920240 w 2176272"/>
              <a:gd name="connsiteY1" fmla="*/ 0 h 884616"/>
              <a:gd name="connsiteX2" fmla="*/ 2176272 w 2176272"/>
              <a:gd name="connsiteY2" fmla="*/ 171116 h 884616"/>
              <a:gd name="connsiteX3" fmla="*/ 2176272 w 2176272"/>
              <a:gd name="connsiteY3" fmla="*/ 866328 h 884616"/>
              <a:gd name="connsiteX4" fmla="*/ 0 w 2176272"/>
              <a:gd name="connsiteY4" fmla="*/ 884616 h 884616"/>
              <a:gd name="connsiteX5" fmla="*/ 0 w 2176272"/>
              <a:gd name="connsiteY5" fmla="*/ 384808 h 884616"/>
              <a:gd name="connsiteX0" fmla="*/ 0 w 2176272"/>
              <a:gd name="connsiteY0" fmla="*/ 491861 h 991669"/>
              <a:gd name="connsiteX1" fmla="*/ 1920240 w 2176272"/>
              <a:gd name="connsiteY1" fmla="*/ 107053 h 991669"/>
              <a:gd name="connsiteX2" fmla="*/ 2176272 w 2176272"/>
              <a:gd name="connsiteY2" fmla="*/ 144388 h 991669"/>
              <a:gd name="connsiteX3" fmla="*/ 2176272 w 2176272"/>
              <a:gd name="connsiteY3" fmla="*/ 973381 h 991669"/>
              <a:gd name="connsiteX4" fmla="*/ 0 w 2176272"/>
              <a:gd name="connsiteY4" fmla="*/ 991669 h 991669"/>
              <a:gd name="connsiteX5" fmla="*/ 0 w 2176272"/>
              <a:gd name="connsiteY5" fmla="*/ 491861 h 991669"/>
              <a:gd name="connsiteX0" fmla="*/ 0 w 2176272"/>
              <a:gd name="connsiteY0" fmla="*/ 386612 h 886420"/>
              <a:gd name="connsiteX1" fmla="*/ 1920240 w 2176272"/>
              <a:gd name="connsiteY1" fmla="*/ 1804 h 886420"/>
              <a:gd name="connsiteX2" fmla="*/ 2176272 w 2176272"/>
              <a:gd name="connsiteY2" fmla="*/ 39139 h 886420"/>
              <a:gd name="connsiteX3" fmla="*/ 2176272 w 2176272"/>
              <a:gd name="connsiteY3" fmla="*/ 868132 h 886420"/>
              <a:gd name="connsiteX4" fmla="*/ 0 w 2176272"/>
              <a:gd name="connsiteY4" fmla="*/ 886420 h 886420"/>
              <a:gd name="connsiteX5" fmla="*/ 0 w 2176272"/>
              <a:gd name="connsiteY5" fmla="*/ 386612 h 88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886420">
                <a:moveTo>
                  <a:pt x="0" y="386612"/>
                </a:moveTo>
                <a:cubicBezTo>
                  <a:pt x="320040" y="239176"/>
                  <a:pt x="1557528" y="37419"/>
                  <a:pt x="1920240" y="1804"/>
                </a:cubicBezTo>
                <a:cubicBezTo>
                  <a:pt x="2045208" y="24749"/>
                  <a:pt x="2095421" y="0"/>
                  <a:pt x="2176272" y="39139"/>
                </a:cubicBezTo>
                <a:lnTo>
                  <a:pt x="2176272" y="868132"/>
                </a:lnTo>
                <a:lnTo>
                  <a:pt x="0" y="886420"/>
                </a:lnTo>
                <a:lnTo>
                  <a:pt x="0" y="386612"/>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Steel, steam power and railways (1830 – 1880).</a:t>
            </a:r>
          </a:p>
        </p:txBody>
      </p:sp>
      <p:sp>
        <p:nvSpPr>
          <p:cNvPr id="15" name="Freeform 14"/>
          <p:cNvSpPr/>
          <p:nvPr/>
        </p:nvSpPr>
        <p:spPr>
          <a:xfrm>
            <a:off x="3857621" y="3131404"/>
            <a:ext cx="1500199" cy="2261488"/>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76272 w 2176272"/>
              <a:gd name="connsiteY5" fmla="*/ 205861 h 919361"/>
              <a:gd name="connsiteX6" fmla="*/ 2176272 w 2176272"/>
              <a:gd name="connsiteY6" fmla="*/ 901073 h 919361"/>
              <a:gd name="connsiteX7" fmla="*/ 0 w 2176272"/>
              <a:gd name="connsiteY7" fmla="*/ 919361 h 919361"/>
              <a:gd name="connsiteX8" fmla="*/ 0 w 2176272"/>
              <a:gd name="connsiteY8"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519891 h 919361"/>
              <a:gd name="connsiteX0" fmla="*/ 0 w 2176272"/>
              <a:gd name="connsiteY0" fmla="*/ 440784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440784 h 919361"/>
              <a:gd name="connsiteX0" fmla="*/ 0 w 2176272"/>
              <a:gd name="connsiteY0" fmla="*/ 440269 h 918846"/>
              <a:gd name="connsiteX1" fmla="*/ 1426464 w 2176272"/>
              <a:gd name="connsiteY1" fmla="*/ 67673 h 918846"/>
              <a:gd name="connsiteX2" fmla="*/ 1920240 w 2176272"/>
              <a:gd name="connsiteY2" fmla="*/ 34230 h 918846"/>
              <a:gd name="connsiteX3" fmla="*/ 2124034 w 2176272"/>
              <a:gd name="connsiteY3" fmla="*/ 99312 h 918846"/>
              <a:gd name="connsiteX4" fmla="*/ 2124034 w 2176272"/>
              <a:gd name="connsiteY4" fmla="*/ 101843 h 918846"/>
              <a:gd name="connsiteX5" fmla="*/ 2176272 w 2176272"/>
              <a:gd name="connsiteY5" fmla="*/ 205346 h 918846"/>
              <a:gd name="connsiteX6" fmla="*/ 2176272 w 2176272"/>
              <a:gd name="connsiteY6" fmla="*/ 900558 h 918846"/>
              <a:gd name="connsiteX7" fmla="*/ 0 w 2176272"/>
              <a:gd name="connsiteY7" fmla="*/ 918846 h 918846"/>
              <a:gd name="connsiteX8" fmla="*/ 0 w 2176272"/>
              <a:gd name="connsiteY8" fmla="*/ 440269 h 918846"/>
              <a:gd name="connsiteX0" fmla="*/ 0 w 2274246"/>
              <a:gd name="connsiteY0" fmla="*/ 462865 h 941442"/>
              <a:gd name="connsiteX1" fmla="*/ 1920240 w 2274246"/>
              <a:gd name="connsiteY1" fmla="*/ 56826 h 941442"/>
              <a:gd name="connsiteX2" fmla="*/ 2124034 w 2274246"/>
              <a:gd name="connsiteY2" fmla="*/ 121908 h 941442"/>
              <a:gd name="connsiteX3" fmla="*/ 2124034 w 2274246"/>
              <a:gd name="connsiteY3" fmla="*/ 124439 h 941442"/>
              <a:gd name="connsiteX4" fmla="*/ 2176272 w 2274246"/>
              <a:gd name="connsiteY4" fmla="*/ 227942 h 941442"/>
              <a:gd name="connsiteX5" fmla="*/ 2176272 w 2274246"/>
              <a:gd name="connsiteY5" fmla="*/ 923154 h 941442"/>
              <a:gd name="connsiteX6" fmla="*/ 0 w 2274246"/>
              <a:gd name="connsiteY6" fmla="*/ 941442 h 941442"/>
              <a:gd name="connsiteX7" fmla="*/ 0 w 2274246"/>
              <a:gd name="connsiteY7" fmla="*/ 462865 h 941442"/>
              <a:gd name="connsiteX0" fmla="*/ 0 w 2274246"/>
              <a:gd name="connsiteY0" fmla="*/ 462865 h 941442"/>
              <a:gd name="connsiteX1" fmla="*/ 1920240 w 2274246"/>
              <a:gd name="connsiteY1" fmla="*/ 56826 h 941442"/>
              <a:gd name="connsiteX2" fmla="*/ 2124034 w 2274246"/>
              <a:gd name="connsiteY2" fmla="*/ 121908 h 941442"/>
              <a:gd name="connsiteX3" fmla="*/ 2176272 w 2274246"/>
              <a:gd name="connsiteY3" fmla="*/ 227942 h 941442"/>
              <a:gd name="connsiteX4" fmla="*/ 2176272 w 2274246"/>
              <a:gd name="connsiteY4" fmla="*/ 923154 h 941442"/>
              <a:gd name="connsiteX5" fmla="*/ 0 w 2274246"/>
              <a:gd name="connsiteY5" fmla="*/ 941442 h 941442"/>
              <a:gd name="connsiteX6" fmla="*/ 0 w 2274246"/>
              <a:gd name="connsiteY6" fmla="*/ 462865 h 941442"/>
              <a:gd name="connsiteX0" fmla="*/ 0 w 2282951"/>
              <a:gd name="connsiteY0" fmla="*/ 445193 h 923770"/>
              <a:gd name="connsiteX1" fmla="*/ 1920240 w 2282951"/>
              <a:gd name="connsiteY1" fmla="*/ 39154 h 923770"/>
              <a:gd name="connsiteX2" fmla="*/ 2176272 w 2282951"/>
              <a:gd name="connsiteY2" fmla="*/ 210270 h 923770"/>
              <a:gd name="connsiteX3" fmla="*/ 2176272 w 2282951"/>
              <a:gd name="connsiteY3" fmla="*/ 905482 h 923770"/>
              <a:gd name="connsiteX4" fmla="*/ 0 w 2282951"/>
              <a:gd name="connsiteY4" fmla="*/ 923770 h 923770"/>
              <a:gd name="connsiteX5" fmla="*/ 0 w 2282951"/>
              <a:gd name="connsiteY5" fmla="*/ 445193 h 923770"/>
              <a:gd name="connsiteX0" fmla="*/ 0 w 2282952"/>
              <a:gd name="connsiteY0" fmla="*/ 379311 h 857888"/>
              <a:gd name="connsiteX1" fmla="*/ 1920241 w 2282952"/>
              <a:gd name="connsiteY1" fmla="*/ 190791 h 857888"/>
              <a:gd name="connsiteX2" fmla="*/ 2176272 w 2282952"/>
              <a:gd name="connsiteY2" fmla="*/ 144388 h 857888"/>
              <a:gd name="connsiteX3" fmla="*/ 2176272 w 2282952"/>
              <a:gd name="connsiteY3" fmla="*/ 839600 h 857888"/>
              <a:gd name="connsiteX4" fmla="*/ 0 w 2282952"/>
              <a:gd name="connsiteY4" fmla="*/ 857888 h 857888"/>
              <a:gd name="connsiteX5" fmla="*/ 0 w 2282952"/>
              <a:gd name="connsiteY5" fmla="*/ 379311 h 857888"/>
              <a:gd name="connsiteX0" fmla="*/ 0 w 2282953"/>
              <a:gd name="connsiteY0" fmla="*/ 221117 h 699694"/>
              <a:gd name="connsiteX1" fmla="*/ 1920241 w 2282953"/>
              <a:gd name="connsiteY1" fmla="*/ 32597 h 699694"/>
              <a:gd name="connsiteX2" fmla="*/ 2176272 w 2282953"/>
              <a:gd name="connsiteY2" fmla="*/ 144388 h 699694"/>
              <a:gd name="connsiteX3" fmla="*/ 2176272 w 2282953"/>
              <a:gd name="connsiteY3" fmla="*/ 681406 h 699694"/>
              <a:gd name="connsiteX4" fmla="*/ 0 w 2282953"/>
              <a:gd name="connsiteY4" fmla="*/ 699694 h 699694"/>
              <a:gd name="connsiteX5" fmla="*/ 0 w 2282953"/>
              <a:gd name="connsiteY5" fmla="*/ 221117 h 699694"/>
              <a:gd name="connsiteX0" fmla="*/ 0 w 2282953"/>
              <a:gd name="connsiteY0" fmla="*/ 221117 h 699694"/>
              <a:gd name="connsiteX1" fmla="*/ 1920241 w 2282953"/>
              <a:gd name="connsiteY1" fmla="*/ 91916 h 699694"/>
              <a:gd name="connsiteX2" fmla="*/ 2176272 w 2282953"/>
              <a:gd name="connsiteY2" fmla="*/ 144388 h 699694"/>
              <a:gd name="connsiteX3" fmla="*/ 2176272 w 2282953"/>
              <a:gd name="connsiteY3" fmla="*/ 681406 h 699694"/>
              <a:gd name="connsiteX4" fmla="*/ 0 w 2282953"/>
              <a:gd name="connsiteY4" fmla="*/ 699694 h 699694"/>
              <a:gd name="connsiteX5" fmla="*/ 0 w 2282953"/>
              <a:gd name="connsiteY5" fmla="*/ 221117 h 699694"/>
              <a:gd name="connsiteX0" fmla="*/ 0 w 2176272"/>
              <a:gd name="connsiteY0" fmla="*/ 221117 h 699694"/>
              <a:gd name="connsiteX1" fmla="*/ 1920241 w 2176272"/>
              <a:gd name="connsiteY1" fmla="*/ 91916 h 699694"/>
              <a:gd name="connsiteX2" fmla="*/ 2176272 w 2176272"/>
              <a:gd name="connsiteY2" fmla="*/ 144388 h 699694"/>
              <a:gd name="connsiteX3" fmla="*/ 2176272 w 2176272"/>
              <a:gd name="connsiteY3" fmla="*/ 681406 h 699694"/>
              <a:gd name="connsiteX4" fmla="*/ 0 w 2176272"/>
              <a:gd name="connsiteY4" fmla="*/ 699694 h 699694"/>
              <a:gd name="connsiteX5" fmla="*/ 0 w 2176272"/>
              <a:gd name="connsiteY5" fmla="*/ 221117 h 699694"/>
              <a:gd name="connsiteX0" fmla="*/ 0 w 2176272"/>
              <a:gd name="connsiteY0" fmla="*/ 147436 h 626013"/>
              <a:gd name="connsiteX1" fmla="*/ 1920241 w 2176272"/>
              <a:gd name="connsiteY1" fmla="*/ 18235 h 626013"/>
              <a:gd name="connsiteX2" fmla="*/ 2176272 w 2176272"/>
              <a:gd name="connsiteY2" fmla="*/ 70707 h 626013"/>
              <a:gd name="connsiteX3" fmla="*/ 2176272 w 2176272"/>
              <a:gd name="connsiteY3" fmla="*/ 607725 h 626013"/>
              <a:gd name="connsiteX4" fmla="*/ 0 w 2176272"/>
              <a:gd name="connsiteY4" fmla="*/ 626013 h 626013"/>
              <a:gd name="connsiteX5" fmla="*/ 0 w 2176272"/>
              <a:gd name="connsiteY5" fmla="*/ 147436 h 626013"/>
              <a:gd name="connsiteX0" fmla="*/ 0 w 2176272"/>
              <a:gd name="connsiteY0" fmla="*/ 147436 h 626013"/>
              <a:gd name="connsiteX1" fmla="*/ 1920241 w 2176272"/>
              <a:gd name="connsiteY1" fmla="*/ 18235 h 626013"/>
              <a:gd name="connsiteX2" fmla="*/ 2176272 w 2176272"/>
              <a:gd name="connsiteY2" fmla="*/ 70707 h 626013"/>
              <a:gd name="connsiteX3" fmla="*/ 2176272 w 2176272"/>
              <a:gd name="connsiteY3" fmla="*/ 607725 h 626013"/>
              <a:gd name="connsiteX4" fmla="*/ 0 w 2176272"/>
              <a:gd name="connsiteY4" fmla="*/ 626013 h 626013"/>
              <a:gd name="connsiteX5" fmla="*/ 0 w 2176272"/>
              <a:gd name="connsiteY5" fmla="*/ 147436 h 62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626013">
                <a:moveTo>
                  <a:pt x="0" y="147436"/>
                </a:moveTo>
                <a:cubicBezTo>
                  <a:pt x="320040" y="0"/>
                  <a:pt x="1557529" y="31023"/>
                  <a:pt x="1920241" y="18235"/>
                </a:cubicBezTo>
                <a:cubicBezTo>
                  <a:pt x="2115571" y="30819"/>
                  <a:pt x="2100738" y="30941"/>
                  <a:pt x="2176272" y="70707"/>
                </a:cubicBezTo>
                <a:lnTo>
                  <a:pt x="2176272" y="607725"/>
                </a:lnTo>
                <a:lnTo>
                  <a:pt x="0" y="626013"/>
                </a:lnTo>
                <a:lnTo>
                  <a:pt x="0" y="147436"/>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Electricity, chemicals and the internal combustion engine (1880-1930)</a:t>
            </a:r>
          </a:p>
        </p:txBody>
      </p:sp>
      <p:sp>
        <p:nvSpPr>
          <p:cNvPr id="16" name="Freeform 15"/>
          <p:cNvSpPr/>
          <p:nvPr/>
        </p:nvSpPr>
        <p:spPr>
          <a:xfrm>
            <a:off x="5357818" y="2746381"/>
            <a:ext cx="1500198" cy="2694877"/>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519891 h 928722"/>
              <a:gd name="connsiteX0" fmla="*/ 0 w 2176272"/>
              <a:gd name="connsiteY0" fmla="*/ 472363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472363 h 928722"/>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7738 h 924097"/>
              <a:gd name="connsiteX1" fmla="*/ 265112 w 2176272"/>
              <a:gd name="connsiteY1" fmla="*/ 415482 h 924097"/>
              <a:gd name="connsiteX2" fmla="*/ 252852 w 2176272"/>
              <a:gd name="connsiteY2" fmla="*/ 411501 h 924097"/>
              <a:gd name="connsiteX3" fmla="*/ 1426464 w 2176272"/>
              <a:gd name="connsiteY3" fmla="*/ 63563 h 924097"/>
              <a:gd name="connsiteX4" fmla="*/ 1920240 w 2176272"/>
              <a:gd name="connsiteY4" fmla="*/ 30120 h 924097"/>
              <a:gd name="connsiteX5" fmla="*/ 2176272 w 2176272"/>
              <a:gd name="connsiteY5" fmla="*/ 201236 h 924097"/>
              <a:gd name="connsiteX6" fmla="*/ 2176272 w 2176272"/>
              <a:gd name="connsiteY6" fmla="*/ 924097 h 924097"/>
              <a:gd name="connsiteX7" fmla="*/ 0 w 2176272"/>
              <a:gd name="connsiteY7" fmla="*/ 914736 h 924097"/>
              <a:gd name="connsiteX8" fmla="*/ 0 w 2176272"/>
              <a:gd name="connsiteY8" fmla="*/ 467738 h 924097"/>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44375 h 900734"/>
              <a:gd name="connsiteX1" fmla="*/ 265112 w 2176272"/>
              <a:gd name="connsiteY1" fmla="*/ 368353 h 900734"/>
              <a:gd name="connsiteX2" fmla="*/ 1426464 w 2176272"/>
              <a:gd name="connsiteY2" fmla="*/ 218413 h 900734"/>
              <a:gd name="connsiteX3" fmla="*/ 1920240 w 2176272"/>
              <a:gd name="connsiteY3" fmla="*/ 6757 h 900734"/>
              <a:gd name="connsiteX4" fmla="*/ 2176272 w 2176272"/>
              <a:gd name="connsiteY4" fmla="*/ 177873 h 900734"/>
              <a:gd name="connsiteX5" fmla="*/ 2176272 w 2176272"/>
              <a:gd name="connsiteY5" fmla="*/ 900734 h 900734"/>
              <a:gd name="connsiteX6" fmla="*/ 0 w 2176272"/>
              <a:gd name="connsiteY6" fmla="*/ 891373 h 900734"/>
              <a:gd name="connsiteX7" fmla="*/ 0 w 2176272"/>
              <a:gd name="connsiteY7" fmla="*/ 444375 h 900734"/>
              <a:gd name="connsiteX0" fmla="*/ 0 w 2176272"/>
              <a:gd name="connsiteY0" fmla="*/ 410890 h 867249"/>
              <a:gd name="connsiteX1" fmla="*/ 265112 w 2176272"/>
              <a:gd name="connsiteY1" fmla="*/ 334868 h 867249"/>
              <a:gd name="connsiteX2" fmla="*/ 1426464 w 2176272"/>
              <a:gd name="connsiteY2" fmla="*/ 184928 h 867249"/>
              <a:gd name="connsiteX3" fmla="*/ 1920240 w 2176272"/>
              <a:gd name="connsiteY3" fmla="*/ 175247 h 867249"/>
              <a:gd name="connsiteX4" fmla="*/ 2176272 w 2176272"/>
              <a:gd name="connsiteY4" fmla="*/ 144388 h 867249"/>
              <a:gd name="connsiteX5" fmla="*/ 2176272 w 2176272"/>
              <a:gd name="connsiteY5" fmla="*/ 867249 h 867249"/>
              <a:gd name="connsiteX6" fmla="*/ 0 w 2176272"/>
              <a:gd name="connsiteY6" fmla="*/ 857888 h 867249"/>
              <a:gd name="connsiteX7" fmla="*/ 0 w 2176272"/>
              <a:gd name="connsiteY7" fmla="*/ 410890 h 867249"/>
              <a:gd name="connsiteX0" fmla="*/ 0 w 2176272"/>
              <a:gd name="connsiteY0" fmla="*/ 256439 h 712798"/>
              <a:gd name="connsiteX1" fmla="*/ 265112 w 2176272"/>
              <a:gd name="connsiteY1" fmla="*/ 180417 h 712798"/>
              <a:gd name="connsiteX2" fmla="*/ 1426464 w 2176272"/>
              <a:gd name="connsiteY2" fmla="*/ 30477 h 712798"/>
              <a:gd name="connsiteX3" fmla="*/ 1920240 w 2176272"/>
              <a:gd name="connsiteY3" fmla="*/ 20796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56439 h 712798"/>
              <a:gd name="connsiteX0" fmla="*/ 0 w 2176272"/>
              <a:gd name="connsiteY0" fmla="*/ 278394 h 734753"/>
              <a:gd name="connsiteX1" fmla="*/ 265112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302152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302152 h 734753"/>
              <a:gd name="connsiteX1" fmla="*/ 575961 w 2176272"/>
              <a:gd name="connsiteY1" fmla="*/ 238011 h 734753"/>
              <a:gd name="connsiteX2" fmla="*/ 1219153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280197 h 712798"/>
              <a:gd name="connsiteX1" fmla="*/ 575961 w 2176272"/>
              <a:gd name="connsiteY1" fmla="*/ 216056 h 712798"/>
              <a:gd name="connsiteX2" fmla="*/ 1219153 w 2176272"/>
              <a:gd name="connsiteY2" fmla="*/ 30477 h 712798"/>
              <a:gd name="connsiteX3" fmla="*/ 1920240 w 2176272"/>
              <a:gd name="connsiteY3" fmla="*/ 44551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80197 h 712798"/>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66253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53000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783179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69881 h 702482"/>
              <a:gd name="connsiteX1" fmla="*/ 783179 w 2176272"/>
              <a:gd name="connsiteY1" fmla="*/ 205740 h 702482"/>
              <a:gd name="connsiteX2" fmla="*/ 128750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472502 w 2176272"/>
              <a:gd name="connsiteY2" fmla="*/ 203572 h 702482"/>
              <a:gd name="connsiteX3" fmla="*/ 1080197 w 2176272"/>
              <a:gd name="connsiteY3" fmla="*/ 60620 h 702482"/>
              <a:gd name="connsiteX4" fmla="*/ 1530003 w 2176272"/>
              <a:gd name="connsiteY4" fmla="*/ 20161 h 702482"/>
              <a:gd name="connsiteX5" fmla="*/ 2176272 w 2176272"/>
              <a:gd name="connsiteY5" fmla="*/ 181588 h 702482"/>
              <a:gd name="connsiteX6" fmla="*/ 2176272 w 2176272"/>
              <a:gd name="connsiteY6" fmla="*/ 702482 h 702482"/>
              <a:gd name="connsiteX7" fmla="*/ 0 w 2176272"/>
              <a:gd name="connsiteY7" fmla="*/ 693121 h 702482"/>
              <a:gd name="connsiteX8" fmla="*/ 0 w 2176272"/>
              <a:gd name="connsiteY8"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74349 h 706950"/>
              <a:gd name="connsiteX1" fmla="*/ 472502 w 2176272"/>
              <a:gd name="connsiteY1" fmla="*/ 208040 h 706950"/>
              <a:gd name="connsiteX2" fmla="*/ 1080197 w 2176272"/>
              <a:gd name="connsiteY2" fmla="*/ 65088 h 706950"/>
              <a:gd name="connsiteX3" fmla="*/ 1075270 w 2176272"/>
              <a:gd name="connsiteY3" fmla="*/ 38280 h 706950"/>
              <a:gd name="connsiteX4" fmla="*/ 1530003 w 2176272"/>
              <a:gd name="connsiteY4" fmla="*/ 24629 h 706950"/>
              <a:gd name="connsiteX5" fmla="*/ 2176272 w 2176272"/>
              <a:gd name="connsiteY5" fmla="*/ 186056 h 706950"/>
              <a:gd name="connsiteX6" fmla="*/ 2176272 w 2176272"/>
              <a:gd name="connsiteY6" fmla="*/ 706950 h 706950"/>
              <a:gd name="connsiteX7" fmla="*/ 0 w 2176272"/>
              <a:gd name="connsiteY7" fmla="*/ 697589 h 706950"/>
              <a:gd name="connsiteX8" fmla="*/ 0 w 2176272"/>
              <a:gd name="connsiteY8" fmla="*/ 274349 h 706950"/>
              <a:gd name="connsiteX0" fmla="*/ 0 w 2176272"/>
              <a:gd name="connsiteY0" fmla="*/ 274349 h 706950"/>
              <a:gd name="connsiteX1" fmla="*/ 472502 w 2176272"/>
              <a:gd name="connsiteY1" fmla="*/ 208040 h 706950"/>
              <a:gd name="connsiteX2" fmla="*/ 1075270 w 2176272"/>
              <a:gd name="connsiteY2" fmla="*/ 38280 h 706950"/>
              <a:gd name="connsiteX3" fmla="*/ 1530003 w 2176272"/>
              <a:gd name="connsiteY3" fmla="*/ 24629 h 706950"/>
              <a:gd name="connsiteX4" fmla="*/ 2176272 w 2176272"/>
              <a:gd name="connsiteY4" fmla="*/ 186056 h 706950"/>
              <a:gd name="connsiteX5" fmla="*/ 2176272 w 2176272"/>
              <a:gd name="connsiteY5" fmla="*/ 706950 h 706950"/>
              <a:gd name="connsiteX6" fmla="*/ 0 w 2176272"/>
              <a:gd name="connsiteY6" fmla="*/ 697589 h 706950"/>
              <a:gd name="connsiteX7" fmla="*/ 0 w 2176272"/>
              <a:gd name="connsiteY7" fmla="*/ 274349 h 706950"/>
              <a:gd name="connsiteX0" fmla="*/ 0 w 2176272"/>
              <a:gd name="connsiteY0" fmla="*/ 265224 h 697825"/>
              <a:gd name="connsiteX1" fmla="*/ 472502 w 2176272"/>
              <a:gd name="connsiteY1" fmla="*/ 198915 h 697825"/>
              <a:gd name="connsiteX2" fmla="*/ 1075270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949458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271096"/>
              <a:gd name="connsiteY0" fmla="*/ 265224 h 697825"/>
              <a:gd name="connsiteX1" fmla="*/ 472502 w 2271096"/>
              <a:gd name="connsiteY1" fmla="*/ 198915 h 697825"/>
              <a:gd name="connsiteX2" fmla="*/ 1489752 w 2271096"/>
              <a:gd name="connsiteY2" fmla="*/ 29155 h 697825"/>
              <a:gd name="connsiteX3" fmla="*/ 2156675 w 2271096"/>
              <a:gd name="connsiteY3" fmla="*/ 24629 h 697825"/>
              <a:gd name="connsiteX4" fmla="*/ 2176272 w 2271096"/>
              <a:gd name="connsiteY4" fmla="*/ 176931 h 697825"/>
              <a:gd name="connsiteX5" fmla="*/ 2176272 w 2271096"/>
              <a:gd name="connsiteY5" fmla="*/ 697825 h 697825"/>
              <a:gd name="connsiteX6" fmla="*/ 0 w 2271096"/>
              <a:gd name="connsiteY6" fmla="*/ 688464 h 697825"/>
              <a:gd name="connsiteX7" fmla="*/ 0 w 2271096"/>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949365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360269 h 697825"/>
              <a:gd name="connsiteX1" fmla="*/ 472502 w 2176272"/>
              <a:gd name="connsiteY1" fmla="*/ 198915 h 697825"/>
              <a:gd name="connsiteX2" fmla="*/ 1489752 w 2176272"/>
              <a:gd name="connsiteY2" fmla="*/ 29155 h 697825"/>
              <a:gd name="connsiteX3" fmla="*/ 1949365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360269 h 697825"/>
              <a:gd name="connsiteX0" fmla="*/ 0 w 2176272"/>
              <a:gd name="connsiteY0" fmla="*/ 387054 h 724610"/>
              <a:gd name="connsiteX1" fmla="*/ 1489752 w 2176272"/>
              <a:gd name="connsiteY1" fmla="*/ 55940 h 724610"/>
              <a:gd name="connsiteX2" fmla="*/ 1949365 w 2176272"/>
              <a:gd name="connsiteY2" fmla="*/ 51414 h 724610"/>
              <a:gd name="connsiteX3" fmla="*/ 2176272 w 2176272"/>
              <a:gd name="connsiteY3" fmla="*/ 203716 h 724610"/>
              <a:gd name="connsiteX4" fmla="*/ 2176272 w 2176272"/>
              <a:gd name="connsiteY4" fmla="*/ 724610 h 724610"/>
              <a:gd name="connsiteX5" fmla="*/ 0 w 2176272"/>
              <a:gd name="connsiteY5" fmla="*/ 715249 h 724610"/>
              <a:gd name="connsiteX6" fmla="*/ 0 w 2176272"/>
              <a:gd name="connsiteY6" fmla="*/ 387054 h 724610"/>
              <a:gd name="connsiteX0" fmla="*/ 0 w 2176272"/>
              <a:gd name="connsiteY0" fmla="*/ 335640 h 673196"/>
              <a:gd name="connsiteX1" fmla="*/ 1949365 w 2176272"/>
              <a:gd name="connsiteY1" fmla="*/ 0 h 673196"/>
              <a:gd name="connsiteX2" fmla="*/ 2176272 w 2176272"/>
              <a:gd name="connsiteY2" fmla="*/ 152302 h 673196"/>
              <a:gd name="connsiteX3" fmla="*/ 2176272 w 2176272"/>
              <a:gd name="connsiteY3" fmla="*/ 673196 h 673196"/>
              <a:gd name="connsiteX4" fmla="*/ 0 w 2176272"/>
              <a:gd name="connsiteY4" fmla="*/ 663835 h 673196"/>
              <a:gd name="connsiteX5" fmla="*/ 0 w 2176272"/>
              <a:gd name="connsiteY5" fmla="*/ 335640 h 673196"/>
              <a:gd name="connsiteX0" fmla="*/ 0 w 2176272"/>
              <a:gd name="connsiteY0" fmla="*/ 297058 h 634614"/>
              <a:gd name="connsiteX1" fmla="*/ 1949365 w 2176272"/>
              <a:gd name="connsiteY1" fmla="*/ 199036 h 634614"/>
              <a:gd name="connsiteX2" fmla="*/ 2176272 w 2176272"/>
              <a:gd name="connsiteY2" fmla="*/ 113720 h 634614"/>
              <a:gd name="connsiteX3" fmla="*/ 2176272 w 2176272"/>
              <a:gd name="connsiteY3" fmla="*/ 634614 h 634614"/>
              <a:gd name="connsiteX4" fmla="*/ 0 w 2176272"/>
              <a:gd name="connsiteY4" fmla="*/ 625253 h 634614"/>
              <a:gd name="connsiteX5" fmla="*/ 0 w 2176272"/>
              <a:gd name="connsiteY5" fmla="*/ 297058 h 634614"/>
              <a:gd name="connsiteX0" fmla="*/ 0 w 2176272"/>
              <a:gd name="connsiteY0" fmla="*/ 190132 h 527688"/>
              <a:gd name="connsiteX1" fmla="*/ 1949365 w 2176272"/>
              <a:gd name="connsiteY1" fmla="*/ 92110 h 527688"/>
              <a:gd name="connsiteX2" fmla="*/ 2176272 w 2176272"/>
              <a:gd name="connsiteY2" fmla="*/ 113720 h 527688"/>
              <a:gd name="connsiteX3" fmla="*/ 2176272 w 2176272"/>
              <a:gd name="connsiteY3" fmla="*/ 527688 h 527688"/>
              <a:gd name="connsiteX4" fmla="*/ 0 w 2176272"/>
              <a:gd name="connsiteY4" fmla="*/ 518327 h 527688"/>
              <a:gd name="connsiteX5" fmla="*/ 0 w 2176272"/>
              <a:gd name="connsiteY5" fmla="*/ 190132 h 527688"/>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448195">
                <a:moveTo>
                  <a:pt x="0" y="110639"/>
                </a:moveTo>
                <a:cubicBezTo>
                  <a:pt x="324894" y="0"/>
                  <a:pt x="1379342" y="43173"/>
                  <a:pt x="1742054" y="12617"/>
                </a:cubicBezTo>
                <a:cubicBezTo>
                  <a:pt x="1933080" y="29984"/>
                  <a:pt x="2125611" y="19547"/>
                  <a:pt x="2176272" y="34227"/>
                </a:cubicBezTo>
                <a:lnTo>
                  <a:pt x="2176272" y="448195"/>
                </a:lnTo>
                <a:lnTo>
                  <a:pt x="0" y="438834"/>
                </a:lnTo>
                <a:lnTo>
                  <a:pt x="0" y="110639"/>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Electronics and aviation (1930 – 1980)</a:t>
            </a:r>
          </a:p>
        </p:txBody>
      </p:sp>
      <p:sp>
        <p:nvSpPr>
          <p:cNvPr id="19" name="TextBox 18"/>
          <p:cNvSpPr txBox="1"/>
          <p:nvPr/>
        </p:nvSpPr>
        <p:spPr>
          <a:xfrm>
            <a:off x="8358182" y="5572140"/>
            <a:ext cx="785818" cy="369332"/>
          </a:xfrm>
          <a:prstGeom prst="rect">
            <a:avLst/>
          </a:prstGeom>
          <a:noFill/>
        </p:spPr>
        <p:txBody>
          <a:bodyPr wrap="square" rtlCol="0">
            <a:spAutoFit/>
          </a:bodyPr>
          <a:lstStyle/>
          <a:p>
            <a:r>
              <a:rPr lang="en-GB" dirty="0"/>
              <a:t>Time</a:t>
            </a:r>
          </a:p>
        </p:txBody>
      </p:sp>
      <p:sp>
        <p:nvSpPr>
          <p:cNvPr id="20" name="Freeform 19"/>
          <p:cNvSpPr/>
          <p:nvPr/>
        </p:nvSpPr>
        <p:spPr>
          <a:xfrm>
            <a:off x="6786578" y="2143090"/>
            <a:ext cx="1643074" cy="3267168"/>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519891 h 928722"/>
              <a:gd name="connsiteX0" fmla="*/ 0 w 2176272"/>
              <a:gd name="connsiteY0" fmla="*/ 472363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472363 h 928722"/>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7738 h 924097"/>
              <a:gd name="connsiteX1" fmla="*/ 265112 w 2176272"/>
              <a:gd name="connsiteY1" fmla="*/ 415482 h 924097"/>
              <a:gd name="connsiteX2" fmla="*/ 252852 w 2176272"/>
              <a:gd name="connsiteY2" fmla="*/ 411501 h 924097"/>
              <a:gd name="connsiteX3" fmla="*/ 1426464 w 2176272"/>
              <a:gd name="connsiteY3" fmla="*/ 63563 h 924097"/>
              <a:gd name="connsiteX4" fmla="*/ 1920240 w 2176272"/>
              <a:gd name="connsiteY4" fmla="*/ 30120 h 924097"/>
              <a:gd name="connsiteX5" fmla="*/ 2176272 w 2176272"/>
              <a:gd name="connsiteY5" fmla="*/ 201236 h 924097"/>
              <a:gd name="connsiteX6" fmla="*/ 2176272 w 2176272"/>
              <a:gd name="connsiteY6" fmla="*/ 924097 h 924097"/>
              <a:gd name="connsiteX7" fmla="*/ 0 w 2176272"/>
              <a:gd name="connsiteY7" fmla="*/ 914736 h 924097"/>
              <a:gd name="connsiteX8" fmla="*/ 0 w 2176272"/>
              <a:gd name="connsiteY8" fmla="*/ 467738 h 924097"/>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44375 h 900734"/>
              <a:gd name="connsiteX1" fmla="*/ 265112 w 2176272"/>
              <a:gd name="connsiteY1" fmla="*/ 368353 h 900734"/>
              <a:gd name="connsiteX2" fmla="*/ 1426464 w 2176272"/>
              <a:gd name="connsiteY2" fmla="*/ 218413 h 900734"/>
              <a:gd name="connsiteX3" fmla="*/ 1920240 w 2176272"/>
              <a:gd name="connsiteY3" fmla="*/ 6757 h 900734"/>
              <a:gd name="connsiteX4" fmla="*/ 2176272 w 2176272"/>
              <a:gd name="connsiteY4" fmla="*/ 177873 h 900734"/>
              <a:gd name="connsiteX5" fmla="*/ 2176272 w 2176272"/>
              <a:gd name="connsiteY5" fmla="*/ 900734 h 900734"/>
              <a:gd name="connsiteX6" fmla="*/ 0 w 2176272"/>
              <a:gd name="connsiteY6" fmla="*/ 891373 h 900734"/>
              <a:gd name="connsiteX7" fmla="*/ 0 w 2176272"/>
              <a:gd name="connsiteY7" fmla="*/ 444375 h 900734"/>
              <a:gd name="connsiteX0" fmla="*/ 0 w 2176272"/>
              <a:gd name="connsiteY0" fmla="*/ 410890 h 867249"/>
              <a:gd name="connsiteX1" fmla="*/ 265112 w 2176272"/>
              <a:gd name="connsiteY1" fmla="*/ 334868 h 867249"/>
              <a:gd name="connsiteX2" fmla="*/ 1426464 w 2176272"/>
              <a:gd name="connsiteY2" fmla="*/ 184928 h 867249"/>
              <a:gd name="connsiteX3" fmla="*/ 1920240 w 2176272"/>
              <a:gd name="connsiteY3" fmla="*/ 175247 h 867249"/>
              <a:gd name="connsiteX4" fmla="*/ 2176272 w 2176272"/>
              <a:gd name="connsiteY4" fmla="*/ 144388 h 867249"/>
              <a:gd name="connsiteX5" fmla="*/ 2176272 w 2176272"/>
              <a:gd name="connsiteY5" fmla="*/ 867249 h 867249"/>
              <a:gd name="connsiteX6" fmla="*/ 0 w 2176272"/>
              <a:gd name="connsiteY6" fmla="*/ 857888 h 867249"/>
              <a:gd name="connsiteX7" fmla="*/ 0 w 2176272"/>
              <a:gd name="connsiteY7" fmla="*/ 410890 h 867249"/>
              <a:gd name="connsiteX0" fmla="*/ 0 w 2176272"/>
              <a:gd name="connsiteY0" fmla="*/ 256439 h 712798"/>
              <a:gd name="connsiteX1" fmla="*/ 265112 w 2176272"/>
              <a:gd name="connsiteY1" fmla="*/ 180417 h 712798"/>
              <a:gd name="connsiteX2" fmla="*/ 1426464 w 2176272"/>
              <a:gd name="connsiteY2" fmla="*/ 30477 h 712798"/>
              <a:gd name="connsiteX3" fmla="*/ 1920240 w 2176272"/>
              <a:gd name="connsiteY3" fmla="*/ 20796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56439 h 712798"/>
              <a:gd name="connsiteX0" fmla="*/ 0 w 2176272"/>
              <a:gd name="connsiteY0" fmla="*/ 278394 h 734753"/>
              <a:gd name="connsiteX1" fmla="*/ 265112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302152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302152 h 734753"/>
              <a:gd name="connsiteX1" fmla="*/ 575961 w 2176272"/>
              <a:gd name="connsiteY1" fmla="*/ 238011 h 734753"/>
              <a:gd name="connsiteX2" fmla="*/ 1219153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280197 h 712798"/>
              <a:gd name="connsiteX1" fmla="*/ 575961 w 2176272"/>
              <a:gd name="connsiteY1" fmla="*/ 216056 h 712798"/>
              <a:gd name="connsiteX2" fmla="*/ 1219153 w 2176272"/>
              <a:gd name="connsiteY2" fmla="*/ 30477 h 712798"/>
              <a:gd name="connsiteX3" fmla="*/ 1920240 w 2176272"/>
              <a:gd name="connsiteY3" fmla="*/ 44551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80197 h 712798"/>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66253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53000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783179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69881 h 702482"/>
              <a:gd name="connsiteX1" fmla="*/ 783179 w 2176272"/>
              <a:gd name="connsiteY1" fmla="*/ 205740 h 702482"/>
              <a:gd name="connsiteX2" fmla="*/ 128750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472502 w 2176272"/>
              <a:gd name="connsiteY2" fmla="*/ 203572 h 702482"/>
              <a:gd name="connsiteX3" fmla="*/ 1080197 w 2176272"/>
              <a:gd name="connsiteY3" fmla="*/ 60620 h 702482"/>
              <a:gd name="connsiteX4" fmla="*/ 1530003 w 2176272"/>
              <a:gd name="connsiteY4" fmla="*/ 20161 h 702482"/>
              <a:gd name="connsiteX5" fmla="*/ 2176272 w 2176272"/>
              <a:gd name="connsiteY5" fmla="*/ 181588 h 702482"/>
              <a:gd name="connsiteX6" fmla="*/ 2176272 w 2176272"/>
              <a:gd name="connsiteY6" fmla="*/ 702482 h 702482"/>
              <a:gd name="connsiteX7" fmla="*/ 0 w 2176272"/>
              <a:gd name="connsiteY7" fmla="*/ 693121 h 702482"/>
              <a:gd name="connsiteX8" fmla="*/ 0 w 2176272"/>
              <a:gd name="connsiteY8"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74349 h 706950"/>
              <a:gd name="connsiteX1" fmla="*/ 472502 w 2176272"/>
              <a:gd name="connsiteY1" fmla="*/ 208040 h 706950"/>
              <a:gd name="connsiteX2" fmla="*/ 1080197 w 2176272"/>
              <a:gd name="connsiteY2" fmla="*/ 65088 h 706950"/>
              <a:gd name="connsiteX3" fmla="*/ 1075270 w 2176272"/>
              <a:gd name="connsiteY3" fmla="*/ 38280 h 706950"/>
              <a:gd name="connsiteX4" fmla="*/ 1530003 w 2176272"/>
              <a:gd name="connsiteY4" fmla="*/ 24629 h 706950"/>
              <a:gd name="connsiteX5" fmla="*/ 2176272 w 2176272"/>
              <a:gd name="connsiteY5" fmla="*/ 186056 h 706950"/>
              <a:gd name="connsiteX6" fmla="*/ 2176272 w 2176272"/>
              <a:gd name="connsiteY6" fmla="*/ 706950 h 706950"/>
              <a:gd name="connsiteX7" fmla="*/ 0 w 2176272"/>
              <a:gd name="connsiteY7" fmla="*/ 697589 h 706950"/>
              <a:gd name="connsiteX8" fmla="*/ 0 w 2176272"/>
              <a:gd name="connsiteY8" fmla="*/ 274349 h 706950"/>
              <a:gd name="connsiteX0" fmla="*/ 0 w 2176272"/>
              <a:gd name="connsiteY0" fmla="*/ 274349 h 706950"/>
              <a:gd name="connsiteX1" fmla="*/ 472502 w 2176272"/>
              <a:gd name="connsiteY1" fmla="*/ 208040 h 706950"/>
              <a:gd name="connsiteX2" fmla="*/ 1075270 w 2176272"/>
              <a:gd name="connsiteY2" fmla="*/ 38280 h 706950"/>
              <a:gd name="connsiteX3" fmla="*/ 1530003 w 2176272"/>
              <a:gd name="connsiteY3" fmla="*/ 24629 h 706950"/>
              <a:gd name="connsiteX4" fmla="*/ 2176272 w 2176272"/>
              <a:gd name="connsiteY4" fmla="*/ 186056 h 706950"/>
              <a:gd name="connsiteX5" fmla="*/ 2176272 w 2176272"/>
              <a:gd name="connsiteY5" fmla="*/ 706950 h 706950"/>
              <a:gd name="connsiteX6" fmla="*/ 0 w 2176272"/>
              <a:gd name="connsiteY6" fmla="*/ 697589 h 706950"/>
              <a:gd name="connsiteX7" fmla="*/ 0 w 2176272"/>
              <a:gd name="connsiteY7" fmla="*/ 274349 h 706950"/>
              <a:gd name="connsiteX0" fmla="*/ 0 w 2176272"/>
              <a:gd name="connsiteY0" fmla="*/ 265224 h 697825"/>
              <a:gd name="connsiteX1" fmla="*/ 472502 w 2176272"/>
              <a:gd name="connsiteY1" fmla="*/ 198915 h 697825"/>
              <a:gd name="connsiteX2" fmla="*/ 1075270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117 h 697718"/>
              <a:gd name="connsiteX1" fmla="*/ 472502 w 2176272"/>
              <a:gd name="connsiteY1" fmla="*/ 198808 h 697718"/>
              <a:gd name="connsiteX2" fmla="*/ 1075270 w 2176272"/>
              <a:gd name="connsiteY2" fmla="*/ 29048 h 697718"/>
              <a:gd name="connsiteX3" fmla="*/ 1742240 w 2176272"/>
              <a:gd name="connsiteY3" fmla="*/ 24522 h 697718"/>
              <a:gd name="connsiteX4" fmla="*/ 2176272 w 2176272"/>
              <a:gd name="connsiteY4" fmla="*/ 117414 h 697718"/>
              <a:gd name="connsiteX5" fmla="*/ 2176272 w 2176272"/>
              <a:gd name="connsiteY5" fmla="*/ 697718 h 697718"/>
              <a:gd name="connsiteX6" fmla="*/ 0 w 2176272"/>
              <a:gd name="connsiteY6" fmla="*/ 688357 h 697718"/>
              <a:gd name="connsiteX7" fmla="*/ 0 w 2176272"/>
              <a:gd name="connsiteY7" fmla="*/ 265117 h 697718"/>
              <a:gd name="connsiteX0" fmla="*/ 0 w 2176272"/>
              <a:gd name="connsiteY0" fmla="*/ 259148 h 691749"/>
              <a:gd name="connsiteX1" fmla="*/ 472502 w 2176272"/>
              <a:gd name="connsiteY1" fmla="*/ 192839 h 691749"/>
              <a:gd name="connsiteX2" fmla="*/ 1075270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59148 h 691749"/>
              <a:gd name="connsiteX1" fmla="*/ 472502 w 2176272"/>
              <a:gd name="connsiteY1" fmla="*/ 192839 h 691749"/>
              <a:gd name="connsiteX2" fmla="*/ 1489752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59148 h 691749"/>
              <a:gd name="connsiteX1" fmla="*/ 472502 w 2176272"/>
              <a:gd name="connsiteY1" fmla="*/ 192839 h 691749"/>
              <a:gd name="connsiteX2" fmla="*/ 1696969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73401 h 706002"/>
              <a:gd name="connsiteX1" fmla="*/ 472502 w 2176272"/>
              <a:gd name="connsiteY1" fmla="*/ 207092 h 706002"/>
              <a:gd name="connsiteX2" fmla="*/ 1696969 w 2176272"/>
              <a:gd name="connsiteY2" fmla="*/ 13566 h 706002"/>
              <a:gd name="connsiteX3" fmla="*/ 2176272 w 2176272"/>
              <a:gd name="connsiteY3" fmla="*/ 125698 h 706002"/>
              <a:gd name="connsiteX4" fmla="*/ 2176272 w 2176272"/>
              <a:gd name="connsiteY4" fmla="*/ 706002 h 706002"/>
              <a:gd name="connsiteX5" fmla="*/ 0 w 2176272"/>
              <a:gd name="connsiteY5" fmla="*/ 696641 h 706002"/>
              <a:gd name="connsiteX6" fmla="*/ 0 w 2176272"/>
              <a:gd name="connsiteY6" fmla="*/ 273401 h 706002"/>
              <a:gd name="connsiteX0" fmla="*/ 0 w 2176272"/>
              <a:gd name="connsiteY0" fmla="*/ 381659 h 706002"/>
              <a:gd name="connsiteX1" fmla="*/ 472502 w 2176272"/>
              <a:gd name="connsiteY1" fmla="*/ 207092 h 706002"/>
              <a:gd name="connsiteX2" fmla="*/ 1696969 w 2176272"/>
              <a:gd name="connsiteY2" fmla="*/ 13566 h 706002"/>
              <a:gd name="connsiteX3" fmla="*/ 2176272 w 2176272"/>
              <a:gd name="connsiteY3" fmla="*/ 125698 h 706002"/>
              <a:gd name="connsiteX4" fmla="*/ 2176272 w 2176272"/>
              <a:gd name="connsiteY4" fmla="*/ 706002 h 706002"/>
              <a:gd name="connsiteX5" fmla="*/ 0 w 2176272"/>
              <a:gd name="connsiteY5" fmla="*/ 696641 h 706002"/>
              <a:gd name="connsiteX6" fmla="*/ 0 w 2176272"/>
              <a:gd name="connsiteY6" fmla="*/ 381659 h 706002"/>
              <a:gd name="connsiteX0" fmla="*/ 0 w 2176272"/>
              <a:gd name="connsiteY0" fmla="*/ 381659 h 706002"/>
              <a:gd name="connsiteX1" fmla="*/ 1696969 w 2176272"/>
              <a:gd name="connsiteY1" fmla="*/ 13566 h 706002"/>
              <a:gd name="connsiteX2" fmla="*/ 2176272 w 2176272"/>
              <a:gd name="connsiteY2" fmla="*/ 125698 h 706002"/>
              <a:gd name="connsiteX3" fmla="*/ 2176272 w 2176272"/>
              <a:gd name="connsiteY3" fmla="*/ 706002 h 706002"/>
              <a:gd name="connsiteX4" fmla="*/ 0 w 2176272"/>
              <a:gd name="connsiteY4" fmla="*/ 696641 h 706002"/>
              <a:gd name="connsiteX5" fmla="*/ 0 w 2176272"/>
              <a:gd name="connsiteY5" fmla="*/ 381659 h 706002"/>
              <a:gd name="connsiteX0" fmla="*/ 0 w 2176272"/>
              <a:gd name="connsiteY0" fmla="*/ 367406 h 691749"/>
              <a:gd name="connsiteX1" fmla="*/ 1696969 w 2176272"/>
              <a:gd name="connsiteY1" fmla="*/ 255200 h 691749"/>
              <a:gd name="connsiteX2" fmla="*/ 2176272 w 2176272"/>
              <a:gd name="connsiteY2" fmla="*/ 111445 h 691749"/>
              <a:gd name="connsiteX3" fmla="*/ 2176272 w 2176272"/>
              <a:gd name="connsiteY3" fmla="*/ 691749 h 691749"/>
              <a:gd name="connsiteX4" fmla="*/ 0 w 2176272"/>
              <a:gd name="connsiteY4" fmla="*/ 682388 h 691749"/>
              <a:gd name="connsiteX5" fmla="*/ 0 w 2176272"/>
              <a:gd name="connsiteY5" fmla="*/ 367406 h 691749"/>
              <a:gd name="connsiteX0" fmla="*/ 0 w 2176272"/>
              <a:gd name="connsiteY0" fmla="*/ 190254 h 514597"/>
              <a:gd name="connsiteX1" fmla="*/ 1696969 w 2176272"/>
              <a:gd name="connsiteY1" fmla="*/ 78048 h 514597"/>
              <a:gd name="connsiteX2" fmla="*/ 2176272 w 2176272"/>
              <a:gd name="connsiteY2" fmla="*/ 111445 h 514597"/>
              <a:gd name="connsiteX3" fmla="*/ 2176272 w 2176272"/>
              <a:gd name="connsiteY3" fmla="*/ 514597 h 514597"/>
              <a:gd name="connsiteX4" fmla="*/ 0 w 2176272"/>
              <a:gd name="connsiteY4" fmla="*/ 505236 h 514597"/>
              <a:gd name="connsiteX5" fmla="*/ 0 w 2176272"/>
              <a:gd name="connsiteY5" fmla="*/ 190254 h 514597"/>
              <a:gd name="connsiteX0" fmla="*/ 0 w 2176272"/>
              <a:gd name="connsiteY0" fmla="*/ 125772 h 450115"/>
              <a:gd name="connsiteX1" fmla="*/ 1696969 w 2176272"/>
              <a:gd name="connsiteY1" fmla="*/ 13566 h 450115"/>
              <a:gd name="connsiteX2" fmla="*/ 2176272 w 2176272"/>
              <a:gd name="connsiteY2" fmla="*/ 46963 h 450115"/>
              <a:gd name="connsiteX3" fmla="*/ 2176272 w 2176272"/>
              <a:gd name="connsiteY3" fmla="*/ 450115 h 450115"/>
              <a:gd name="connsiteX4" fmla="*/ 0 w 2176272"/>
              <a:gd name="connsiteY4" fmla="*/ 440754 h 450115"/>
              <a:gd name="connsiteX5" fmla="*/ 0 w 2176272"/>
              <a:gd name="connsiteY5" fmla="*/ 125772 h 45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450115">
                <a:moveTo>
                  <a:pt x="0" y="125772"/>
                </a:moveTo>
                <a:cubicBezTo>
                  <a:pt x="282828" y="11926"/>
                  <a:pt x="1334257" y="56226"/>
                  <a:pt x="1696969" y="13566"/>
                </a:cubicBezTo>
                <a:cubicBezTo>
                  <a:pt x="1980931" y="0"/>
                  <a:pt x="2031300" y="26474"/>
                  <a:pt x="2176272" y="46963"/>
                </a:cubicBezTo>
                <a:lnTo>
                  <a:pt x="2176272" y="450115"/>
                </a:lnTo>
                <a:lnTo>
                  <a:pt x="0" y="440754"/>
                </a:lnTo>
                <a:lnTo>
                  <a:pt x="0" y="125772"/>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Internet and fibre optics (1980 onwards)</a:t>
            </a:r>
          </a:p>
        </p:txBody>
      </p:sp>
      <p:sp>
        <p:nvSpPr>
          <p:cNvPr id="21" name="Title 20"/>
          <p:cNvSpPr>
            <a:spLocks noGrp="1"/>
          </p:cNvSpPr>
          <p:nvPr>
            <p:ph type="title"/>
          </p:nvPr>
        </p:nvSpPr>
        <p:spPr/>
        <p:txBody>
          <a:bodyPr/>
          <a:lstStyle/>
          <a:p>
            <a:r>
              <a:rPr lang="en-GB" dirty="0"/>
              <a:t>Innovation Waves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a:off x="2123728" y="90872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7452320" y="3501008"/>
            <a:ext cx="1512168" cy="646331"/>
          </a:xfrm>
          <a:prstGeom prst="rect">
            <a:avLst/>
          </a:prstGeom>
          <a:noFill/>
        </p:spPr>
        <p:txBody>
          <a:bodyPr wrap="square" rtlCol="0">
            <a:spAutoFit/>
          </a:bodyPr>
          <a:lstStyle/>
          <a:p>
            <a:r>
              <a:rPr lang="en-GB" b="1" dirty="0">
                <a:solidFill>
                  <a:srgbClr val="FF0000"/>
                </a:solidFill>
              </a:rPr>
              <a:t>Indifference Curve 2</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rot="1170716">
            <a:off x="1894868" y="152231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1547664" y="188640"/>
            <a:ext cx="1512168" cy="646331"/>
          </a:xfrm>
          <a:prstGeom prst="rect">
            <a:avLst/>
          </a:prstGeom>
          <a:noFill/>
        </p:spPr>
        <p:txBody>
          <a:bodyPr wrap="square" rtlCol="0">
            <a:spAutoFit/>
          </a:bodyPr>
          <a:lstStyle/>
          <a:p>
            <a:r>
              <a:rPr lang="en-GB" b="1" dirty="0">
                <a:solidFill>
                  <a:srgbClr val="0000FF"/>
                </a:solidFill>
              </a:rPr>
              <a:t>Indifference Curve 2</a:t>
            </a:r>
          </a:p>
        </p:txBody>
      </p:sp>
      <p:sp>
        <p:nvSpPr>
          <p:cNvPr id="12" name="Oval 11"/>
          <p:cNvSpPr/>
          <p:nvPr/>
        </p:nvSpPr>
        <p:spPr>
          <a:xfrm>
            <a:off x="2051720" y="2780928"/>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4644008" y="4149080"/>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p:nvSpPr>
        <p:spPr>
          <a:xfrm>
            <a:off x="2555776" y="2204864"/>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1763688" y="2708920"/>
            <a:ext cx="360040" cy="369332"/>
          </a:xfrm>
          <a:prstGeom prst="rect">
            <a:avLst/>
          </a:prstGeom>
          <a:noFill/>
        </p:spPr>
        <p:txBody>
          <a:bodyPr wrap="square" rtlCol="0">
            <a:spAutoFit/>
          </a:bodyPr>
          <a:lstStyle/>
          <a:p>
            <a:r>
              <a:rPr lang="en-GB" dirty="0"/>
              <a:t>A</a:t>
            </a:r>
          </a:p>
        </p:txBody>
      </p:sp>
      <p:sp>
        <p:nvSpPr>
          <p:cNvPr id="18" name="TextBox 17"/>
          <p:cNvSpPr txBox="1"/>
          <p:nvPr/>
        </p:nvSpPr>
        <p:spPr>
          <a:xfrm>
            <a:off x="2627784" y="1844824"/>
            <a:ext cx="360040" cy="369332"/>
          </a:xfrm>
          <a:prstGeom prst="rect">
            <a:avLst/>
          </a:prstGeom>
          <a:noFill/>
        </p:spPr>
        <p:txBody>
          <a:bodyPr wrap="square" rtlCol="0">
            <a:spAutoFit/>
          </a:bodyPr>
          <a:lstStyle/>
          <a:p>
            <a:r>
              <a:rPr lang="en-GB" dirty="0"/>
              <a:t>C</a:t>
            </a:r>
          </a:p>
        </p:txBody>
      </p:sp>
      <p:sp>
        <p:nvSpPr>
          <p:cNvPr id="19" name="TextBox 18"/>
          <p:cNvSpPr txBox="1"/>
          <p:nvPr/>
        </p:nvSpPr>
        <p:spPr>
          <a:xfrm>
            <a:off x="4572000" y="3789040"/>
            <a:ext cx="360040" cy="369332"/>
          </a:xfrm>
          <a:prstGeom prst="rect">
            <a:avLst/>
          </a:prstGeom>
          <a:noFill/>
        </p:spPr>
        <p:txBody>
          <a:bodyPr wrap="square" rtlCol="0">
            <a:spAutoFit/>
          </a:bodyPr>
          <a:lstStyle/>
          <a:p>
            <a:r>
              <a:rPr lang="en-GB" dirty="0"/>
              <a:t>B</a:t>
            </a:r>
          </a:p>
        </p:txBody>
      </p:sp>
      <p:sp>
        <p:nvSpPr>
          <p:cNvPr id="20" name="TextBox 19"/>
          <p:cNvSpPr txBox="1"/>
          <p:nvPr/>
        </p:nvSpPr>
        <p:spPr>
          <a:xfrm>
            <a:off x="3347864" y="116632"/>
            <a:ext cx="5796136" cy="3447098"/>
          </a:xfrm>
          <a:prstGeom prst="rect">
            <a:avLst/>
          </a:prstGeom>
          <a:noFill/>
        </p:spPr>
        <p:txBody>
          <a:bodyPr wrap="square" rtlCol="0">
            <a:spAutoFit/>
          </a:bodyPr>
          <a:lstStyle/>
          <a:p>
            <a:r>
              <a:rPr lang="en-GB" dirty="0"/>
              <a:t>Point C is preferable to point A. This is indicated by the consumer acquiring more of both beer and bread at point C, relative to point A. However, the indifference curves suggest the consumer is indifferent between product bundles A and B, and also product bundles B and C. </a:t>
            </a:r>
          </a:p>
          <a:p>
            <a:r>
              <a:rPr lang="en-GB" dirty="0"/>
              <a:t>It cannot be the case that an indifference curve is at some points preferable to another indifference curve, and at other points equally desirable (or inferior) to the other indifference curve. </a:t>
            </a:r>
          </a:p>
          <a:p>
            <a:endParaRPr lang="en-GB" dirty="0"/>
          </a:p>
          <a:p>
            <a:r>
              <a:rPr lang="en-GB" dirty="0"/>
              <a:t>This situation contravenes the </a:t>
            </a:r>
            <a:r>
              <a:rPr lang="en-GB" sz="2000" b="1" dirty="0"/>
              <a:t>axiom of transitivity</a:t>
            </a:r>
            <a:r>
              <a:rPr lang="en-GB" dirty="0"/>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19590"/>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2" name="Straight Connector 41"/>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
        <p:nvSpPr>
          <p:cNvPr id="31" name="TextBox 30"/>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cxnSp>
        <p:nvCxnSpPr>
          <p:cNvPr id="31" name="Straight Connector 30"/>
          <p:cNvCxnSpPr/>
          <p:nvPr/>
        </p:nvCxnSpPr>
        <p:spPr>
          <a:xfrm flipH="1">
            <a:off x="899592" y="5085184"/>
            <a:ext cx="6840760"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19590"/>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2" name="Straight Connector 41"/>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
        <p:nvSpPr>
          <p:cNvPr id="31" name="TextBox 30"/>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spTree>
    <p:extLst>
      <p:ext uri="{BB962C8B-B14F-4D97-AF65-F5344CB8AC3E}">
        <p14:creationId xmlns:p14="http://schemas.microsoft.com/office/powerpoint/2010/main" val="755351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480720" cy="3509617"/>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484800"/>
              <a:gd name="connsiteY0" fmla="*/ 0 h 3543622"/>
              <a:gd name="connsiteX1" fmla="*/ 432048 w 6484800"/>
              <a:gd name="connsiteY1" fmla="*/ 1944216 h 3543622"/>
              <a:gd name="connsiteX2" fmla="*/ 1656184 w 6484800"/>
              <a:gd name="connsiteY2" fmla="*/ 2952328 h 3543622"/>
              <a:gd name="connsiteX3" fmla="*/ 3835582 w 6484800"/>
              <a:gd name="connsiteY3" fmla="*/ 3343739 h 3543622"/>
              <a:gd name="connsiteX4" fmla="*/ 6043944 w 6484800"/>
              <a:gd name="connsiteY4" fmla="*/ 3490388 h 3543622"/>
              <a:gd name="connsiteX5" fmla="*/ 6480720 w 6484800"/>
              <a:gd name="connsiteY5" fmla="*/ 3024336 h 3543622"/>
              <a:gd name="connsiteX0" fmla="*/ 0 w 6480720"/>
              <a:gd name="connsiteY0" fmla="*/ 0 h 3509617"/>
              <a:gd name="connsiteX1" fmla="*/ 432048 w 6480720"/>
              <a:gd name="connsiteY1" fmla="*/ 1944216 h 3509617"/>
              <a:gd name="connsiteX2" fmla="*/ 1656184 w 6480720"/>
              <a:gd name="connsiteY2" fmla="*/ 2952328 h 3509617"/>
              <a:gd name="connsiteX3" fmla="*/ 3835582 w 6480720"/>
              <a:gd name="connsiteY3" fmla="*/ 3343739 h 3509617"/>
              <a:gd name="connsiteX4" fmla="*/ 5256584 w 6480720"/>
              <a:gd name="connsiteY4" fmla="*/ 3456383 h 3509617"/>
              <a:gd name="connsiteX5" fmla="*/ 6480720 w 6480720"/>
              <a:gd name="connsiteY5" fmla="*/ 3024336 h 3509617"/>
              <a:gd name="connsiteX0" fmla="*/ 0 w 6480720"/>
              <a:gd name="connsiteY0" fmla="*/ 0 h 3509617"/>
              <a:gd name="connsiteX1" fmla="*/ 432048 w 6480720"/>
              <a:gd name="connsiteY1" fmla="*/ 1944216 h 3509617"/>
              <a:gd name="connsiteX2" fmla="*/ 1584176 w 6480720"/>
              <a:gd name="connsiteY2" fmla="*/ 2808312 h 3509617"/>
              <a:gd name="connsiteX3" fmla="*/ 3835582 w 6480720"/>
              <a:gd name="connsiteY3" fmla="*/ 3343739 h 3509617"/>
              <a:gd name="connsiteX4" fmla="*/ 5256584 w 6480720"/>
              <a:gd name="connsiteY4" fmla="*/ 3456383 h 3509617"/>
              <a:gd name="connsiteX5" fmla="*/ 6480720 w 6480720"/>
              <a:gd name="connsiteY5" fmla="*/ 3024336 h 350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720" h="3509617">
                <a:moveTo>
                  <a:pt x="0" y="0"/>
                </a:moveTo>
                <a:cubicBezTo>
                  <a:pt x="8626" y="595222"/>
                  <a:pt x="168019" y="1476164"/>
                  <a:pt x="432048" y="1944216"/>
                </a:cubicBezTo>
                <a:cubicBezTo>
                  <a:pt x="696077" y="2412268"/>
                  <a:pt x="1016920" y="2575058"/>
                  <a:pt x="1584176" y="2808312"/>
                </a:cubicBezTo>
                <a:cubicBezTo>
                  <a:pt x="2151432" y="3041566"/>
                  <a:pt x="3223514" y="3235727"/>
                  <a:pt x="3835582" y="3343739"/>
                </a:cubicBezTo>
                <a:cubicBezTo>
                  <a:pt x="4447650" y="3451751"/>
                  <a:pt x="4815728" y="3509617"/>
                  <a:pt x="5256584" y="3456383"/>
                </a:cubicBezTo>
                <a:cubicBezTo>
                  <a:pt x="5697440" y="3403149"/>
                  <a:pt x="6405957" y="3029368"/>
                  <a:pt x="6480720" y="3024336"/>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971600" y="1196752"/>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115616" y="332656"/>
            <a:ext cx="3168352"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520280" cy="646331"/>
          </a:xfrm>
          <a:prstGeom prst="rect">
            <a:avLst/>
          </a:prstGeom>
          <a:noFill/>
        </p:spPr>
        <p:txBody>
          <a:bodyPr wrap="square" rtlCol="0">
            <a:spAutoFit/>
          </a:bodyPr>
          <a:lstStyle/>
          <a:p>
            <a:r>
              <a:rPr lang="en-GB" b="1" dirty="0">
                <a:solidFill>
                  <a:srgbClr val="0000FF"/>
                </a:solidFill>
              </a:rPr>
              <a:t>Whole Market Output</a:t>
            </a:r>
          </a:p>
          <a:p>
            <a:r>
              <a:rPr lang="en-GB" b="1" dirty="0">
                <a:solidFill>
                  <a:srgbClr val="0000FF"/>
                </a:solidFill>
              </a:rPr>
              <a:t>		Q</a:t>
            </a:r>
          </a:p>
        </p:txBody>
      </p:sp>
      <p:sp>
        <p:nvSpPr>
          <p:cNvPr id="23" name="Line 5"/>
          <p:cNvSpPr>
            <a:spLocks noChangeShapeType="1"/>
          </p:cNvSpPr>
          <p:nvPr/>
        </p:nvSpPr>
        <p:spPr bwMode="auto">
          <a:xfrm>
            <a:off x="1403648" y="0"/>
            <a:ext cx="6696744" cy="4869160"/>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4139952" y="1700808"/>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Nationalised firm is earning normal profits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91598"/>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5400000">
            <a:off x="7925018" y="4180438"/>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740352" y="4365104"/>
            <a:ext cx="720080" cy="216024"/>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8" name="TextBox 37"/>
          <p:cNvSpPr txBox="1"/>
          <p:nvPr/>
        </p:nvSpPr>
        <p:spPr>
          <a:xfrm>
            <a:off x="0" y="4365104"/>
            <a:ext cx="539552" cy="646331"/>
          </a:xfrm>
          <a:prstGeom prst="rect">
            <a:avLst/>
          </a:prstGeom>
          <a:noFill/>
        </p:spPr>
        <p:txBody>
          <a:bodyPr wrap="square" rtlCol="0">
            <a:spAutoFit/>
          </a:bodyPr>
          <a:lstStyle/>
          <a:p>
            <a:r>
              <a:rPr lang="en-GB" b="1" dirty="0">
                <a:solidFill>
                  <a:srgbClr val="0000FF"/>
                </a:solidFill>
              </a:rPr>
              <a:t>P = AC</a:t>
            </a:r>
          </a:p>
        </p:txBody>
      </p:sp>
      <p:cxnSp>
        <p:nvCxnSpPr>
          <p:cNvPr id="41" name="Straight Connector 40"/>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3" name="Straight Connector 42"/>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V="1">
            <a:off x="539750" y="1844675"/>
            <a:ext cx="0" cy="4392613"/>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19250" y="1412875"/>
            <a:ext cx="2016125" cy="366713"/>
          </a:xfrm>
          <a:prstGeom prst="rect">
            <a:avLst/>
          </a:prstGeom>
          <a:noFill/>
          <a:ln w="9525">
            <a:noFill/>
            <a:miter lim="800000"/>
            <a:headEnd/>
            <a:tailEnd/>
          </a:ln>
          <a:effectLst/>
        </p:spPr>
        <p:txBody>
          <a:bodyPr>
            <a:spAutoFit/>
          </a:bodyPr>
          <a:lstStyle/>
          <a:p>
            <a:pPr>
              <a:spcBef>
                <a:spcPct val="50000"/>
              </a:spcBef>
            </a:pPr>
            <a:r>
              <a:rPr lang="en-GB" u="sng" dirty="0"/>
              <a:t>Whole Market</a:t>
            </a:r>
          </a:p>
        </p:txBody>
      </p:sp>
      <p:sp>
        <p:nvSpPr>
          <p:cNvPr id="3080" name="Text Box 8"/>
          <p:cNvSpPr txBox="1">
            <a:spLocks noChangeArrowheads="1"/>
          </p:cNvSpPr>
          <p:nvPr/>
        </p:nvSpPr>
        <p:spPr bwMode="auto">
          <a:xfrm>
            <a:off x="5508625" y="1557338"/>
            <a:ext cx="3168650" cy="366712"/>
          </a:xfrm>
          <a:prstGeom prst="rect">
            <a:avLst/>
          </a:prstGeom>
          <a:noFill/>
          <a:ln w="9525">
            <a:noFill/>
            <a:miter lim="800000"/>
            <a:headEnd/>
            <a:tailEnd/>
          </a:ln>
          <a:effectLst/>
        </p:spPr>
        <p:txBody>
          <a:bodyPr>
            <a:spAutoFit/>
          </a:bodyPr>
          <a:lstStyle/>
          <a:p>
            <a:pPr>
              <a:spcBef>
                <a:spcPct val="50000"/>
              </a:spcBef>
            </a:pPr>
            <a:r>
              <a:rPr lang="en-GB" u="sng" dirty="0"/>
              <a:t>Individual Firm - Equilibrium</a:t>
            </a: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00113" y="2276475"/>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755576" y="1988840"/>
            <a:ext cx="1152525"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Demand</a:t>
            </a:r>
          </a:p>
        </p:txBody>
      </p:sp>
      <p:sp>
        <p:nvSpPr>
          <p:cNvPr id="3086" name="Text Box 14"/>
          <p:cNvSpPr txBox="1">
            <a:spLocks noChangeArrowheads="1"/>
          </p:cNvSpPr>
          <p:nvPr/>
        </p:nvSpPr>
        <p:spPr bwMode="auto">
          <a:xfrm>
            <a:off x="2916238" y="1989138"/>
            <a:ext cx="1152525" cy="366712"/>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a:t>
            </a:r>
          </a:p>
        </p:txBody>
      </p:sp>
      <p:sp>
        <p:nvSpPr>
          <p:cNvPr id="3087" name="Line 15"/>
          <p:cNvSpPr>
            <a:spLocks noChangeShapeType="1"/>
          </p:cNvSpPr>
          <p:nvPr/>
        </p:nvSpPr>
        <p:spPr bwMode="auto">
          <a:xfrm flipH="1">
            <a:off x="539750" y="3716338"/>
            <a:ext cx="1728788" cy="0"/>
          </a:xfrm>
          <a:prstGeom prst="line">
            <a:avLst/>
          </a:prstGeom>
          <a:noFill/>
          <a:ln w="9525">
            <a:solidFill>
              <a:schemeClr val="tx1"/>
            </a:solidFill>
            <a:prstDash val="dash"/>
            <a:round/>
            <a:headEnd/>
            <a:tailEnd/>
          </a:ln>
          <a:effectLst/>
        </p:spPr>
        <p:txBody>
          <a:bodyPr/>
          <a:lstStyle/>
          <a:p>
            <a:endParaRPr lang="en-GB"/>
          </a:p>
        </p:txBody>
      </p:sp>
      <p:sp>
        <p:nvSpPr>
          <p:cNvPr id="3088" name="Line 16"/>
          <p:cNvSpPr>
            <a:spLocks noChangeShapeType="1"/>
          </p:cNvSpPr>
          <p:nvPr/>
        </p:nvSpPr>
        <p:spPr bwMode="auto">
          <a:xfrm>
            <a:off x="2268538" y="3716338"/>
            <a:ext cx="0" cy="2520950"/>
          </a:xfrm>
          <a:prstGeom prst="line">
            <a:avLst/>
          </a:prstGeom>
          <a:noFill/>
          <a:ln w="9525">
            <a:solidFill>
              <a:schemeClr val="tx1"/>
            </a:solidFill>
            <a:prstDash val="dash"/>
            <a:round/>
            <a:headEnd/>
            <a:tailEnd/>
          </a:ln>
          <a:effectLst/>
        </p:spPr>
        <p:txBody>
          <a:bodyPr/>
          <a:lstStyle/>
          <a:p>
            <a:endParaRPr lang="en-GB"/>
          </a:p>
        </p:txBody>
      </p:sp>
      <p:sp>
        <p:nvSpPr>
          <p:cNvPr id="3089" name="Text Box 17"/>
          <p:cNvSpPr txBox="1">
            <a:spLocks noChangeArrowheads="1"/>
          </p:cNvSpPr>
          <p:nvPr/>
        </p:nvSpPr>
        <p:spPr bwMode="auto">
          <a:xfrm>
            <a:off x="0" y="3429000"/>
            <a:ext cx="1476375" cy="641350"/>
          </a:xfrm>
          <a:prstGeom prst="rect">
            <a:avLst/>
          </a:prstGeom>
          <a:noFill/>
          <a:ln w="9525">
            <a:noFill/>
            <a:miter lim="800000"/>
            <a:headEnd/>
            <a:tailEnd/>
          </a:ln>
          <a:effectLst/>
        </p:spPr>
        <p:txBody>
          <a:bodyPr>
            <a:spAutoFit/>
          </a:bodyPr>
          <a:lstStyle/>
          <a:p>
            <a:pPr>
              <a:spcBef>
                <a:spcPct val="50000"/>
              </a:spcBef>
            </a:pPr>
            <a:r>
              <a:rPr lang="en-GB"/>
              <a:t>Equilibrium Price</a:t>
            </a:r>
          </a:p>
        </p:txBody>
      </p:sp>
      <p:sp>
        <p:nvSpPr>
          <p:cNvPr id="3090" name="Text Box 18"/>
          <p:cNvSpPr txBox="1">
            <a:spLocks noChangeArrowheads="1"/>
          </p:cNvSpPr>
          <p:nvPr/>
        </p:nvSpPr>
        <p:spPr bwMode="auto">
          <a:xfrm>
            <a:off x="179388" y="1557338"/>
            <a:ext cx="1008062" cy="641350"/>
          </a:xfrm>
          <a:prstGeom prst="rect">
            <a:avLst/>
          </a:prstGeom>
          <a:noFill/>
          <a:ln w="9525">
            <a:noFill/>
            <a:miter lim="800000"/>
            <a:headEnd/>
            <a:tailEnd/>
          </a:ln>
          <a:effectLst/>
        </p:spPr>
        <p:txBody>
          <a:bodyPr>
            <a:spAutoFit/>
          </a:bodyPr>
          <a:lstStyle/>
          <a:p>
            <a:pPr>
              <a:spcBef>
                <a:spcPct val="50000"/>
              </a:spcBef>
            </a:pPr>
            <a:r>
              <a:rPr lang="en-GB"/>
              <a:t>Price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a:t>Equilibrium Quantity</a:t>
            </a:r>
          </a:p>
        </p:txBody>
      </p:sp>
      <p:sp>
        <p:nvSpPr>
          <p:cNvPr id="3093" name="Line 21"/>
          <p:cNvSpPr>
            <a:spLocks noChangeShapeType="1"/>
          </p:cNvSpPr>
          <p:nvPr/>
        </p:nvSpPr>
        <p:spPr bwMode="auto">
          <a:xfrm>
            <a:off x="2268538" y="3716338"/>
            <a:ext cx="2590800" cy="0"/>
          </a:xfrm>
          <a:prstGeom prst="line">
            <a:avLst/>
          </a:prstGeom>
          <a:noFill/>
          <a:ln w="9525">
            <a:solidFill>
              <a:schemeClr val="tx1"/>
            </a:solidFill>
            <a:prstDash val="dashDot"/>
            <a:round/>
            <a:headEnd/>
            <a:tailEnd/>
          </a:ln>
          <a:effectLst/>
        </p:spPr>
        <p:txBody>
          <a:bodyPr/>
          <a:lstStyle/>
          <a:p>
            <a:endParaRPr lang="en-GB"/>
          </a:p>
        </p:txBody>
      </p:sp>
      <p:sp>
        <p:nvSpPr>
          <p:cNvPr id="3094" name="Line 22"/>
          <p:cNvSpPr>
            <a:spLocks noChangeShapeType="1"/>
          </p:cNvSpPr>
          <p:nvPr/>
        </p:nvSpPr>
        <p:spPr bwMode="auto">
          <a:xfrm>
            <a:off x="4859338" y="3716338"/>
            <a:ext cx="3384550" cy="0"/>
          </a:xfrm>
          <a:prstGeom prst="line">
            <a:avLst/>
          </a:prstGeom>
          <a:noFill/>
          <a:ln w="63500">
            <a:solidFill>
              <a:srgbClr val="0000FF"/>
            </a:solidFill>
            <a:round/>
            <a:headEnd/>
            <a:tailEnd/>
          </a:ln>
        </p:spPr>
        <p:txBody>
          <a:bodyPr/>
          <a:lstStyle/>
          <a:p>
            <a:endParaRPr lang="en-GB"/>
          </a:p>
        </p:txBody>
      </p:sp>
      <p:sp>
        <p:nvSpPr>
          <p:cNvPr id="3095" name="Text Box 23"/>
          <p:cNvSpPr txBox="1">
            <a:spLocks noChangeArrowheads="1"/>
          </p:cNvSpPr>
          <p:nvPr/>
        </p:nvSpPr>
        <p:spPr bwMode="auto">
          <a:xfrm>
            <a:off x="8101013" y="3573463"/>
            <a:ext cx="1042987" cy="366712"/>
          </a:xfrm>
          <a:prstGeom prst="rect">
            <a:avLst/>
          </a:prstGeom>
          <a:noFill/>
          <a:ln w="9525">
            <a:noFill/>
            <a:miter lim="800000"/>
            <a:headEnd/>
            <a:tailEnd/>
          </a:ln>
          <a:effectLst/>
        </p:spPr>
        <p:txBody>
          <a:bodyPr>
            <a:spAutoFit/>
          </a:bodyPr>
          <a:lstStyle/>
          <a:p>
            <a:pPr>
              <a:spcBef>
                <a:spcPct val="50000"/>
              </a:spcBef>
            </a:pPr>
            <a:r>
              <a:rPr lang="en-GB" dirty="0"/>
              <a:t>MR=AR</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3097" name="Text Box 25"/>
          <p:cNvSpPr txBox="1">
            <a:spLocks noChangeArrowheads="1"/>
          </p:cNvSpPr>
          <p:nvPr/>
        </p:nvSpPr>
        <p:spPr bwMode="auto">
          <a:xfrm>
            <a:off x="8064500" y="6308725"/>
            <a:ext cx="1079500" cy="366713"/>
          </a:xfrm>
          <a:prstGeom prst="rect">
            <a:avLst/>
          </a:prstGeom>
          <a:noFill/>
          <a:ln w="9525">
            <a:noFill/>
            <a:miter lim="800000"/>
            <a:headEnd/>
            <a:tailEnd/>
          </a:ln>
          <a:effectLst/>
        </p:spPr>
        <p:txBody>
          <a:bodyPr>
            <a:spAutoFit/>
          </a:bodyPr>
          <a:lstStyle/>
          <a:p>
            <a:pPr>
              <a:spcBef>
                <a:spcPct val="50000"/>
              </a:spcBef>
            </a:pPr>
            <a:r>
              <a:rPr lang="en-GB"/>
              <a:t>Quantity</a:t>
            </a:r>
          </a:p>
        </p:txBody>
      </p:sp>
      <p:sp>
        <p:nvSpPr>
          <p:cNvPr id="3098" name="Arc 26"/>
          <p:cNvSpPr>
            <a:spLocks/>
          </p:cNvSpPr>
          <p:nvPr/>
        </p:nvSpPr>
        <p:spPr bwMode="auto">
          <a:xfrm rot="8049199">
            <a:off x="5649456" y="1941134"/>
            <a:ext cx="2306637" cy="19716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31750">
            <a:solidFill>
              <a:srgbClr val="FF0000"/>
            </a:solidFill>
            <a:round/>
            <a:headEnd/>
            <a:tailEnd/>
          </a:ln>
          <a:effectLst/>
        </p:spPr>
        <p:txBody>
          <a:bodyPr wrap="none" anchor="ctr"/>
          <a:lstStyle/>
          <a:p>
            <a:endParaRPr lang="en-GB"/>
          </a:p>
        </p:txBody>
      </p:sp>
      <p:sp>
        <p:nvSpPr>
          <p:cNvPr id="3099" name="Arc 27"/>
          <p:cNvSpPr>
            <a:spLocks/>
          </p:cNvSpPr>
          <p:nvPr/>
        </p:nvSpPr>
        <p:spPr bwMode="auto">
          <a:xfrm rot="7151849">
            <a:off x="4868500" y="3528861"/>
            <a:ext cx="3314700"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34925">
            <a:solidFill>
              <a:srgbClr val="FF0000"/>
            </a:solidFill>
            <a:round/>
            <a:headEnd/>
            <a:tailEnd/>
          </a:ln>
          <a:effectLst/>
        </p:spPr>
        <p:txBody>
          <a:bodyPr wrap="none" anchor="ctr"/>
          <a:lstStyle/>
          <a:p>
            <a:endParaRPr lang="en-GB"/>
          </a:p>
        </p:txBody>
      </p:sp>
      <p:sp>
        <p:nvSpPr>
          <p:cNvPr id="3100" name="Text Box 28"/>
          <p:cNvSpPr txBox="1">
            <a:spLocks noChangeArrowheads="1"/>
          </p:cNvSpPr>
          <p:nvPr/>
        </p:nvSpPr>
        <p:spPr bwMode="auto">
          <a:xfrm>
            <a:off x="6372225" y="2276475"/>
            <a:ext cx="1295400" cy="641350"/>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Marginal Cost</a:t>
            </a:r>
          </a:p>
        </p:txBody>
      </p:sp>
      <p:sp>
        <p:nvSpPr>
          <p:cNvPr id="3101" name="Text Box 29"/>
          <p:cNvSpPr txBox="1">
            <a:spLocks noChangeArrowheads="1"/>
          </p:cNvSpPr>
          <p:nvPr/>
        </p:nvSpPr>
        <p:spPr bwMode="auto">
          <a:xfrm>
            <a:off x="7885113" y="2060575"/>
            <a:ext cx="1258887" cy="641350"/>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Average Cost</a:t>
            </a:r>
          </a:p>
        </p:txBody>
      </p:sp>
      <p:sp>
        <p:nvSpPr>
          <p:cNvPr id="3102" name="Line 30"/>
          <p:cNvSpPr>
            <a:spLocks noChangeShapeType="1"/>
          </p:cNvSpPr>
          <p:nvPr/>
        </p:nvSpPr>
        <p:spPr bwMode="auto">
          <a:xfrm>
            <a:off x="6804025" y="3716338"/>
            <a:ext cx="0" cy="2520950"/>
          </a:xfrm>
          <a:prstGeom prst="line">
            <a:avLst/>
          </a:prstGeom>
          <a:noFill/>
          <a:ln w="9525" cap="rnd">
            <a:solidFill>
              <a:schemeClr val="tx1"/>
            </a:solidFill>
            <a:prstDash val="sysDot"/>
            <a:round/>
            <a:headEnd/>
            <a:tailEnd/>
          </a:ln>
          <a:effectLst/>
        </p:spPr>
        <p:txBody>
          <a:bodyPr/>
          <a:lstStyle/>
          <a:p>
            <a:endParaRPr lang="en-GB"/>
          </a:p>
        </p:txBody>
      </p:sp>
      <p:sp>
        <p:nvSpPr>
          <p:cNvPr id="3103" name="Text Box 31"/>
          <p:cNvSpPr txBox="1">
            <a:spLocks noChangeArrowheads="1"/>
          </p:cNvSpPr>
          <p:nvPr/>
        </p:nvSpPr>
        <p:spPr bwMode="auto">
          <a:xfrm>
            <a:off x="6300788" y="6308725"/>
            <a:ext cx="1081087" cy="366713"/>
          </a:xfrm>
          <a:prstGeom prst="rect">
            <a:avLst/>
          </a:prstGeom>
          <a:noFill/>
          <a:ln w="9525">
            <a:noFill/>
            <a:miter lim="800000"/>
            <a:headEnd/>
            <a:tailEnd/>
          </a:ln>
          <a:effectLst/>
        </p:spPr>
        <p:txBody>
          <a:bodyPr>
            <a:spAutoFit/>
          </a:bodyPr>
          <a:lstStyle/>
          <a:p>
            <a:pPr>
              <a:spcBef>
                <a:spcPct val="50000"/>
              </a:spcBef>
            </a:pPr>
            <a:r>
              <a:rPr lang="en-GB"/>
              <a:t>Output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6" name="Rectangle 26"/>
          <p:cNvSpPr>
            <a:spLocks noChangeArrowheads="1"/>
          </p:cNvSpPr>
          <p:nvPr/>
        </p:nvSpPr>
        <p:spPr bwMode="auto">
          <a:xfrm>
            <a:off x="468313" y="3429000"/>
            <a:ext cx="1871440" cy="504825"/>
          </a:xfrm>
          <a:prstGeom prst="rect">
            <a:avLst/>
          </a:prstGeom>
          <a:solidFill>
            <a:srgbClr val="FF0000">
              <a:alpha val="28000"/>
            </a:srgbClr>
          </a:solidFill>
          <a:ln w="9525">
            <a:noFill/>
            <a:miter lim="800000"/>
            <a:headEnd/>
            <a:tailEnd/>
          </a:ln>
          <a:effectLst/>
        </p:spPr>
        <p:txBody>
          <a:bodyPr wrap="none" anchor="ctr"/>
          <a:lstStyle/>
          <a:p>
            <a:endParaRPr lang="en-GB"/>
          </a:p>
        </p:txBody>
      </p:sp>
      <p:sp>
        <p:nvSpPr>
          <p:cNvPr id="5153" name="Rectangle 33" descr="Blue tissue paper"/>
          <p:cNvSpPr>
            <a:spLocks noChangeArrowheads="1"/>
          </p:cNvSpPr>
          <p:nvPr/>
        </p:nvSpPr>
        <p:spPr bwMode="auto">
          <a:xfrm>
            <a:off x="4859338" y="3716338"/>
            <a:ext cx="2160587" cy="360734"/>
          </a:xfrm>
          <a:prstGeom prst="rect">
            <a:avLst/>
          </a:prstGeom>
          <a:blipFill dpi="0" rotWithShape="1">
            <a:blip r:embed="rId3" cstate="print"/>
            <a:srcRect/>
            <a:tile tx="0" ty="0" sx="100000" sy="100000" flip="none" algn="tl"/>
          </a:blipFill>
          <a:ln w="9525">
            <a:noFill/>
            <a:miter lim="800000"/>
            <a:headEnd/>
            <a:tailEnd/>
          </a:ln>
          <a:effectLst/>
        </p:spPr>
        <p:txBody>
          <a:bodyPr wrap="none" anchor="ctr"/>
          <a:lstStyle/>
          <a:p>
            <a:endParaRPr lang="en-GB"/>
          </a:p>
        </p:txBody>
      </p:sp>
      <p:sp>
        <p:nvSpPr>
          <p:cNvPr id="5125" name="Text Box 5"/>
          <p:cNvSpPr txBox="1">
            <a:spLocks noChangeArrowheads="1"/>
          </p:cNvSpPr>
          <p:nvPr/>
        </p:nvSpPr>
        <p:spPr bwMode="auto">
          <a:xfrm>
            <a:off x="4644008" y="1052736"/>
            <a:ext cx="4283447" cy="400110"/>
          </a:xfrm>
          <a:prstGeom prst="rect">
            <a:avLst/>
          </a:prstGeom>
          <a:noFill/>
          <a:ln w="9525">
            <a:noFill/>
            <a:miter lim="800000"/>
            <a:headEnd/>
            <a:tailEnd/>
          </a:ln>
          <a:effectLst/>
        </p:spPr>
        <p:txBody>
          <a:bodyPr wrap="square">
            <a:spAutoFit/>
          </a:bodyPr>
          <a:lstStyle/>
          <a:p>
            <a:pPr>
              <a:spcBef>
                <a:spcPct val="50000"/>
              </a:spcBef>
            </a:pPr>
            <a:r>
              <a:rPr lang="en-GB" sz="2000" b="1" u="sng" dirty="0">
                <a:solidFill>
                  <a:srgbClr val="0066FF"/>
                </a:solidFill>
              </a:rPr>
              <a:t>Super-normal Profit Earning Firm</a:t>
            </a:r>
          </a:p>
        </p:txBody>
      </p:sp>
      <p:sp>
        <p:nvSpPr>
          <p:cNvPr id="5126" name="Line 6"/>
          <p:cNvSpPr>
            <a:spLocks noChangeShapeType="1"/>
          </p:cNvSpPr>
          <p:nvPr/>
        </p:nvSpPr>
        <p:spPr bwMode="auto">
          <a:xfrm flipV="1">
            <a:off x="4859338" y="1844675"/>
            <a:ext cx="0" cy="4608513"/>
          </a:xfrm>
          <a:prstGeom prst="line">
            <a:avLst/>
          </a:prstGeom>
          <a:noFill/>
          <a:ln w="57150">
            <a:solidFill>
              <a:srgbClr val="FF0000"/>
            </a:solidFill>
            <a:round/>
            <a:headEnd/>
            <a:tailEnd type="triangle" w="med" len="med"/>
          </a:ln>
        </p:spPr>
        <p:txBody>
          <a:bodyPr/>
          <a:lstStyle/>
          <a:p>
            <a:endParaRPr lang="en-GB"/>
          </a:p>
        </p:txBody>
      </p:sp>
      <p:sp>
        <p:nvSpPr>
          <p:cNvPr id="5127" name="Line 7"/>
          <p:cNvSpPr>
            <a:spLocks noChangeShapeType="1"/>
          </p:cNvSpPr>
          <p:nvPr/>
        </p:nvSpPr>
        <p:spPr bwMode="auto">
          <a:xfrm>
            <a:off x="4859338" y="6453188"/>
            <a:ext cx="4032250" cy="0"/>
          </a:xfrm>
          <a:prstGeom prst="line">
            <a:avLst/>
          </a:prstGeom>
          <a:noFill/>
          <a:ln w="57150">
            <a:solidFill>
              <a:srgbClr val="FF0000"/>
            </a:solidFill>
            <a:round/>
            <a:headEnd/>
            <a:tailEnd type="triangle" w="med" len="med"/>
          </a:ln>
        </p:spPr>
        <p:txBody>
          <a:bodyPr/>
          <a:lstStyle/>
          <a:p>
            <a:endParaRPr lang="en-GB"/>
          </a:p>
        </p:txBody>
      </p:sp>
      <p:sp>
        <p:nvSpPr>
          <p:cNvPr id="5128" name="Line 8"/>
          <p:cNvSpPr>
            <a:spLocks noChangeShapeType="1"/>
          </p:cNvSpPr>
          <p:nvPr/>
        </p:nvSpPr>
        <p:spPr bwMode="auto">
          <a:xfrm>
            <a:off x="4859338" y="3716338"/>
            <a:ext cx="3384550" cy="0"/>
          </a:xfrm>
          <a:prstGeom prst="line">
            <a:avLst/>
          </a:prstGeom>
          <a:noFill/>
          <a:ln w="63500">
            <a:solidFill>
              <a:srgbClr val="0000FF"/>
            </a:solidFill>
            <a:round/>
            <a:headEnd/>
            <a:tailEnd/>
          </a:ln>
        </p:spPr>
        <p:txBody>
          <a:bodyPr/>
          <a:lstStyle/>
          <a:p>
            <a:endParaRPr lang="en-GB"/>
          </a:p>
        </p:txBody>
      </p:sp>
      <p:sp>
        <p:nvSpPr>
          <p:cNvPr id="5129" name="Text Box 9"/>
          <p:cNvSpPr txBox="1">
            <a:spLocks noChangeArrowheads="1"/>
          </p:cNvSpPr>
          <p:nvPr/>
        </p:nvSpPr>
        <p:spPr bwMode="auto">
          <a:xfrm>
            <a:off x="4283968" y="1556792"/>
            <a:ext cx="1079996"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5130" name="Arc 10"/>
          <p:cNvSpPr>
            <a:spLocks/>
          </p:cNvSpPr>
          <p:nvPr/>
        </p:nvSpPr>
        <p:spPr bwMode="auto">
          <a:xfrm rot="8015284">
            <a:off x="6059811" y="2626816"/>
            <a:ext cx="2714625" cy="1295400"/>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31" name="Arc 11"/>
          <p:cNvSpPr>
            <a:spLocks/>
          </p:cNvSpPr>
          <p:nvPr/>
        </p:nvSpPr>
        <p:spPr bwMode="auto">
          <a:xfrm rot="6945771">
            <a:off x="4918869" y="3972719"/>
            <a:ext cx="3170237"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32" name="Text Box 12"/>
          <p:cNvSpPr txBox="1">
            <a:spLocks noChangeArrowheads="1"/>
          </p:cNvSpPr>
          <p:nvPr/>
        </p:nvSpPr>
        <p:spPr bwMode="auto">
          <a:xfrm>
            <a:off x="6588125" y="2492375"/>
            <a:ext cx="1152525" cy="641350"/>
          </a:xfrm>
          <a:prstGeom prst="rect">
            <a:avLst/>
          </a:prstGeom>
          <a:noFill/>
          <a:ln w="9525">
            <a:noFill/>
            <a:miter lim="800000"/>
            <a:headEnd/>
            <a:tailEnd/>
          </a:ln>
          <a:effectLst/>
        </p:spPr>
        <p:txBody>
          <a:bodyPr>
            <a:spAutoFit/>
          </a:bodyPr>
          <a:lstStyle/>
          <a:p>
            <a:pPr>
              <a:spcBef>
                <a:spcPct val="50000"/>
              </a:spcBef>
            </a:pPr>
            <a:r>
              <a:rPr lang="en-GB"/>
              <a:t>Marginal Cost</a:t>
            </a:r>
          </a:p>
        </p:txBody>
      </p:sp>
      <p:sp>
        <p:nvSpPr>
          <p:cNvPr id="5133" name="Line 13"/>
          <p:cNvSpPr>
            <a:spLocks noChangeShapeType="1"/>
          </p:cNvSpPr>
          <p:nvPr/>
        </p:nvSpPr>
        <p:spPr bwMode="auto">
          <a:xfrm>
            <a:off x="7020272" y="3717032"/>
            <a:ext cx="0" cy="2736850"/>
          </a:xfrm>
          <a:prstGeom prst="line">
            <a:avLst/>
          </a:prstGeom>
          <a:noFill/>
          <a:ln w="9525">
            <a:solidFill>
              <a:schemeClr val="tx1"/>
            </a:solidFill>
            <a:prstDash val="dash"/>
            <a:round/>
            <a:headEnd/>
            <a:tailEnd/>
          </a:ln>
          <a:effectLst/>
        </p:spPr>
        <p:txBody>
          <a:bodyPr/>
          <a:lstStyle/>
          <a:p>
            <a:endParaRPr lang="en-GB"/>
          </a:p>
        </p:txBody>
      </p:sp>
      <p:sp>
        <p:nvSpPr>
          <p:cNvPr id="5134" name="Text Box 14"/>
          <p:cNvSpPr txBox="1">
            <a:spLocks noChangeArrowheads="1"/>
          </p:cNvSpPr>
          <p:nvPr/>
        </p:nvSpPr>
        <p:spPr bwMode="auto">
          <a:xfrm>
            <a:off x="6300788" y="6491288"/>
            <a:ext cx="1081087" cy="366712"/>
          </a:xfrm>
          <a:prstGeom prst="rect">
            <a:avLst/>
          </a:prstGeom>
          <a:noFill/>
          <a:ln w="9525">
            <a:noFill/>
            <a:miter lim="800000"/>
            <a:headEnd/>
            <a:tailEnd/>
          </a:ln>
          <a:effectLst/>
        </p:spPr>
        <p:txBody>
          <a:bodyPr>
            <a:spAutoFit/>
          </a:bodyPr>
          <a:lstStyle/>
          <a:p>
            <a:pPr>
              <a:spcBef>
                <a:spcPct val="50000"/>
              </a:spcBef>
            </a:pPr>
            <a:r>
              <a:rPr lang="en-GB"/>
              <a:t>Output</a:t>
            </a:r>
          </a:p>
        </p:txBody>
      </p:sp>
      <p:sp>
        <p:nvSpPr>
          <p:cNvPr id="5135" name="Text Box 15"/>
          <p:cNvSpPr txBox="1">
            <a:spLocks noChangeArrowheads="1"/>
          </p:cNvSpPr>
          <p:nvPr/>
        </p:nvSpPr>
        <p:spPr bwMode="auto">
          <a:xfrm>
            <a:off x="1043608" y="980728"/>
            <a:ext cx="2520280" cy="400110"/>
          </a:xfrm>
          <a:prstGeom prst="rect">
            <a:avLst/>
          </a:prstGeom>
          <a:noFill/>
          <a:ln w="9525">
            <a:noFill/>
            <a:miter lim="800000"/>
            <a:headEnd/>
            <a:tailEnd/>
          </a:ln>
          <a:effectLst/>
        </p:spPr>
        <p:txBody>
          <a:bodyPr wrap="square">
            <a:spAutoFit/>
          </a:bodyPr>
          <a:lstStyle/>
          <a:p>
            <a:pPr>
              <a:spcBef>
                <a:spcPct val="50000"/>
              </a:spcBef>
            </a:pPr>
            <a:r>
              <a:rPr lang="en-GB" sz="2000" b="1" u="sng" dirty="0">
                <a:solidFill>
                  <a:srgbClr val="FF0000"/>
                </a:solidFill>
              </a:rPr>
              <a:t>Loss making firm</a:t>
            </a:r>
          </a:p>
        </p:txBody>
      </p:sp>
      <p:sp>
        <p:nvSpPr>
          <p:cNvPr id="5136" name="Line 16"/>
          <p:cNvSpPr>
            <a:spLocks noChangeShapeType="1"/>
          </p:cNvSpPr>
          <p:nvPr/>
        </p:nvSpPr>
        <p:spPr bwMode="auto">
          <a:xfrm flipV="1">
            <a:off x="503238" y="2027238"/>
            <a:ext cx="0" cy="4392612"/>
          </a:xfrm>
          <a:prstGeom prst="line">
            <a:avLst/>
          </a:prstGeom>
          <a:noFill/>
          <a:ln w="57150">
            <a:solidFill>
              <a:srgbClr val="FF0000"/>
            </a:solidFill>
            <a:round/>
            <a:headEnd/>
            <a:tailEnd type="triangle" w="med" len="med"/>
          </a:ln>
        </p:spPr>
        <p:txBody>
          <a:bodyPr/>
          <a:lstStyle/>
          <a:p>
            <a:endParaRPr lang="en-GB"/>
          </a:p>
        </p:txBody>
      </p:sp>
      <p:sp>
        <p:nvSpPr>
          <p:cNvPr id="5137" name="Line 17"/>
          <p:cNvSpPr>
            <a:spLocks noChangeShapeType="1"/>
          </p:cNvSpPr>
          <p:nvPr/>
        </p:nvSpPr>
        <p:spPr bwMode="auto">
          <a:xfrm>
            <a:off x="503238" y="6419850"/>
            <a:ext cx="4032250" cy="0"/>
          </a:xfrm>
          <a:prstGeom prst="line">
            <a:avLst/>
          </a:prstGeom>
          <a:noFill/>
          <a:ln w="57150">
            <a:solidFill>
              <a:srgbClr val="FF0000"/>
            </a:solidFill>
            <a:round/>
            <a:headEnd/>
            <a:tailEnd type="triangle" w="med" len="med"/>
          </a:ln>
        </p:spPr>
        <p:txBody>
          <a:bodyPr/>
          <a:lstStyle/>
          <a:p>
            <a:endParaRPr lang="en-GB"/>
          </a:p>
        </p:txBody>
      </p:sp>
      <p:sp>
        <p:nvSpPr>
          <p:cNvPr id="5138" name="Line 18"/>
          <p:cNvSpPr>
            <a:spLocks noChangeShapeType="1"/>
          </p:cNvSpPr>
          <p:nvPr/>
        </p:nvSpPr>
        <p:spPr bwMode="auto">
          <a:xfrm>
            <a:off x="468313" y="3943350"/>
            <a:ext cx="3384550" cy="0"/>
          </a:xfrm>
          <a:prstGeom prst="line">
            <a:avLst/>
          </a:prstGeom>
          <a:noFill/>
          <a:ln w="63500">
            <a:solidFill>
              <a:srgbClr val="0000FF"/>
            </a:solidFill>
            <a:round/>
            <a:headEnd/>
            <a:tailEnd/>
          </a:ln>
        </p:spPr>
        <p:txBody>
          <a:bodyPr/>
          <a:lstStyle/>
          <a:p>
            <a:endParaRPr lang="en-GB"/>
          </a:p>
        </p:txBody>
      </p:sp>
      <p:sp>
        <p:nvSpPr>
          <p:cNvPr id="5139" name="Text Box 19"/>
          <p:cNvSpPr txBox="1">
            <a:spLocks noChangeArrowheads="1"/>
          </p:cNvSpPr>
          <p:nvPr/>
        </p:nvSpPr>
        <p:spPr bwMode="auto">
          <a:xfrm>
            <a:off x="0" y="1628800"/>
            <a:ext cx="1187624"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5140" name="Arc 20"/>
          <p:cNvSpPr>
            <a:spLocks/>
          </p:cNvSpPr>
          <p:nvPr/>
        </p:nvSpPr>
        <p:spPr bwMode="auto">
          <a:xfrm rot="8049199">
            <a:off x="1451769" y="1651794"/>
            <a:ext cx="2306637" cy="19716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41" name="Arc 21"/>
          <p:cNvSpPr>
            <a:spLocks/>
          </p:cNvSpPr>
          <p:nvPr/>
        </p:nvSpPr>
        <p:spPr bwMode="auto">
          <a:xfrm rot="7151849">
            <a:off x="404004" y="3744885"/>
            <a:ext cx="3314700"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42" name="Text Box 22"/>
          <p:cNvSpPr txBox="1">
            <a:spLocks noChangeArrowheads="1"/>
          </p:cNvSpPr>
          <p:nvPr/>
        </p:nvSpPr>
        <p:spPr bwMode="auto">
          <a:xfrm>
            <a:off x="2195736" y="2348880"/>
            <a:ext cx="1115715" cy="641350"/>
          </a:xfrm>
          <a:prstGeom prst="rect">
            <a:avLst/>
          </a:prstGeom>
          <a:noFill/>
          <a:ln w="9525">
            <a:noFill/>
            <a:miter lim="800000"/>
            <a:headEnd/>
            <a:tailEnd/>
          </a:ln>
          <a:effectLst/>
        </p:spPr>
        <p:txBody>
          <a:bodyPr wrap="square">
            <a:spAutoFit/>
          </a:bodyPr>
          <a:lstStyle/>
          <a:p>
            <a:pPr>
              <a:spcBef>
                <a:spcPct val="50000"/>
              </a:spcBef>
            </a:pPr>
            <a:r>
              <a:rPr lang="en-GB" dirty="0"/>
              <a:t>Marginal Cost</a:t>
            </a:r>
          </a:p>
        </p:txBody>
      </p:sp>
      <p:sp>
        <p:nvSpPr>
          <p:cNvPr id="5143" name="Line 23"/>
          <p:cNvSpPr>
            <a:spLocks noChangeShapeType="1"/>
          </p:cNvSpPr>
          <p:nvPr/>
        </p:nvSpPr>
        <p:spPr bwMode="auto">
          <a:xfrm>
            <a:off x="2339752" y="3429000"/>
            <a:ext cx="0" cy="3025775"/>
          </a:xfrm>
          <a:prstGeom prst="line">
            <a:avLst/>
          </a:prstGeom>
          <a:noFill/>
          <a:ln w="9525">
            <a:solidFill>
              <a:schemeClr val="tx1"/>
            </a:solidFill>
            <a:prstDash val="dash"/>
            <a:round/>
            <a:headEnd/>
            <a:tailEnd/>
          </a:ln>
          <a:effectLst/>
        </p:spPr>
        <p:txBody>
          <a:bodyPr/>
          <a:lstStyle/>
          <a:p>
            <a:endParaRPr lang="en-GB"/>
          </a:p>
        </p:txBody>
      </p:sp>
      <p:sp>
        <p:nvSpPr>
          <p:cNvPr id="5144" name="Text Box 24"/>
          <p:cNvSpPr txBox="1">
            <a:spLocks noChangeArrowheads="1"/>
          </p:cNvSpPr>
          <p:nvPr/>
        </p:nvSpPr>
        <p:spPr bwMode="auto">
          <a:xfrm>
            <a:off x="1944688" y="6491288"/>
            <a:ext cx="1081087" cy="366712"/>
          </a:xfrm>
          <a:prstGeom prst="rect">
            <a:avLst/>
          </a:prstGeom>
          <a:noFill/>
          <a:ln w="9525">
            <a:noFill/>
            <a:miter lim="800000"/>
            <a:headEnd/>
            <a:tailEnd/>
          </a:ln>
          <a:effectLst/>
        </p:spPr>
        <p:txBody>
          <a:bodyPr>
            <a:spAutoFit/>
          </a:bodyPr>
          <a:lstStyle/>
          <a:p>
            <a:pPr>
              <a:spcBef>
                <a:spcPct val="50000"/>
              </a:spcBef>
            </a:pPr>
            <a:r>
              <a:rPr lang="en-GB"/>
              <a:t>Output</a:t>
            </a:r>
          </a:p>
        </p:txBody>
      </p:sp>
      <p:sp>
        <p:nvSpPr>
          <p:cNvPr id="5145" name="Line 25"/>
          <p:cNvSpPr>
            <a:spLocks noChangeShapeType="1"/>
          </p:cNvSpPr>
          <p:nvPr/>
        </p:nvSpPr>
        <p:spPr bwMode="auto">
          <a:xfrm>
            <a:off x="539750" y="3429000"/>
            <a:ext cx="1871663" cy="0"/>
          </a:xfrm>
          <a:prstGeom prst="line">
            <a:avLst/>
          </a:prstGeom>
          <a:noFill/>
          <a:ln w="9525">
            <a:solidFill>
              <a:schemeClr val="tx1"/>
            </a:solidFill>
            <a:prstDash val="sysDot"/>
            <a:round/>
            <a:headEnd/>
            <a:tailEnd/>
          </a:ln>
          <a:effectLst/>
        </p:spPr>
        <p:txBody>
          <a:bodyPr/>
          <a:lstStyle/>
          <a:p>
            <a:endParaRPr lang="en-GB"/>
          </a:p>
        </p:txBody>
      </p:sp>
      <p:sp>
        <p:nvSpPr>
          <p:cNvPr id="5147" name="Line 27"/>
          <p:cNvSpPr>
            <a:spLocks noChangeShapeType="1"/>
          </p:cNvSpPr>
          <p:nvPr/>
        </p:nvSpPr>
        <p:spPr bwMode="auto">
          <a:xfrm flipH="1" flipV="1">
            <a:off x="2051049" y="3716338"/>
            <a:ext cx="1296814" cy="694"/>
          </a:xfrm>
          <a:prstGeom prst="line">
            <a:avLst/>
          </a:prstGeom>
          <a:noFill/>
          <a:ln w="31750">
            <a:solidFill>
              <a:srgbClr val="FF0000"/>
            </a:solidFill>
            <a:round/>
            <a:headEnd/>
            <a:tailEnd type="triangle" w="med" len="med"/>
          </a:ln>
          <a:effectLst/>
        </p:spPr>
        <p:txBody>
          <a:bodyPr/>
          <a:lstStyle/>
          <a:p>
            <a:endParaRPr lang="en-GB"/>
          </a:p>
        </p:txBody>
      </p:sp>
      <p:sp>
        <p:nvSpPr>
          <p:cNvPr id="5148" name="Text Box 28"/>
          <p:cNvSpPr txBox="1">
            <a:spLocks noChangeArrowheads="1"/>
          </p:cNvSpPr>
          <p:nvPr/>
        </p:nvSpPr>
        <p:spPr bwMode="auto">
          <a:xfrm>
            <a:off x="3276600" y="3567113"/>
            <a:ext cx="863600" cy="366712"/>
          </a:xfrm>
          <a:prstGeom prst="rect">
            <a:avLst/>
          </a:prstGeom>
          <a:noFill/>
          <a:ln w="9525">
            <a:noFill/>
            <a:miter lim="800000"/>
            <a:headEnd/>
            <a:tailEnd/>
          </a:ln>
          <a:effectLst/>
        </p:spPr>
        <p:txBody>
          <a:bodyPr>
            <a:spAutoFit/>
          </a:bodyPr>
          <a:lstStyle/>
          <a:p>
            <a:pPr>
              <a:spcBef>
                <a:spcPct val="50000"/>
              </a:spcBef>
            </a:pPr>
            <a:r>
              <a:rPr lang="en-GB" b="1" dirty="0">
                <a:solidFill>
                  <a:srgbClr val="FF0000"/>
                </a:solidFill>
              </a:rPr>
              <a:t>Loss</a:t>
            </a:r>
          </a:p>
        </p:txBody>
      </p:sp>
      <p:sp>
        <p:nvSpPr>
          <p:cNvPr id="5149" name="Text Box 29"/>
          <p:cNvSpPr txBox="1">
            <a:spLocks noChangeArrowheads="1"/>
          </p:cNvSpPr>
          <p:nvPr/>
        </p:nvSpPr>
        <p:spPr bwMode="auto">
          <a:xfrm>
            <a:off x="3275856" y="1916832"/>
            <a:ext cx="1079500" cy="641350"/>
          </a:xfrm>
          <a:prstGeom prst="rect">
            <a:avLst/>
          </a:prstGeom>
          <a:noFill/>
          <a:ln w="9525">
            <a:noFill/>
            <a:miter lim="800000"/>
            <a:headEnd/>
            <a:tailEnd/>
          </a:ln>
          <a:effectLst/>
        </p:spPr>
        <p:txBody>
          <a:bodyPr>
            <a:spAutoFit/>
          </a:bodyPr>
          <a:lstStyle/>
          <a:p>
            <a:pPr>
              <a:spcBef>
                <a:spcPct val="50000"/>
              </a:spcBef>
            </a:pPr>
            <a:r>
              <a:rPr lang="en-GB" dirty="0"/>
              <a:t>Average cost</a:t>
            </a:r>
          </a:p>
        </p:txBody>
      </p:sp>
      <p:sp>
        <p:nvSpPr>
          <p:cNvPr id="5150" name="Text Box 30"/>
          <p:cNvSpPr txBox="1">
            <a:spLocks noChangeArrowheads="1"/>
          </p:cNvSpPr>
          <p:nvPr/>
        </p:nvSpPr>
        <p:spPr bwMode="auto">
          <a:xfrm>
            <a:off x="3419475" y="3860800"/>
            <a:ext cx="1152525" cy="366713"/>
          </a:xfrm>
          <a:prstGeom prst="rect">
            <a:avLst/>
          </a:prstGeom>
          <a:noFill/>
          <a:ln w="9525">
            <a:noFill/>
            <a:miter lim="800000"/>
            <a:headEnd/>
            <a:tailEnd/>
          </a:ln>
          <a:effectLst/>
        </p:spPr>
        <p:txBody>
          <a:bodyPr>
            <a:spAutoFit/>
          </a:bodyPr>
          <a:lstStyle/>
          <a:p>
            <a:pPr>
              <a:spcBef>
                <a:spcPct val="50000"/>
              </a:spcBef>
            </a:pPr>
            <a:r>
              <a:rPr lang="en-GB"/>
              <a:t>MR = AR</a:t>
            </a:r>
          </a:p>
        </p:txBody>
      </p:sp>
      <p:sp>
        <p:nvSpPr>
          <p:cNvPr id="5152" name="Line 32"/>
          <p:cNvSpPr>
            <a:spLocks noChangeShapeType="1"/>
          </p:cNvSpPr>
          <p:nvPr/>
        </p:nvSpPr>
        <p:spPr bwMode="auto">
          <a:xfrm flipH="1" flipV="1">
            <a:off x="4860032" y="4077072"/>
            <a:ext cx="2160587" cy="0"/>
          </a:xfrm>
          <a:prstGeom prst="line">
            <a:avLst/>
          </a:prstGeom>
          <a:noFill/>
          <a:ln w="9525">
            <a:solidFill>
              <a:schemeClr val="tx1"/>
            </a:solidFill>
            <a:prstDash val="sysDot"/>
            <a:round/>
            <a:headEnd/>
            <a:tailEnd/>
          </a:ln>
          <a:effectLst/>
        </p:spPr>
        <p:txBody>
          <a:bodyPr/>
          <a:lstStyle/>
          <a:p>
            <a:endParaRPr lang="en-GB"/>
          </a:p>
        </p:txBody>
      </p:sp>
      <p:sp>
        <p:nvSpPr>
          <p:cNvPr id="5154" name="Line 34"/>
          <p:cNvSpPr>
            <a:spLocks noChangeShapeType="1"/>
          </p:cNvSpPr>
          <p:nvPr/>
        </p:nvSpPr>
        <p:spPr bwMode="auto">
          <a:xfrm flipH="1" flipV="1">
            <a:off x="6516688" y="3933824"/>
            <a:ext cx="935632" cy="575295"/>
          </a:xfrm>
          <a:prstGeom prst="line">
            <a:avLst/>
          </a:prstGeom>
          <a:noFill/>
          <a:ln w="31750">
            <a:solidFill>
              <a:srgbClr val="0066FF"/>
            </a:solidFill>
            <a:round/>
            <a:headEnd/>
            <a:tailEnd type="triangle" w="med" len="med"/>
          </a:ln>
          <a:effectLst/>
        </p:spPr>
        <p:txBody>
          <a:bodyPr/>
          <a:lstStyle/>
          <a:p>
            <a:endParaRPr lang="en-GB"/>
          </a:p>
        </p:txBody>
      </p:sp>
      <p:sp>
        <p:nvSpPr>
          <p:cNvPr id="5155" name="Text Box 35"/>
          <p:cNvSpPr txBox="1">
            <a:spLocks noChangeArrowheads="1"/>
          </p:cNvSpPr>
          <p:nvPr/>
        </p:nvSpPr>
        <p:spPr bwMode="auto">
          <a:xfrm>
            <a:off x="6588224" y="4437063"/>
            <a:ext cx="2304255" cy="64135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Super-normal profit</a:t>
            </a:r>
          </a:p>
        </p:txBody>
      </p:sp>
      <p:sp>
        <p:nvSpPr>
          <p:cNvPr id="5156" name="Text Box 36"/>
          <p:cNvSpPr txBox="1">
            <a:spLocks noChangeArrowheads="1"/>
          </p:cNvSpPr>
          <p:nvPr/>
        </p:nvSpPr>
        <p:spPr bwMode="auto">
          <a:xfrm>
            <a:off x="7956550" y="2349500"/>
            <a:ext cx="1187450" cy="641350"/>
          </a:xfrm>
          <a:prstGeom prst="rect">
            <a:avLst/>
          </a:prstGeom>
          <a:noFill/>
          <a:ln w="9525">
            <a:noFill/>
            <a:miter lim="800000"/>
            <a:headEnd/>
            <a:tailEnd/>
          </a:ln>
          <a:effectLst/>
        </p:spPr>
        <p:txBody>
          <a:bodyPr>
            <a:spAutoFit/>
          </a:bodyPr>
          <a:lstStyle/>
          <a:p>
            <a:pPr>
              <a:spcBef>
                <a:spcPct val="50000"/>
              </a:spcBef>
            </a:pPr>
            <a:r>
              <a:rPr lang="en-GB"/>
              <a:t>Average Cost</a:t>
            </a:r>
          </a:p>
        </p:txBody>
      </p:sp>
      <p:sp>
        <p:nvSpPr>
          <p:cNvPr id="5157" name="Text Box 37"/>
          <p:cNvSpPr txBox="1">
            <a:spLocks noChangeArrowheads="1"/>
          </p:cNvSpPr>
          <p:nvPr/>
        </p:nvSpPr>
        <p:spPr bwMode="auto">
          <a:xfrm>
            <a:off x="2700338" y="4581525"/>
            <a:ext cx="1511300" cy="366713"/>
          </a:xfrm>
          <a:prstGeom prst="rect">
            <a:avLst/>
          </a:prstGeom>
          <a:noFill/>
          <a:ln w="9525">
            <a:noFill/>
            <a:miter lim="800000"/>
            <a:headEnd/>
            <a:tailEnd/>
          </a:ln>
          <a:effectLst/>
        </p:spPr>
        <p:txBody>
          <a:bodyPr>
            <a:spAutoFit/>
          </a:bodyPr>
          <a:lstStyle/>
          <a:p>
            <a:pPr>
              <a:spcBef>
                <a:spcPct val="50000"/>
              </a:spcBef>
            </a:pPr>
            <a:r>
              <a:rPr lang="en-GB" dirty="0"/>
              <a:t>MC=MR</a:t>
            </a:r>
          </a:p>
        </p:txBody>
      </p:sp>
      <p:sp>
        <p:nvSpPr>
          <p:cNvPr id="5158" name="Line 38"/>
          <p:cNvSpPr>
            <a:spLocks noChangeShapeType="1"/>
          </p:cNvSpPr>
          <p:nvPr/>
        </p:nvSpPr>
        <p:spPr bwMode="auto">
          <a:xfrm flipH="1" flipV="1">
            <a:off x="2411413" y="4005263"/>
            <a:ext cx="576262" cy="647700"/>
          </a:xfrm>
          <a:prstGeom prst="line">
            <a:avLst/>
          </a:prstGeom>
          <a:noFill/>
          <a:ln w="9525">
            <a:solidFill>
              <a:schemeClr val="tx1"/>
            </a:solidFill>
            <a:round/>
            <a:headEnd/>
            <a:tailEnd type="triangle" w="med" len="med"/>
          </a:ln>
          <a:effectLst/>
        </p:spPr>
        <p:txBody>
          <a:bodyPr/>
          <a:lstStyle/>
          <a:p>
            <a:endParaRPr lang="en-GB"/>
          </a:p>
        </p:txBody>
      </p:sp>
      <p:sp>
        <p:nvSpPr>
          <p:cNvPr id="5159" name="Text Box 39"/>
          <p:cNvSpPr txBox="1">
            <a:spLocks noChangeArrowheads="1"/>
          </p:cNvSpPr>
          <p:nvPr/>
        </p:nvSpPr>
        <p:spPr bwMode="auto">
          <a:xfrm>
            <a:off x="7812088" y="4005263"/>
            <a:ext cx="1081087" cy="366712"/>
          </a:xfrm>
          <a:prstGeom prst="rect">
            <a:avLst/>
          </a:prstGeom>
          <a:noFill/>
          <a:ln w="9525">
            <a:noFill/>
            <a:miter lim="800000"/>
            <a:headEnd/>
            <a:tailEnd/>
          </a:ln>
          <a:effectLst/>
        </p:spPr>
        <p:txBody>
          <a:bodyPr>
            <a:spAutoFit/>
          </a:bodyPr>
          <a:lstStyle/>
          <a:p>
            <a:pPr>
              <a:spcBef>
                <a:spcPct val="50000"/>
              </a:spcBef>
            </a:pPr>
            <a:r>
              <a:rPr lang="en-GB"/>
              <a:t>MC=MR</a:t>
            </a:r>
          </a:p>
        </p:txBody>
      </p:sp>
      <p:sp>
        <p:nvSpPr>
          <p:cNvPr id="5160" name="Line 40"/>
          <p:cNvSpPr>
            <a:spLocks noChangeShapeType="1"/>
          </p:cNvSpPr>
          <p:nvPr/>
        </p:nvSpPr>
        <p:spPr bwMode="auto">
          <a:xfrm flipH="1" flipV="1">
            <a:off x="7019925" y="3716338"/>
            <a:ext cx="865188" cy="433387"/>
          </a:xfrm>
          <a:prstGeom prst="line">
            <a:avLst/>
          </a:prstGeom>
          <a:noFill/>
          <a:ln w="9525">
            <a:solidFill>
              <a:schemeClr val="tx1"/>
            </a:solidFill>
            <a:round/>
            <a:headEnd/>
            <a:tailEnd type="triangle" w="med" len="med"/>
          </a:ln>
          <a:effectLst/>
        </p:spPr>
        <p:txBody>
          <a:bodyPr/>
          <a:lstStyle/>
          <a:p>
            <a:endParaRPr lang="en-GB"/>
          </a:p>
        </p:txBody>
      </p:sp>
      <p:sp>
        <p:nvSpPr>
          <p:cNvPr id="5161" name="Text Box 41"/>
          <p:cNvSpPr txBox="1">
            <a:spLocks noChangeArrowheads="1"/>
          </p:cNvSpPr>
          <p:nvPr/>
        </p:nvSpPr>
        <p:spPr bwMode="auto">
          <a:xfrm>
            <a:off x="7991475" y="3429000"/>
            <a:ext cx="1152525" cy="366713"/>
          </a:xfrm>
          <a:prstGeom prst="rect">
            <a:avLst/>
          </a:prstGeom>
          <a:noFill/>
          <a:ln w="9525">
            <a:noFill/>
            <a:miter lim="800000"/>
            <a:headEnd/>
            <a:tailEnd/>
          </a:ln>
          <a:effectLst/>
        </p:spPr>
        <p:txBody>
          <a:bodyPr>
            <a:spAutoFit/>
          </a:bodyPr>
          <a:lstStyle/>
          <a:p>
            <a:pPr>
              <a:spcBef>
                <a:spcPct val="50000"/>
              </a:spcBef>
            </a:pPr>
            <a:r>
              <a:rPr lang="en-GB"/>
              <a:t>MR = AR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57150">
            <a:solidFill>
              <a:srgbClr val="FF0000"/>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57150">
            <a:solidFill>
              <a:srgbClr val="FF0000"/>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5715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00318" y="422260"/>
            <a:ext cx="2114558" cy="784830"/>
          </a:xfrm>
          <a:prstGeom prst="rect">
            <a:avLst/>
          </a:prstGeom>
          <a:noFill/>
          <a:ln w="57150">
            <a:noFill/>
            <a:miter lim="800000"/>
            <a:headEnd/>
            <a:tailEnd/>
          </a:ln>
        </p:spPr>
        <p:txBody>
          <a:bodyPr wrap="square">
            <a:spAutoFit/>
          </a:bodyPr>
          <a:lstStyle/>
          <a:p>
            <a:pPr>
              <a:spcBef>
                <a:spcPct val="50000"/>
              </a:spcBef>
            </a:pPr>
            <a:r>
              <a:rPr lang="en-GB" dirty="0"/>
              <a:t>Exchange Rate</a:t>
            </a:r>
          </a:p>
          <a:p>
            <a:pPr>
              <a:spcBef>
                <a:spcPct val="50000"/>
              </a:spcBef>
            </a:pPr>
            <a:r>
              <a:rPr lang="en-GB" dirty="0"/>
              <a:t>($ / £)</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 for £’s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57150">
            <a:solidFill>
              <a:srgbClr val="FF0000"/>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57150">
            <a:solidFill>
              <a:srgbClr val="FF0000"/>
            </a:solidFill>
            <a:round/>
            <a:headEnd/>
            <a:tailEnd type="triangle" w="med" len="med"/>
          </a:ln>
        </p:spPr>
        <p:txBody>
          <a:bodyPr/>
          <a:lstStyle/>
          <a:p>
            <a:endParaRPr lang="en-GB"/>
          </a:p>
        </p:txBody>
      </p:sp>
      <p:sp>
        <p:nvSpPr>
          <p:cNvPr id="4" name="Line 5"/>
          <p:cNvSpPr>
            <a:spLocks noChangeShapeType="1"/>
          </p:cNvSpPr>
          <p:nvPr/>
        </p:nvSpPr>
        <p:spPr bwMode="auto">
          <a:xfrm flipH="1">
            <a:off x="3929058" y="1285860"/>
            <a:ext cx="2428891" cy="3357586"/>
          </a:xfrm>
          <a:prstGeom prst="line">
            <a:avLst/>
          </a:prstGeom>
          <a:noFill/>
          <a:ln w="5715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00318" y="422260"/>
            <a:ext cx="2114558" cy="784830"/>
          </a:xfrm>
          <a:prstGeom prst="rect">
            <a:avLst/>
          </a:prstGeom>
          <a:noFill/>
          <a:ln w="57150">
            <a:noFill/>
            <a:miter lim="800000"/>
            <a:headEnd/>
            <a:tailEnd/>
          </a:ln>
        </p:spPr>
        <p:txBody>
          <a:bodyPr wrap="square">
            <a:spAutoFit/>
          </a:bodyPr>
          <a:lstStyle/>
          <a:p>
            <a:pPr>
              <a:spcBef>
                <a:spcPct val="50000"/>
              </a:spcBef>
            </a:pPr>
            <a:r>
              <a:rPr lang="en-GB" dirty="0"/>
              <a:t>Exchange Rate</a:t>
            </a:r>
          </a:p>
          <a:p>
            <a:pPr>
              <a:spcBef>
                <a:spcPct val="50000"/>
              </a:spcBef>
            </a:pPr>
            <a:r>
              <a:rPr lang="en-GB" dirty="0"/>
              <a:t>($ / £)</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Supply of £’s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142976" y="2000240"/>
            <a:ext cx="7158876" cy="3235901"/>
          </a:xfrm>
          <a:custGeom>
            <a:avLst/>
            <a:gdLst>
              <a:gd name="connsiteX0" fmla="*/ 0 w 5753819"/>
              <a:gd name="connsiteY0" fmla="*/ 2858218 h 3232030"/>
              <a:gd name="connsiteX1" fmla="*/ 2173857 w 5753819"/>
              <a:gd name="connsiteY1" fmla="*/ 2875 h 3232030"/>
              <a:gd name="connsiteX2" fmla="*/ 4330461 w 5753819"/>
              <a:gd name="connsiteY2" fmla="*/ 2875471 h 3232030"/>
              <a:gd name="connsiteX3" fmla="*/ 5753819 w 5753819"/>
              <a:gd name="connsiteY3" fmla="*/ 2142226 h 3232030"/>
              <a:gd name="connsiteX0" fmla="*/ 0 w 5753819"/>
              <a:gd name="connsiteY0" fmla="*/ 3083943 h 3457755"/>
              <a:gd name="connsiteX1" fmla="*/ 698740 w 5753819"/>
              <a:gd name="connsiteY1" fmla="*/ 1729596 h 3457755"/>
              <a:gd name="connsiteX2" fmla="*/ 2173857 w 5753819"/>
              <a:gd name="connsiteY2" fmla="*/ 228600 h 3457755"/>
              <a:gd name="connsiteX3" fmla="*/ 4330461 w 5753819"/>
              <a:gd name="connsiteY3" fmla="*/ 3101196 h 3457755"/>
              <a:gd name="connsiteX4" fmla="*/ 5753819 w 5753819"/>
              <a:gd name="connsiteY4" fmla="*/ 2367951 h 3457755"/>
              <a:gd name="connsiteX0" fmla="*/ 0 w 7158876"/>
              <a:gd name="connsiteY0" fmla="*/ 2389518 h 3457755"/>
              <a:gd name="connsiteX1" fmla="*/ 2103797 w 7158876"/>
              <a:gd name="connsiteY1" fmla="*/ 1729596 h 3457755"/>
              <a:gd name="connsiteX2" fmla="*/ 3578914 w 7158876"/>
              <a:gd name="connsiteY2" fmla="*/ 228600 h 3457755"/>
              <a:gd name="connsiteX3" fmla="*/ 5735518 w 7158876"/>
              <a:gd name="connsiteY3" fmla="*/ 3101196 h 3457755"/>
              <a:gd name="connsiteX4" fmla="*/ 7158876 w 7158876"/>
              <a:gd name="connsiteY4" fmla="*/ 2367951 h 3457755"/>
              <a:gd name="connsiteX0" fmla="*/ 0 w 7158876"/>
              <a:gd name="connsiteY0" fmla="*/ 2161368 h 3235901"/>
              <a:gd name="connsiteX1" fmla="*/ 1428760 w 7158876"/>
              <a:gd name="connsiteY1" fmla="*/ 2875748 h 3235901"/>
              <a:gd name="connsiteX2" fmla="*/ 3578914 w 7158876"/>
              <a:gd name="connsiteY2" fmla="*/ 450 h 3235901"/>
              <a:gd name="connsiteX3" fmla="*/ 5735518 w 7158876"/>
              <a:gd name="connsiteY3" fmla="*/ 2873046 h 3235901"/>
              <a:gd name="connsiteX4" fmla="*/ 7158876 w 7158876"/>
              <a:gd name="connsiteY4" fmla="*/ 2139801 h 32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8876" h="3235901">
                <a:moveTo>
                  <a:pt x="0" y="2161368"/>
                </a:moveTo>
                <a:cubicBezTo>
                  <a:pt x="116457" y="1935644"/>
                  <a:pt x="832274" y="3235901"/>
                  <a:pt x="1428760" y="2875748"/>
                </a:cubicBezTo>
                <a:cubicBezTo>
                  <a:pt x="2025246" y="2515595"/>
                  <a:pt x="2861121" y="900"/>
                  <a:pt x="3578914" y="450"/>
                </a:cubicBezTo>
                <a:cubicBezTo>
                  <a:pt x="4296707" y="0"/>
                  <a:pt x="5138858" y="2516488"/>
                  <a:pt x="5735518" y="2873046"/>
                </a:cubicBezTo>
                <a:cubicBezTo>
                  <a:pt x="6332178" y="3229605"/>
                  <a:pt x="6745527" y="2684703"/>
                  <a:pt x="7158876" y="2139801"/>
                </a:cubicBezTo>
              </a:path>
            </a:pathLst>
          </a:cu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 name="Straight Arrow Connector 4"/>
          <p:cNvCxnSpPr/>
          <p:nvPr/>
        </p:nvCxnSpPr>
        <p:spPr>
          <a:xfrm rot="5400000" flipH="1" flipV="1">
            <a:off x="-785850" y="3357562"/>
            <a:ext cx="35719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000100" y="5143512"/>
            <a:ext cx="7643866"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4282" y="928670"/>
            <a:ext cx="1571636" cy="646331"/>
          </a:xfrm>
          <a:prstGeom prst="rect">
            <a:avLst/>
          </a:prstGeom>
          <a:noFill/>
        </p:spPr>
        <p:txBody>
          <a:bodyPr wrap="square" rtlCol="0">
            <a:spAutoFit/>
          </a:bodyPr>
          <a:lstStyle/>
          <a:p>
            <a:r>
              <a:rPr lang="en-GB" dirty="0"/>
              <a:t>Economic activity</a:t>
            </a:r>
          </a:p>
        </p:txBody>
      </p:sp>
      <p:sp>
        <p:nvSpPr>
          <p:cNvPr id="11" name="TextBox 10"/>
          <p:cNvSpPr txBox="1"/>
          <p:nvPr/>
        </p:nvSpPr>
        <p:spPr>
          <a:xfrm>
            <a:off x="7715272" y="5286388"/>
            <a:ext cx="785818" cy="369332"/>
          </a:xfrm>
          <a:prstGeom prst="rect">
            <a:avLst/>
          </a:prstGeom>
          <a:noFill/>
        </p:spPr>
        <p:txBody>
          <a:bodyPr wrap="square" rtlCol="0">
            <a:spAutoFit/>
          </a:bodyPr>
          <a:lstStyle/>
          <a:p>
            <a:r>
              <a:rPr lang="en-GB" dirty="0"/>
              <a:t>Time</a:t>
            </a:r>
          </a:p>
        </p:txBody>
      </p:sp>
      <p:sp>
        <p:nvSpPr>
          <p:cNvPr id="12" name="Freeform 11"/>
          <p:cNvSpPr/>
          <p:nvPr/>
        </p:nvSpPr>
        <p:spPr>
          <a:xfrm>
            <a:off x="2380891" y="3067047"/>
            <a:ext cx="1333853" cy="2076465"/>
          </a:xfrm>
          <a:custGeom>
            <a:avLst/>
            <a:gdLst>
              <a:gd name="connsiteX0" fmla="*/ 217097 w 1628954"/>
              <a:gd name="connsiteY0" fmla="*/ 1594449 h 2078965"/>
              <a:gd name="connsiteX1" fmla="*/ 596660 w 1628954"/>
              <a:gd name="connsiteY1" fmla="*/ 1335656 h 2078965"/>
              <a:gd name="connsiteX2" fmla="*/ 1373037 w 1628954"/>
              <a:gd name="connsiteY2" fmla="*/ 76200 h 2078965"/>
              <a:gd name="connsiteX3" fmla="*/ 1433422 w 1628954"/>
              <a:gd name="connsiteY3" fmla="*/ 1792856 h 2078965"/>
              <a:gd name="connsiteX4" fmla="*/ 199845 w 1628954"/>
              <a:gd name="connsiteY4" fmla="*/ 1792856 h 2078965"/>
              <a:gd name="connsiteX5" fmla="*/ 217097 w 1628954"/>
              <a:gd name="connsiteY5" fmla="*/ 1594449 h 2078965"/>
              <a:gd name="connsiteX0" fmla="*/ 217097 w 1628954"/>
              <a:gd name="connsiteY0" fmla="*/ 1594449 h 1792856"/>
              <a:gd name="connsiteX1" fmla="*/ 596660 w 1628954"/>
              <a:gd name="connsiteY1" fmla="*/ 1335656 h 1792856"/>
              <a:gd name="connsiteX2" fmla="*/ 1373037 w 1628954"/>
              <a:gd name="connsiteY2" fmla="*/ 76200 h 1792856"/>
              <a:gd name="connsiteX3" fmla="*/ 1433422 w 1628954"/>
              <a:gd name="connsiteY3" fmla="*/ 1792856 h 1792856"/>
              <a:gd name="connsiteX4" fmla="*/ 199845 w 1628954"/>
              <a:gd name="connsiteY4" fmla="*/ 1792856 h 1792856"/>
              <a:gd name="connsiteX5" fmla="*/ 217097 w 1628954"/>
              <a:gd name="connsiteY5" fmla="*/ 1594449 h 1792856"/>
              <a:gd name="connsiteX0" fmla="*/ 217097 w 1433422"/>
              <a:gd name="connsiteY0" fmla="*/ 1594449 h 1792856"/>
              <a:gd name="connsiteX1" fmla="*/ 596660 w 1433422"/>
              <a:gd name="connsiteY1" fmla="*/ 1335656 h 1792856"/>
              <a:gd name="connsiteX2" fmla="*/ 1373037 w 1433422"/>
              <a:gd name="connsiteY2" fmla="*/ 76200 h 1792856"/>
              <a:gd name="connsiteX3" fmla="*/ 1433422 w 1433422"/>
              <a:gd name="connsiteY3" fmla="*/ 1792856 h 1792856"/>
              <a:gd name="connsiteX4" fmla="*/ 199845 w 1433422"/>
              <a:gd name="connsiteY4" fmla="*/ 1792856 h 1792856"/>
              <a:gd name="connsiteX5" fmla="*/ 217097 w 1433422"/>
              <a:gd name="connsiteY5" fmla="*/ 1594449 h 1792856"/>
              <a:gd name="connsiteX0" fmla="*/ 17252 w 1233577"/>
              <a:gd name="connsiteY0" fmla="*/ 1594449 h 1792856"/>
              <a:gd name="connsiteX1" fmla="*/ 396815 w 1233577"/>
              <a:gd name="connsiteY1" fmla="*/ 1335656 h 1792856"/>
              <a:gd name="connsiteX2" fmla="*/ 1173192 w 1233577"/>
              <a:gd name="connsiteY2" fmla="*/ 76200 h 1792856"/>
              <a:gd name="connsiteX3" fmla="*/ 1233577 w 1233577"/>
              <a:gd name="connsiteY3" fmla="*/ 1792856 h 1792856"/>
              <a:gd name="connsiteX4" fmla="*/ 0 w 1233577"/>
              <a:gd name="connsiteY4" fmla="*/ 1792856 h 1792856"/>
              <a:gd name="connsiteX5" fmla="*/ 17252 w 1233577"/>
              <a:gd name="connsiteY5" fmla="*/ 1594449 h 1792856"/>
              <a:gd name="connsiteX0" fmla="*/ 17252 w 1333853"/>
              <a:gd name="connsiteY0" fmla="*/ 1875888 h 2074295"/>
              <a:gd name="connsiteX1" fmla="*/ 396815 w 1333853"/>
              <a:gd name="connsiteY1" fmla="*/ 1617095 h 2074295"/>
              <a:gd name="connsiteX2" fmla="*/ 1333853 w 1333853"/>
              <a:gd name="connsiteY2" fmla="*/ 76200 h 2074295"/>
              <a:gd name="connsiteX3" fmla="*/ 1233577 w 1333853"/>
              <a:gd name="connsiteY3" fmla="*/ 2074295 h 2074295"/>
              <a:gd name="connsiteX4" fmla="*/ 0 w 1333853"/>
              <a:gd name="connsiteY4" fmla="*/ 2074295 h 2074295"/>
              <a:gd name="connsiteX5" fmla="*/ 17252 w 1333853"/>
              <a:gd name="connsiteY5" fmla="*/ 1875888 h 2074295"/>
              <a:gd name="connsiteX0" fmla="*/ 17252 w 1333853"/>
              <a:gd name="connsiteY0" fmla="*/ 1875888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17252 w 1333853"/>
              <a:gd name="connsiteY5" fmla="*/ 1875888 h 207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853" h="2076465">
                <a:moveTo>
                  <a:pt x="17252" y="1875888"/>
                </a:moveTo>
                <a:cubicBezTo>
                  <a:pt x="83388" y="1799688"/>
                  <a:pt x="177381" y="1917043"/>
                  <a:pt x="396815" y="1617095"/>
                </a:cubicBezTo>
                <a:cubicBezTo>
                  <a:pt x="616249" y="1317147"/>
                  <a:pt x="1194393" y="0"/>
                  <a:pt x="1333853" y="76200"/>
                </a:cubicBezTo>
                <a:lnTo>
                  <a:pt x="1333853" y="2076465"/>
                </a:lnTo>
                <a:lnTo>
                  <a:pt x="0" y="2074295"/>
                </a:lnTo>
                <a:lnTo>
                  <a:pt x="17252" y="1875888"/>
                </a:lnTo>
                <a:close/>
              </a:path>
            </a:pathLst>
          </a:custGeom>
          <a:solidFill>
            <a:srgbClr val="D9F1FF"/>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Recovery</a:t>
            </a:r>
            <a:endParaRPr lang="en-GB" dirty="0">
              <a:solidFill>
                <a:schemeClr val="tx1"/>
              </a:solidFill>
            </a:endParaRPr>
          </a:p>
        </p:txBody>
      </p:sp>
      <p:sp>
        <p:nvSpPr>
          <p:cNvPr id="13" name="Freeform 12"/>
          <p:cNvSpPr/>
          <p:nvPr/>
        </p:nvSpPr>
        <p:spPr>
          <a:xfrm>
            <a:off x="3709357" y="1654833"/>
            <a:ext cx="1043797" cy="3477883"/>
          </a:xfrm>
          <a:custGeom>
            <a:avLst/>
            <a:gdLst>
              <a:gd name="connsiteX0" fmla="*/ 173966 w 1350034"/>
              <a:gd name="connsiteY0" fmla="*/ 3607279 h 4132052"/>
              <a:gd name="connsiteX1" fmla="*/ 148086 w 1350034"/>
              <a:gd name="connsiteY1" fmla="*/ 1580071 h 4132052"/>
              <a:gd name="connsiteX2" fmla="*/ 665671 w 1350034"/>
              <a:gd name="connsiteY2" fmla="*/ 803694 h 4132052"/>
              <a:gd name="connsiteX3" fmla="*/ 1131498 w 1350034"/>
              <a:gd name="connsiteY3" fmla="*/ 467264 h 4132052"/>
              <a:gd name="connsiteX4" fmla="*/ 1191883 w 1350034"/>
              <a:gd name="connsiteY4" fmla="*/ 3607279 h 4132052"/>
              <a:gd name="connsiteX5" fmla="*/ 173966 w 1350034"/>
              <a:gd name="connsiteY5" fmla="*/ 3607279 h 4132052"/>
              <a:gd name="connsiteX0" fmla="*/ 173966 w 1350034"/>
              <a:gd name="connsiteY0" fmla="*/ 3607279 h 3607279"/>
              <a:gd name="connsiteX1" fmla="*/ 148086 w 1350034"/>
              <a:gd name="connsiteY1" fmla="*/ 1580071 h 3607279"/>
              <a:gd name="connsiteX2" fmla="*/ 665671 w 1350034"/>
              <a:gd name="connsiteY2" fmla="*/ 803694 h 3607279"/>
              <a:gd name="connsiteX3" fmla="*/ 1131498 w 1350034"/>
              <a:gd name="connsiteY3" fmla="*/ 467264 h 3607279"/>
              <a:gd name="connsiteX4" fmla="*/ 1191883 w 1350034"/>
              <a:gd name="connsiteY4" fmla="*/ 3607279 h 3607279"/>
              <a:gd name="connsiteX5" fmla="*/ 173966 w 1350034"/>
              <a:gd name="connsiteY5" fmla="*/ 3607279 h 3607279"/>
              <a:gd name="connsiteX0" fmla="*/ 25880 w 1201948"/>
              <a:gd name="connsiteY0" fmla="*/ 3607279 h 3607279"/>
              <a:gd name="connsiteX1" fmla="*/ 0 w 1201948"/>
              <a:gd name="connsiteY1" fmla="*/ 1580071 h 3607279"/>
              <a:gd name="connsiteX2" fmla="*/ 517585 w 1201948"/>
              <a:gd name="connsiteY2" fmla="*/ 803694 h 3607279"/>
              <a:gd name="connsiteX3" fmla="*/ 983412 w 1201948"/>
              <a:gd name="connsiteY3" fmla="*/ 467264 h 3607279"/>
              <a:gd name="connsiteX4" fmla="*/ 1043797 w 1201948"/>
              <a:gd name="connsiteY4" fmla="*/ 3607279 h 3607279"/>
              <a:gd name="connsiteX5" fmla="*/ 25880 w 1201948"/>
              <a:gd name="connsiteY5" fmla="*/ 3607279 h 3607279"/>
              <a:gd name="connsiteX0" fmla="*/ 25880 w 1201948"/>
              <a:gd name="connsiteY0" fmla="*/ 3477883 h 3477883"/>
              <a:gd name="connsiteX1" fmla="*/ 0 w 1201948"/>
              <a:gd name="connsiteY1" fmla="*/ 1450675 h 3477883"/>
              <a:gd name="connsiteX2" fmla="*/ 983412 w 1201948"/>
              <a:gd name="connsiteY2" fmla="*/ 337868 h 3477883"/>
              <a:gd name="connsiteX3" fmla="*/ 1043797 w 1201948"/>
              <a:gd name="connsiteY3" fmla="*/ 3477883 h 3477883"/>
              <a:gd name="connsiteX4" fmla="*/ 25880 w 1201948"/>
              <a:gd name="connsiteY4" fmla="*/ 3477883 h 3477883"/>
              <a:gd name="connsiteX0" fmla="*/ 25880 w 1043797"/>
              <a:gd name="connsiteY0" fmla="*/ 3477883 h 3477883"/>
              <a:gd name="connsiteX1" fmla="*/ 0 w 1043797"/>
              <a:gd name="connsiteY1" fmla="*/ 1450675 h 3477883"/>
              <a:gd name="connsiteX2" fmla="*/ 983412 w 1043797"/>
              <a:gd name="connsiteY2" fmla="*/ 337868 h 3477883"/>
              <a:gd name="connsiteX3" fmla="*/ 1043797 w 1043797"/>
              <a:gd name="connsiteY3" fmla="*/ 3477883 h 3477883"/>
              <a:gd name="connsiteX4" fmla="*/ 25880 w 1043797"/>
              <a:gd name="connsiteY4" fmla="*/ 3477883 h 3477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797" h="3477883">
                <a:moveTo>
                  <a:pt x="25880" y="3477883"/>
                </a:moveTo>
                <a:lnTo>
                  <a:pt x="0" y="1450675"/>
                </a:lnTo>
                <a:cubicBezTo>
                  <a:pt x="159589" y="927339"/>
                  <a:pt x="809446" y="0"/>
                  <a:pt x="983412" y="337868"/>
                </a:cubicBezTo>
                <a:lnTo>
                  <a:pt x="1043797" y="3477883"/>
                </a:lnTo>
                <a:lnTo>
                  <a:pt x="25880" y="3477883"/>
                </a:lnTo>
                <a:close/>
              </a:path>
            </a:pathLst>
          </a:cu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400" dirty="0">
                <a:solidFill>
                  <a:schemeClr val="tx1"/>
                </a:solidFill>
              </a:rPr>
              <a:t>Prosperity</a:t>
            </a:r>
          </a:p>
        </p:txBody>
      </p:sp>
      <p:sp>
        <p:nvSpPr>
          <p:cNvPr id="14" name="Freeform 13"/>
          <p:cNvSpPr/>
          <p:nvPr/>
        </p:nvSpPr>
        <p:spPr>
          <a:xfrm>
            <a:off x="4701397" y="1676400"/>
            <a:ext cx="1227925" cy="3473570"/>
          </a:xfrm>
          <a:custGeom>
            <a:avLst/>
            <a:gdLst>
              <a:gd name="connsiteX0" fmla="*/ 228600 w 1559943"/>
              <a:gd name="connsiteY0" fmla="*/ 3473570 h 3998343"/>
              <a:gd name="connsiteX1" fmla="*/ 176841 w 1559943"/>
              <a:gd name="connsiteY1" fmla="*/ 316302 h 3998343"/>
              <a:gd name="connsiteX2" fmla="*/ 1289649 w 1559943"/>
              <a:gd name="connsiteY2" fmla="*/ 1575758 h 3998343"/>
              <a:gd name="connsiteX3" fmla="*/ 1384539 w 1559943"/>
              <a:gd name="connsiteY3" fmla="*/ 3464943 h 3998343"/>
              <a:gd name="connsiteX4" fmla="*/ 228600 w 1559943"/>
              <a:gd name="connsiteY4" fmla="*/ 3473570 h 3998343"/>
              <a:gd name="connsiteX0" fmla="*/ 228600 w 1559943"/>
              <a:gd name="connsiteY0" fmla="*/ 3473570 h 3473570"/>
              <a:gd name="connsiteX1" fmla="*/ 176841 w 1559943"/>
              <a:gd name="connsiteY1" fmla="*/ 316302 h 3473570"/>
              <a:gd name="connsiteX2" fmla="*/ 1289649 w 1559943"/>
              <a:gd name="connsiteY2" fmla="*/ 1575758 h 3473570"/>
              <a:gd name="connsiteX3" fmla="*/ 1384539 w 1559943"/>
              <a:gd name="connsiteY3" fmla="*/ 3464943 h 3473570"/>
              <a:gd name="connsiteX4" fmla="*/ 228600 w 1559943"/>
              <a:gd name="connsiteY4" fmla="*/ 3473570 h 3473570"/>
              <a:gd name="connsiteX0" fmla="*/ 51759 w 1383102"/>
              <a:gd name="connsiteY0" fmla="*/ 3473570 h 3473570"/>
              <a:gd name="connsiteX1" fmla="*/ 0 w 1383102"/>
              <a:gd name="connsiteY1" fmla="*/ 316302 h 3473570"/>
              <a:gd name="connsiteX2" fmla="*/ 1112808 w 1383102"/>
              <a:gd name="connsiteY2" fmla="*/ 1575758 h 3473570"/>
              <a:gd name="connsiteX3" fmla="*/ 1207698 w 1383102"/>
              <a:gd name="connsiteY3" fmla="*/ 3464943 h 3473570"/>
              <a:gd name="connsiteX4" fmla="*/ 51759 w 1383102"/>
              <a:gd name="connsiteY4" fmla="*/ 3473570 h 3473570"/>
              <a:gd name="connsiteX0" fmla="*/ 51759 w 1207698"/>
              <a:gd name="connsiteY0" fmla="*/ 3473570 h 3473570"/>
              <a:gd name="connsiteX1" fmla="*/ 0 w 1207698"/>
              <a:gd name="connsiteY1" fmla="*/ 316302 h 3473570"/>
              <a:gd name="connsiteX2" fmla="*/ 1112808 w 1207698"/>
              <a:gd name="connsiteY2" fmla="*/ 1575758 h 3473570"/>
              <a:gd name="connsiteX3" fmla="*/ 1207698 w 1207698"/>
              <a:gd name="connsiteY3" fmla="*/ 3464943 h 3473570"/>
              <a:gd name="connsiteX4" fmla="*/ 51759 w 1207698"/>
              <a:gd name="connsiteY4" fmla="*/ 3473570 h 3473570"/>
              <a:gd name="connsiteX0" fmla="*/ 51759 w 1207698"/>
              <a:gd name="connsiteY0" fmla="*/ 3473570 h 3473570"/>
              <a:gd name="connsiteX1" fmla="*/ 0 w 1207698"/>
              <a:gd name="connsiteY1" fmla="*/ 316302 h 3473570"/>
              <a:gd name="connsiteX2" fmla="*/ 1156487 w 1207698"/>
              <a:gd name="connsiteY2" fmla="*/ 1752600 h 3473570"/>
              <a:gd name="connsiteX3" fmla="*/ 1207698 w 1207698"/>
              <a:gd name="connsiteY3" fmla="*/ 3464943 h 3473570"/>
              <a:gd name="connsiteX4" fmla="*/ 51759 w 1207698"/>
              <a:gd name="connsiteY4" fmla="*/ 3473570 h 3473570"/>
              <a:gd name="connsiteX0" fmla="*/ 51759 w 1227925"/>
              <a:gd name="connsiteY0" fmla="*/ 3473570 h 3473570"/>
              <a:gd name="connsiteX1" fmla="*/ 0 w 1227925"/>
              <a:gd name="connsiteY1" fmla="*/ 316302 h 3473570"/>
              <a:gd name="connsiteX2" fmla="*/ 1227925 w 1227925"/>
              <a:gd name="connsiteY2" fmla="*/ 1752600 h 3473570"/>
              <a:gd name="connsiteX3" fmla="*/ 1207698 w 1227925"/>
              <a:gd name="connsiteY3" fmla="*/ 3464943 h 3473570"/>
              <a:gd name="connsiteX4" fmla="*/ 51759 w 1227925"/>
              <a:gd name="connsiteY4" fmla="*/ 3473570 h 34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925" h="3473570">
                <a:moveTo>
                  <a:pt x="51759" y="3473570"/>
                </a:moveTo>
                <a:lnTo>
                  <a:pt x="0" y="316302"/>
                </a:lnTo>
                <a:cubicBezTo>
                  <a:pt x="176841" y="0"/>
                  <a:pt x="1026642" y="1227827"/>
                  <a:pt x="1227925" y="1752600"/>
                </a:cubicBezTo>
                <a:lnTo>
                  <a:pt x="1207698" y="3464943"/>
                </a:lnTo>
                <a:lnTo>
                  <a:pt x="51759" y="3473570"/>
                </a:lnTo>
                <a:close/>
              </a:path>
            </a:pathLst>
          </a:custGeom>
          <a:solidFill>
            <a:srgbClr val="FFEBEB"/>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Recession</a:t>
            </a:r>
            <a:endParaRPr lang="en-GB" dirty="0">
              <a:solidFill>
                <a:schemeClr val="tx1"/>
              </a:solidFill>
            </a:endParaRPr>
          </a:p>
        </p:txBody>
      </p:sp>
      <p:sp>
        <p:nvSpPr>
          <p:cNvPr id="15" name="Freeform 14"/>
          <p:cNvSpPr/>
          <p:nvPr/>
        </p:nvSpPr>
        <p:spPr>
          <a:xfrm>
            <a:off x="5926347" y="3384430"/>
            <a:ext cx="1362974" cy="1765540"/>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74" h="1765540">
                <a:moveTo>
                  <a:pt x="0" y="1765540"/>
                </a:moveTo>
                <a:cubicBezTo>
                  <a:pt x="2876" y="1199072"/>
                  <a:pt x="5751" y="632604"/>
                  <a:pt x="8627" y="66136"/>
                </a:cubicBezTo>
                <a:cubicBezTo>
                  <a:pt x="143774" y="0"/>
                  <a:pt x="589472" y="1111370"/>
                  <a:pt x="810883" y="1368725"/>
                </a:cubicBezTo>
                <a:cubicBezTo>
                  <a:pt x="1032294" y="1626080"/>
                  <a:pt x="1245080" y="1544128"/>
                  <a:pt x="1337095" y="1610264"/>
                </a:cubicBezTo>
                <a:lnTo>
                  <a:pt x="1362974" y="1765540"/>
                </a:lnTo>
                <a:lnTo>
                  <a:pt x="0" y="1765540"/>
                </a:lnTo>
                <a:close/>
              </a:path>
            </a:pathLst>
          </a:custGeom>
          <a:solidFill>
            <a:srgbClr val="D9F1FF"/>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Depression</a:t>
            </a:r>
            <a:endParaRPr lang="en-GB" dirty="0">
              <a:solidFill>
                <a:schemeClr val="tx1"/>
              </a:solidFill>
            </a:endParaRPr>
          </a:p>
        </p:txBody>
      </p:sp>
      <p:sp>
        <p:nvSpPr>
          <p:cNvPr id="16" name="Right Arrow 15"/>
          <p:cNvSpPr/>
          <p:nvPr/>
        </p:nvSpPr>
        <p:spPr>
          <a:xfrm>
            <a:off x="2428860" y="5357826"/>
            <a:ext cx="4857784" cy="857256"/>
          </a:xfrm>
          <a:prstGeom prst="rightArrow">
            <a:avLst/>
          </a:pr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50 Years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96752"/>
            <a:ext cx="3456384" cy="3384377"/>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7164288" y="5013176"/>
            <a:ext cx="1080120" cy="366712"/>
          </a:xfrm>
          <a:prstGeom prst="rect">
            <a:avLst/>
          </a:prstGeom>
          <a:noFill/>
          <a:ln w="57150">
            <a:noFill/>
            <a:miter lim="800000"/>
            <a:headEnd/>
            <a:tailEnd/>
          </a:ln>
        </p:spPr>
        <p:txBody>
          <a:bodyPr wrap="square">
            <a:spAutoFit/>
          </a:bodyPr>
          <a:lstStyle/>
          <a:p>
            <a:pPr>
              <a:spcBef>
                <a:spcPct val="50000"/>
              </a:spcBef>
            </a:pPr>
            <a:r>
              <a:rPr lang="en-GB" dirty="0"/>
              <a:t>Quantity</a:t>
            </a:r>
          </a:p>
        </p:txBody>
      </p:sp>
      <p:sp>
        <p:nvSpPr>
          <p:cNvPr id="7" name="Line 8"/>
          <p:cNvSpPr>
            <a:spLocks noChangeShapeType="1"/>
          </p:cNvSpPr>
          <p:nvPr/>
        </p:nvSpPr>
        <p:spPr bwMode="auto">
          <a:xfrm flipV="1">
            <a:off x="3635896" y="1052734"/>
            <a:ext cx="3240360" cy="3600401"/>
          </a:xfrm>
          <a:prstGeom prst="line">
            <a:avLst/>
          </a:prstGeom>
          <a:noFill/>
          <a:ln w="63500">
            <a:solidFill>
              <a:srgbClr val="FF0000"/>
            </a:solidFill>
            <a:round/>
            <a:headEnd/>
            <a:tailEnd/>
          </a:ln>
        </p:spPr>
        <p:txBody>
          <a:bodyPr/>
          <a:lstStyle/>
          <a:p>
            <a:endParaRPr lang="en-GB"/>
          </a:p>
        </p:txBody>
      </p:sp>
      <p:cxnSp>
        <p:nvCxnSpPr>
          <p:cNvPr id="9" name="Straight Connector 8"/>
          <p:cNvCxnSpPr>
            <a:stCxn id="4" idx="0"/>
          </p:cNvCxnSpPr>
          <p:nvPr/>
        </p:nvCxnSpPr>
        <p:spPr>
          <a:xfrm rot="5400000">
            <a:off x="1907704" y="2924944"/>
            <a:ext cx="3456384" cy="0"/>
          </a:xfrm>
          <a:prstGeom prst="line">
            <a:avLst/>
          </a:prstGeom>
          <a:noFill/>
          <a:ln w="63500">
            <a:solidFill>
              <a:srgbClr val="0000FF"/>
            </a:solidFill>
            <a:prstDash val="dash"/>
            <a:round/>
            <a:headEnd/>
            <a:tailEnd/>
          </a:ln>
        </p:spPr>
      </p:cxnSp>
      <p:cxnSp>
        <p:nvCxnSpPr>
          <p:cNvPr id="10" name="Straight Connector 9"/>
          <p:cNvCxnSpPr/>
          <p:nvPr/>
        </p:nvCxnSpPr>
        <p:spPr>
          <a:xfrm rot="5400000">
            <a:off x="3095836" y="2888940"/>
            <a:ext cx="2232248" cy="0"/>
          </a:xfrm>
          <a:prstGeom prst="line">
            <a:avLst/>
          </a:prstGeom>
          <a:noFill/>
          <a:ln w="63500">
            <a:solidFill>
              <a:srgbClr val="0000FF"/>
            </a:solidFill>
            <a:prstDash val="dash"/>
            <a:round/>
            <a:headEnd/>
            <a:tailEnd/>
          </a:ln>
        </p:spPr>
      </p:cxnSp>
      <p:cxnSp>
        <p:nvCxnSpPr>
          <p:cNvPr id="12" name="Straight Connector 11"/>
          <p:cNvCxnSpPr/>
          <p:nvPr/>
        </p:nvCxnSpPr>
        <p:spPr>
          <a:xfrm rot="5400000">
            <a:off x="4283968" y="2852936"/>
            <a:ext cx="1008112" cy="0"/>
          </a:xfrm>
          <a:prstGeom prst="line">
            <a:avLst/>
          </a:prstGeom>
          <a:noFill/>
          <a:ln w="63500">
            <a:solidFill>
              <a:srgbClr val="0000FF"/>
            </a:solidFill>
            <a:prstDash val="dash"/>
            <a:round/>
            <a:headEnd/>
            <a:tailEnd/>
          </a:ln>
        </p:spPr>
      </p:cxnSp>
      <p:sp>
        <p:nvSpPr>
          <p:cNvPr id="14" name="TextBox 13"/>
          <p:cNvSpPr txBox="1"/>
          <p:nvPr/>
        </p:nvSpPr>
        <p:spPr>
          <a:xfrm>
            <a:off x="7020272" y="4581128"/>
            <a:ext cx="576064" cy="369332"/>
          </a:xfrm>
          <a:prstGeom prst="rect">
            <a:avLst/>
          </a:prstGeom>
          <a:noFill/>
        </p:spPr>
        <p:txBody>
          <a:bodyPr wrap="square" rtlCol="0">
            <a:spAutoFit/>
          </a:bodyPr>
          <a:lstStyle/>
          <a:p>
            <a:r>
              <a:rPr lang="en-GB" b="1" dirty="0">
                <a:solidFill>
                  <a:srgbClr val="0066FF"/>
                </a:solidFill>
              </a:rPr>
              <a:t>MR</a:t>
            </a:r>
          </a:p>
        </p:txBody>
      </p:sp>
      <p:sp>
        <p:nvSpPr>
          <p:cNvPr id="15" name="TextBox 14"/>
          <p:cNvSpPr txBox="1"/>
          <p:nvPr/>
        </p:nvSpPr>
        <p:spPr>
          <a:xfrm>
            <a:off x="6660232" y="764704"/>
            <a:ext cx="576064" cy="369332"/>
          </a:xfrm>
          <a:prstGeom prst="rect">
            <a:avLst/>
          </a:prstGeom>
          <a:noFill/>
        </p:spPr>
        <p:txBody>
          <a:bodyPr wrap="square" rtlCol="0">
            <a:spAutoFit/>
          </a:bodyPr>
          <a:lstStyle/>
          <a:p>
            <a:r>
              <a:rPr lang="en-GB" b="1" dirty="0">
                <a:solidFill>
                  <a:srgbClr val="FF0000"/>
                </a:solidFill>
              </a:rPr>
              <a:t>MC</a:t>
            </a:r>
          </a:p>
        </p:txBody>
      </p:sp>
      <p:sp>
        <p:nvSpPr>
          <p:cNvPr id="16" name="TextBox 15"/>
          <p:cNvSpPr txBox="1"/>
          <p:nvPr/>
        </p:nvSpPr>
        <p:spPr>
          <a:xfrm>
            <a:off x="323528" y="2276872"/>
            <a:ext cx="2736304" cy="1477328"/>
          </a:xfrm>
          <a:prstGeom prst="rect">
            <a:avLst/>
          </a:prstGeom>
          <a:noFill/>
        </p:spPr>
        <p:txBody>
          <a:bodyPr wrap="square" rtlCol="0">
            <a:spAutoFit/>
          </a:bodyPr>
          <a:lstStyle/>
          <a:p>
            <a:r>
              <a:rPr lang="en-GB" b="1" dirty="0">
                <a:solidFill>
                  <a:srgbClr val="0066FF"/>
                </a:solidFill>
              </a:rPr>
              <a:t>Each additional unit produced generates greater additional revenue than additional cost.</a:t>
            </a:r>
          </a:p>
        </p:txBody>
      </p:sp>
      <p:cxnSp>
        <p:nvCxnSpPr>
          <p:cNvPr id="18" name="Straight Arrow Connector 17"/>
          <p:cNvCxnSpPr/>
          <p:nvPr/>
        </p:nvCxnSpPr>
        <p:spPr>
          <a:xfrm>
            <a:off x="2483768" y="2996952"/>
            <a:ext cx="1440160" cy="1588"/>
          </a:xfrm>
          <a:prstGeom prst="straightConnector1">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948264" y="1844824"/>
            <a:ext cx="2016224" cy="2031325"/>
          </a:xfrm>
          <a:prstGeom prst="rect">
            <a:avLst/>
          </a:prstGeom>
          <a:noFill/>
        </p:spPr>
        <p:txBody>
          <a:bodyPr wrap="square" rtlCol="0">
            <a:spAutoFit/>
          </a:bodyPr>
          <a:lstStyle/>
          <a:p>
            <a:r>
              <a:rPr lang="en-GB" b="1" dirty="0">
                <a:solidFill>
                  <a:srgbClr val="FF0000"/>
                </a:solidFill>
              </a:rPr>
              <a:t>Each additional unit produced generates greater additional cost than additional revenue.</a:t>
            </a:r>
          </a:p>
        </p:txBody>
      </p:sp>
      <p:cxnSp>
        <p:nvCxnSpPr>
          <p:cNvPr id="20" name="Straight Arrow Connector 19"/>
          <p:cNvCxnSpPr/>
          <p:nvPr/>
        </p:nvCxnSpPr>
        <p:spPr>
          <a:xfrm rot="10800000">
            <a:off x="6012160" y="2708920"/>
            <a:ext cx="1080120" cy="15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292080" y="2780928"/>
            <a:ext cx="1008112" cy="0"/>
          </a:xfrm>
          <a:prstGeom prst="line">
            <a:avLst/>
          </a:prstGeom>
          <a:noFill/>
          <a:ln w="63500">
            <a:solidFill>
              <a:srgbClr val="FF0000"/>
            </a:solidFill>
            <a:prstDash val="dash"/>
            <a:round/>
            <a:headEnd/>
            <a:tailEnd/>
          </a:ln>
        </p:spPr>
      </p:cxnSp>
      <p:cxnSp>
        <p:nvCxnSpPr>
          <p:cNvPr id="26" name="Straight Connector 25"/>
          <p:cNvCxnSpPr/>
          <p:nvPr/>
        </p:nvCxnSpPr>
        <p:spPr>
          <a:xfrm rot="5400000">
            <a:off x="5256076" y="2744924"/>
            <a:ext cx="2232248" cy="0"/>
          </a:xfrm>
          <a:prstGeom prst="line">
            <a:avLst/>
          </a:prstGeom>
          <a:noFill/>
          <a:ln w="63500">
            <a:solidFill>
              <a:srgbClr val="FF0000"/>
            </a:solidFill>
            <a:prstDash val="dash"/>
            <a:round/>
            <a:headEnd/>
            <a:tailEnd/>
          </a:ln>
        </p:spPr>
      </p:cxnSp>
      <p:cxnSp>
        <p:nvCxnSpPr>
          <p:cNvPr id="27" name="Straight Connector 26"/>
          <p:cNvCxnSpPr/>
          <p:nvPr/>
        </p:nvCxnSpPr>
        <p:spPr>
          <a:xfrm rot="5400000">
            <a:off x="5256076" y="2672916"/>
            <a:ext cx="3240360" cy="0"/>
          </a:xfrm>
          <a:prstGeom prst="line">
            <a:avLst/>
          </a:prstGeom>
          <a:noFill/>
          <a:ln w="63500">
            <a:solidFill>
              <a:srgbClr val="FF0000"/>
            </a:solidFill>
            <a:prstDash val="dash"/>
            <a:round/>
            <a:headEnd/>
            <a:tailEnd/>
          </a:ln>
        </p:spPr>
      </p:cxnSp>
      <p:cxnSp>
        <p:nvCxnSpPr>
          <p:cNvPr id="29" name="Straight Connector 28"/>
          <p:cNvCxnSpPr/>
          <p:nvPr/>
        </p:nvCxnSpPr>
        <p:spPr>
          <a:xfrm rot="5400000">
            <a:off x="4139952" y="4005064"/>
            <a:ext cx="2304256" cy="0"/>
          </a:xfrm>
          <a:prstGeom prst="line">
            <a:avLst/>
          </a:prstGeom>
          <a:noFill/>
          <a:ln w="63500">
            <a:solidFill>
              <a:srgbClr val="0000FF"/>
            </a:solidFill>
            <a:prstDash val="dash"/>
            <a:round/>
            <a:headEnd/>
            <a:tailEnd/>
          </a:ln>
        </p:spPr>
      </p:cxnSp>
      <p:sp>
        <p:nvSpPr>
          <p:cNvPr id="31" name="TextBox 30"/>
          <p:cNvSpPr txBox="1"/>
          <p:nvPr/>
        </p:nvSpPr>
        <p:spPr>
          <a:xfrm>
            <a:off x="3923928" y="5373216"/>
            <a:ext cx="3024336" cy="369332"/>
          </a:xfrm>
          <a:prstGeom prst="rect">
            <a:avLst/>
          </a:prstGeom>
          <a:noFill/>
        </p:spPr>
        <p:txBody>
          <a:bodyPr wrap="square" rtlCol="0">
            <a:spAutoFit/>
          </a:bodyPr>
          <a:lstStyle/>
          <a:p>
            <a:r>
              <a:rPr lang="en-GB" b="1" dirty="0">
                <a:solidFill>
                  <a:srgbClr val="0066FF"/>
                </a:solidFill>
              </a:rPr>
              <a:t>Profit maximising output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2780928"/>
            <a:ext cx="3600400"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7164288" y="5013176"/>
            <a:ext cx="1296144"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Quantity</a:t>
            </a:r>
          </a:p>
        </p:txBody>
      </p:sp>
      <p:sp>
        <p:nvSpPr>
          <p:cNvPr id="7" name="Line 8"/>
          <p:cNvSpPr>
            <a:spLocks noChangeShapeType="1"/>
          </p:cNvSpPr>
          <p:nvPr/>
        </p:nvSpPr>
        <p:spPr bwMode="auto">
          <a:xfrm flipV="1">
            <a:off x="3635896" y="1052734"/>
            <a:ext cx="3240360" cy="3600401"/>
          </a:xfrm>
          <a:prstGeom prst="line">
            <a:avLst/>
          </a:prstGeom>
          <a:noFill/>
          <a:ln w="63500">
            <a:solidFill>
              <a:srgbClr val="FF0000"/>
            </a:solidFill>
            <a:round/>
            <a:headEnd/>
            <a:tailEnd/>
          </a:ln>
        </p:spPr>
        <p:txBody>
          <a:bodyPr/>
          <a:lstStyle/>
          <a:p>
            <a:endParaRPr lang="en-GB"/>
          </a:p>
        </p:txBody>
      </p:sp>
      <p:cxnSp>
        <p:nvCxnSpPr>
          <p:cNvPr id="9" name="Straight Connector 8"/>
          <p:cNvCxnSpPr/>
          <p:nvPr/>
        </p:nvCxnSpPr>
        <p:spPr>
          <a:xfrm>
            <a:off x="3635896" y="2780928"/>
            <a:ext cx="0" cy="1872207"/>
          </a:xfrm>
          <a:prstGeom prst="line">
            <a:avLst/>
          </a:prstGeom>
          <a:noFill/>
          <a:ln w="63500">
            <a:solidFill>
              <a:srgbClr val="0000FF"/>
            </a:solidFill>
            <a:prstDash val="dash"/>
            <a:round/>
            <a:headEnd/>
            <a:tailEnd/>
          </a:ln>
        </p:spPr>
      </p:cxnSp>
      <p:cxnSp>
        <p:nvCxnSpPr>
          <p:cNvPr id="10" name="Straight Connector 9"/>
          <p:cNvCxnSpPr/>
          <p:nvPr/>
        </p:nvCxnSpPr>
        <p:spPr>
          <a:xfrm rot="5400000">
            <a:off x="3599892" y="3392996"/>
            <a:ext cx="1224136" cy="0"/>
          </a:xfrm>
          <a:prstGeom prst="line">
            <a:avLst/>
          </a:prstGeom>
          <a:noFill/>
          <a:ln w="63500">
            <a:solidFill>
              <a:srgbClr val="0000FF"/>
            </a:solidFill>
            <a:prstDash val="dash"/>
            <a:round/>
            <a:headEnd/>
            <a:tailEnd/>
          </a:ln>
        </p:spPr>
      </p:cxnSp>
      <p:cxnSp>
        <p:nvCxnSpPr>
          <p:cNvPr id="12" name="Straight Connector 11"/>
          <p:cNvCxnSpPr/>
          <p:nvPr/>
        </p:nvCxnSpPr>
        <p:spPr>
          <a:xfrm rot="5400000">
            <a:off x="4499992" y="3068960"/>
            <a:ext cx="576064" cy="0"/>
          </a:xfrm>
          <a:prstGeom prst="line">
            <a:avLst/>
          </a:prstGeom>
          <a:noFill/>
          <a:ln w="63500">
            <a:solidFill>
              <a:srgbClr val="0000FF"/>
            </a:solidFill>
            <a:prstDash val="dash"/>
            <a:round/>
            <a:headEnd/>
            <a:tailEnd/>
          </a:ln>
        </p:spPr>
      </p:cxnSp>
      <p:sp>
        <p:nvSpPr>
          <p:cNvPr id="14" name="TextBox 13"/>
          <p:cNvSpPr txBox="1"/>
          <p:nvPr/>
        </p:nvSpPr>
        <p:spPr>
          <a:xfrm>
            <a:off x="3851920" y="2348880"/>
            <a:ext cx="576064" cy="369332"/>
          </a:xfrm>
          <a:prstGeom prst="rect">
            <a:avLst/>
          </a:prstGeom>
          <a:noFill/>
        </p:spPr>
        <p:txBody>
          <a:bodyPr wrap="square" rtlCol="0">
            <a:spAutoFit/>
          </a:bodyPr>
          <a:lstStyle/>
          <a:p>
            <a:r>
              <a:rPr lang="en-GB" b="1" dirty="0">
                <a:solidFill>
                  <a:srgbClr val="0066FF"/>
                </a:solidFill>
              </a:rPr>
              <a:t>MR</a:t>
            </a:r>
          </a:p>
        </p:txBody>
      </p:sp>
      <p:sp>
        <p:nvSpPr>
          <p:cNvPr id="15" name="TextBox 14"/>
          <p:cNvSpPr txBox="1"/>
          <p:nvPr/>
        </p:nvSpPr>
        <p:spPr>
          <a:xfrm>
            <a:off x="6660232" y="764704"/>
            <a:ext cx="576064" cy="369332"/>
          </a:xfrm>
          <a:prstGeom prst="rect">
            <a:avLst/>
          </a:prstGeom>
          <a:noFill/>
        </p:spPr>
        <p:txBody>
          <a:bodyPr wrap="square" rtlCol="0">
            <a:spAutoFit/>
          </a:bodyPr>
          <a:lstStyle/>
          <a:p>
            <a:r>
              <a:rPr lang="en-GB" b="1" dirty="0">
                <a:solidFill>
                  <a:srgbClr val="FF0000"/>
                </a:solidFill>
              </a:rPr>
              <a:t>MC</a:t>
            </a:r>
          </a:p>
        </p:txBody>
      </p:sp>
      <p:sp>
        <p:nvSpPr>
          <p:cNvPr id="16" name="TextBox 15"/>
          <p:cNvSpPr txBox="1"/>
          <p:nvPr/>
        </p:nvSpPr>
        <p:spPr>
          <a:xfrm>
            <a:off x="395536" y="2564904"/>
            <a:ext cx="2736304" cy="1477328"/>
          </a:xfrm>
          <a:prstGeom prst="rect">
            <a:avLst/>
          </a:prstGeom>
          <a:noFill/>
        </p:spPr>
        <p:txBody>
          <a:bodyPr wrap="square" rtlCol="0">
            <a:spAutoFit/>
          </a:bodyPr>
          <a:lstStyle/>
          <a:p>
            <a:r>
              <a:rPr lang="en-GB" b="1" dirty="0">
                <a:solidFill>
                  <a:srgbClr val="0066FF"/>
                </a:solidFill>
              </a:rPr>
              <a:t>Each additional unit produced generates greater additional revenue than additional cost.</a:t>
            </a:r>
          </a:p>
        </p:txBody>
      </p:sp>
      <p:cxnSp>
        <p:nvCxnSpPr>
          <p:cNvPr id="18" name="Straight Arrow Connector 17"/>
          <p:cNvCxnSpPr/>
          <p:nvPr/>
        </p:nvCxnSpPr>
        <p:spPr>
          <a:xfrm>
            <a:off x="2483768" y="3212976"/>
            <a:ext cx="1440160" cy="1588"/>
          </a:xfrm>
          <a:prstGeom prst="straightConnector1">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020272" y="1196752"/>
            <a:ext cx="2016224" cy="2031325"/>
          </a:xfrm>
          <a:prstGeom prst="rect">
            <a:avLst/>
          </a:prstGeom>
          <a:noFill/>
        </p:spPr>
        <p:txBody>
          <a:bodyPr wrap="square" rtlCol="0">
            <a:spAutoFit/>
          </a:bodyPr>
          <a:lstStyle/>
          <a:p>
            <a:r>
              <a:rPr lang="en-GB" b="1" dirty="0">
                <a:solidFill>
                  <a:srgbClr val="FF0000"/>
                </a:solidFill>
              </a:rPr>
              <a:t>Each additional unit produced generates greater additional cost than additional revenue.</a:t>
            </a:r>
          </a:p>
        </p:txBody>
      </p:sp>
      <p:cxnSp>
        <p:nvCxnSpPr>
          <p:cNvPr id="20" name="Straight Arrow Connector 19"/>
          <p:cNvCxnSpPr/>
          <p:nvPr/>
        </p:nvCxnSpPr>
        <p:spPr>
          <a:xfrm rot="10800000">
            <a:off x="6084168" y="2132856"/>
            <a:ext cx="1080120" cy="15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544108" y="2528900"/>
            <a:ext cx="504056" cy="0"/>
          </a:xfrm>
          <a:prstGeom prst="line">
            <a:avLst/>
          </a:prstGeom>
          <a:noFill/>
          <a:ln w="63500">
            <a:solidFill>
              <a:srgbClr val="FF0000"/>
            </a:solidFill>
            <a:prstDash val="dash"/>
            <a:round/>
            <a:headEnd/>
            <a:tailEnd/>
          </a:ln>
        </p:spPr>
      </p:cxnSp>
      <p:cxnSp>
        <p:nvCxnSpPr>
          <p:cNvPr id="26" name="Straight Connector 25"/>
          <p:cNvCxnSpPr/>
          <p:nvPr/>
        </p:nvCxnSpPr>
        <p:spPr>
          <a:xfrm rot="5400000">
            <a:off x="5796136" y="2204864"/>
            <a:ext cx="1152128" cy="0"/>
          </a:xfrm>
          <a:prstGeom prst="line">
            <a:avLst/>
          </a:prstGeom>
          <a:noFill/>
          <a:ln w="63500">
            <a:solidFill>
              <a:srgbClr val="FF0000"/>
            </a:solidFill>
            <a:prstDash val="dash"/>
            <a:round/>
            <a:headEnd/>
            <a:tailEnd/>
          </a:ln>
        </p:spPr>
      </p:cxnSp>
      <p:cxnSp>
        <p:nvCxnSpPr>
          <p:cNvPr id="27" name="Straight Connector 26"/>
          <p:cNvCxnSpPr/>
          <p:nvPr/>
        </p:nvCxnSpPr>
        <p:spPr>
          <a:xfrm rot="5400000">
            <a:off x="6084168" y="1844824"/>
            <a:ext cx="1584176" cy="0"/>
          </a:xfrm>
          <a:prstGeom prst="line">
            <a:avLst/>
          </a:prstGeom>
          <a:noFill/>
          <a:ln w="63500">
            <a:solidFill>
              <a:srgbClr val="FF0000"/>
            </a:solidFill>
            <a:prstDash val="dash"/>
            <a:round/>
            <a:headEnd/>
            <a:tailEnd/>
          </a:ln>
        </p:spPr>
      </p:cxnSp>
      <p:cxnSp>
        <p:nvCxnSpPr>
          <p:cNvPr id="29" name="Straight Connector 28"/>
          <p:cNvCxnSpPr/>
          <p:nvPr/>
        </p:nvCxnSpPr>
        <p:spPr>
          <a:xfrm rot="5400000">
            <a:off x="4139952" y="4005064"/>
            <a:ext cx="2304256" cy="0"/>
          </a:xfrm>
          <a:prstGeom prst="line">
            <a:avLst/>
          </a:prstGeom>
          <a:noFill/>
          <a:ln w="63500">
            <a:solidFill>
              <a:srgbClr val="0000FF"/>
            </a:solidFill>
            <a:prstDash val="dash"/>
            <a:round/>
            <a:headEnd/>
            <a:tailEnd/>
          </a:ln>
        </p:spPr>
      </p:cxnSp>
      <p:sp>
        <p:nvSpPr>
          <p:cNvPr id="31" name="TextBox 30"/>
          <p:cNvSpPr txBox="1"/>
          <p:nvPr/>
        </p:nvSpPr>
        <p:spPr>
          <a:xfrm>
            <a:off x="3923928" y="5373216"/>
            <a:ext cx="3024336" cy="369332"/>
          </a:xfrm>
          <a:prstGeom prst="rect">
            <a:avLst/>
          </a:prstGeom>
          <a:noFill/>
        </p:spPr>
        <p:txBody>
          <a:bodyPr wrap="square" rtlCol="0">
            <a:spAutoFit/>
          </a:bodyPr>
          <a:lstStyle/>
          <a:p>
            <a:r>
              <a:rPr lang="en-GB" b="1" dirty="0">
                <a:solidFill>
                  <a:srgbClr val="0066FF"/>
                </a:solidFill>
              </a:rPr>
              <a:t>Profit maximising output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0" descr="Blue tissue paper"/>
          <p:cNvSpPr>
            <a:spLocks noChangeArrowheads="1"/>
          </p:cNvSpPr>
          <p:nvPr/>
        </p:nvSpPr>
        <p:spPr bwMode="auto">
          <a:xfrm>
            <a:off x="1691680" y="3068961"/>
            <a:ext cx="1512168" cy="792088"/>
          </a:xfrm>
          <a:prstGeom prst="rect">
            <a:avLst/>
          </a:prstGeom>
          <a:blipFill>
            <a:blip r:embed="rId2" cstate="print">
              <a:alphaModFix amt="47000"/>
            </a:blip>
            <a:tile tx="0" ty="0" sx="100000" sy="100000" flip="none" algn="tl"/>
          </a:blipFill>
          <a:ln w="9525">
            <a:noFill/>
            <a:miter lim="800000"/>
            <a:headEnd/>
            <a:tailEnd/>
          </a:ln>
          <a:effectLst/>
        </p:spPr>
        <p:txBody>
          <a:bodyPr wrap="none" anchor="ctr"/>
          <a:lstStyle/>
          <a:p>
            <a:endParaRPr lang="en-GB" dirty="0"/>
          </a:p>
        </p:txBody>
      </p:sp>
      <p:sp>
        <p:nvSpPr>
          <p:cNvPr id="24" name="Rectangle 23"/>
          <p:cNvSpPr/>
          <p:nvPr/>
        </p:nvSpPr>
        <p:spPr>
          <a:xfrm>
            <a:off x="1619672" y="3068960"/>
            <a:ext cx="1584176" cy="2808312"/>
          </a:xfrm>
          <a:prstGeom prst="rect">
            <a:avLst/>
          </a:prstGeom>
          <a:solidFill>
            <a:srgbClr val="0066FF">
              <a:alpha val="1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dirty="0">
                <a:solidFill>
                  <a:schemeClr val="tx1"/>
                </a:solidFill>
              </a:rPr>
              <a:t>Super-normal Profit</a:t>
            </a:r>
          </a:p>
        </p:txBody>
      </p:sp>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152872" y="586580"/>
            <a:ext cx="1275205"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Cost/ Price (£)</a:t>
            </a:r>
          </a:p>
        </p:txBody>
      </p:sp>
      <p:sp>
        <p:nvSpPr>
          <p:cNvPr id="7" name="Arc 20"/>
          <p:cNvSpPr>
            <a:spLocks/>
          </p:cNvSpPr>
          <p:nvPr/>
        </p:nvSpPr>
        <p:spPr bwMode="auto">
          <a:xfrm rot="8049199">
            <a:off x="2194196" y="1808676"/>
            <a:ext cx="2307333" cy="2376553"/>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3923928" y="1700808"/>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203848" y="3068960"/>
            <a:ext cx="0" cy="2733952"/>
          </a:xfrm>
          <a:prstGeom prst="line">
            <a:avLst/>
          </a:prstGeom>
          <a:noFill/>
          <a:ln w="31750">
            <a:solidFill>
              <a:schemeClr val="tx1"/>
            </a:solidFill>
            <a:prstDash val="dash"/>
            <a:round/>
            <a:headEnd/>
            <a:tailEnd/>
          </a:ln>
          <a:effectLst/>
        </p:spPr>
        <p:txBody>
          <a:bodyPr/>
          <a:lstStyle/>
          <a:p>
            <a:endParaRPr lang="en-GB"/>
          </a:p>
        </p:txBody>
      </p:sp>
      <p:sp>
        <p:nvSpPr>
          <p:cNvPr id="11" name="Text Box 24"/>
          <p:cNvSpPr txBox="1">
            <a:spLocks noChangeArrowheads="1"/>
          </p:cNvSpPr>
          <p:nvPr/>
        </p:nvSpPr>
        <p:spPr bwMode="auto">
          <a:xfrm>
            <a:off x="2699792" y="5949280"/>
            <a:ext cx="936104"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Output</a:t>
            </a:r>
          </a:p>
        </p:txBody>
      </p:sp>
      <p:sp>
        <p:nvSpPr>
          <p:cNvPr id="12" name="Line 25"/>
          <p:cNvSpPr>
            <a:spLocks noChangeShapeType="1"/>
          </p:cNvSpPr>
          <p:nvPr/>
        </p:nvSpPr>
        <p:spPr bwMode="auto">
          <a:xfrm>
            <a:off x="1691680" y="3068960"/>
            <a:ext cx="1509589" cy="0"/>
          </a:xfrm>
          <a:prstGeom prst="line">
            <a:avLst/>
          </a:prstGeom>
          <a:noFill/>
          <a:ln w="31750">
            <a:solidFill>
              <a:schemeClr val="tx1"/>
            </a:solidFill>
            <a:prstDash val="dash"/>
            <a:round/>
            <a:headEnd/>
            <a:tailEnd/>
          </a:ln>
          <a:effectLst/>
        </p:spPr>
        <p:txBody>
          <a:bodyPr/>
          <a:lstStyle/>
          <a:p>
            <a:endParaRPr lang="en-GB"/>
          </a:p>
        </p:txBody>
      </p:sp>
      <p:sp>
        <p:nvSpPr>
          <p:cNvPr id="13" name="Text Box 28"/>
          <p:cNvSpPr txBox="1">
            <a:spLocks noChangeArrowheads="1"/>
          </p:cNvSpPr>
          <p:nvPr/>
        </p:nvSpPr>
        <p:spPr bwMode="auto">
          <a:xfrm>
            <a:off x="4788024" y="2420888"/>
            <a:ext cx="1365573"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14" name="Text Box 34"/>
          <p:cNvSpPr txBox="1">
            <a:spLocks noChangeArrowheads="1"/>
          </p:cNvSpPr>
          <p:nvPr/>
        </p:nvSpPr>
        <p:spPr bwMode="auto">
          <a:xfrm>
            <a:off x="5004048" y="3861048"/>
            <a:ext cx="1150516" cy="369332"/>
          </a:xfrm>
          <a:prstGeom prst="rect">
            <a:avLst/>
          </a:prstGeom>
          <a:noFill/>
          <a:ln w="9525">
            <a:noFill/>
            <a:miter lim="800000"/>
            <a:headEnd/>
            <a:tailEnd/>
          </a:ln>
          <a:effectLst/>
        </p:spPr>
        <p:txBody>
          <a:bodyPr wrap="square">
            <a:spAutoFit/>
          </a:bodyPr>
          <a:lstStyle/>
          <a:p>
            <a:pPr>
              <a:spcBef>
                <a:spcPct val="50000"/>
              </a:spcBef>
            </a:pPr>
            <a:r>
              <a:rPr lang="en-GB" dirty="0"/>
              <a:t>MC=MR</a:t>
            </a:r>
          </a:p>
        </p:txBody>
      </p:sp>
      <p:sp>
        <p:nvSpPr>
          <p:cNvPr id="15" name="Line 35"/>
          <p:cNvSpPr>
            <a:spLocks noChangeShapeType="1"/>
          </p:cNvSpPr>
          <p:nvPr/>
        </p:nvSpPr>
        <p:spPr bwMode="auto">
          <a:xfrm flipH="1">
            <a:off x="3275855" y="4077072"/>
            <a:ext cx="1728191" cy="36004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231306"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3851920" y="5877272"/>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971600" y="2852936"/>
            <a:ext cx="792087"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21" name="Line 61"/>
          <p:cNvSpPr>
            <a:spLocks noChangeShapeType="1"/>
          </p:cNvSpPr>
          <p:nvPr/>
        </p:nvSpPr>
        <p:spPr bwMode="auto">
          <a:xfrm flipH="1">
            <a:off x="2987823" y="1484784"/>
            <a:ext cx="1008112" cy="1852760"/>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2" name="Text Box 62"/>
          <p:cNvSpPr txBox="1">
            <a:spLocks noChangeArrowheads="1"/>
          </p:cNvSpPr>
          <p:nvPr/>
        </p:nvSpPr>
        <p:spPr bwMode="auto">
          <a:xfrm>
            <a:off x="3923928" y="1124744"/>
            <a:ext cx="252028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Super normal profit</a:t>
            </a:r>
          </a:p>
        </p:txBody>
      </p:sp>
      <p:sp>
        <p:nvSpPr>
          <p:cNvPr id="23" name="Rectangle 22"/>
          <p:cNvSpPr/>
          <p:nvPr/>
        </p:nvSpPr>
        <p:spPr>
          <a:xfrm>
            <a:off x="1619672" y="3861048"/>
            <a:ext cx="1584176" cy="2016224"/>
          </a:xfrm>
          <a:prstGeom prst="rect">
            <a:avLst/>
          </a:prstGeom>
          <a:solidFill>
            <a:srgbClr val="FF0000">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Cost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3"/>
          <p:cNvSpPr txBox="1">
            <a:spLocks noChangeArrowheads="1"/>
          </p:cNvSpPr>
          <p:nvPr/>
        </p:nvSpPr>
        <p:spPr bwMode="auto">
          <a:xfrm>
            <a:off x="2989361" y="582389"/>
            <a:ext cx="2806775" cy="523220"/>
          </a:xfrm>
          <a:prstGeom prst="rect">
            <a:avLst/>
          </a:prstGeom>
          <a:noFill/>
          <a:ln w="9525">
            <a:noFill/>
            <a:miter lim="800000"/>
            <a:headEnd/>
            <a:tailEnd/>
          </a:ln>
          <a:effectLst/>
        </p:spPr>
        <p:txBody>
          <a:bodyPr wrap="square">
            <a:spAutoFit/>
          </a:bodyPr>
          <a:lstStyle/>
          <a:p>
            <a:pPr>
              <a:spcBef>
                <a:spcPct val="50000"/>
              </a:spcBef>
            </a:pPr>
            <a:r>
              <a:rPr lang="en-GB" sz="2800" b="1" dirty="0">
                <a:solidFill>
                  <a:srgbClr val="0066FF"/>
                </a:solidFill>
              </a:rPr>
              <a:t>Long - Term</a:t>
            </a:r>
          </a:p>
        </p:txBody>
      </p:sp>
      <p:sp>
        <p:nvSpPr>
          <p:cNvPr id="3" name="Line 44"/>
          <p:cNvSpPr>
            <a:spLocks noChangeShapeType="1"/>
          </p:cNvSpPr>
          <p:nvPr/>
        </p:nvSpPr>
        <p:spPr bwMode="auto">
          <a:xfrm flipV="1">
            <a:off x="1979712" y="1196751"/>
            <a:ext cx="0" cy="5180573"/>
          </a:xfrm>
          <a:prstGeom prst="line">
            <a:avLst/>
          </a:prstGeom>
          <a:noFill/>
          <a:ln w="63500">
            <a:solidFill>
              <a:srgbClr val="0000FF"/>
            </a:solidFill>
            <a:round/>
            <a:headEnd/>
            <a:tailEnd type="triangle" w="med" len="med"/>
          </a:ln>
        </p:spPr>
        <p:txBody>
          <a:bodyPr/>
          <a:lstStyle/>
          <a:p>
            <a:endParaRPr lang="en-GB"/>
          </a:p>
        </p:txBody>
      </p:sp>
      <p:sp>
        <p:nvSpPr>
          <p:cNvPr id="4" name="Line 45"/>
          <p:cNvSpPr>
            <a:spLocks noChangeShapeType="1"/>
          </p:cNvSpPr>
          <p:nvPr/>
        </p:nvSpPr>
        <p:spPr bwMode="auto">
          <a:xfrm>
            <a:off x="1979712" y="6381328"/>
            <a:ext cx="4957232" cy="0"/>
          </a:xfrm>
          <a:prstGeom prst="line">
            <a:avLst/>
          </a:prstGeom>
          <a:noFill/>
          <a:ln w="63500">
            <a:solidFill>
              <a:srgbClr val="0000FF"/>
            </a:solidFill>
            <a:round/>
            <a:headEnd/>
            <a:tailEnd type="triangle" w="med" len="med"/>
          </a:ln>
        </p:spPr>
        <p:txBody>
          <a:bodyPr/>
          <a:lstStyle/>
          <a:p>
            <a:endParaRPr lang="en-GB"/>
          </a:p>
        </p:txBody>
      </p:sp>
      <p:sp>
        <p:nvSpPr>
          <p:cNvPr id="5" name="Arc 46"/>
          <p:cNvSpPr>
            <a:spLocks/>
          </p:cNvSpPr>
          <p:nvPr/>
        </p:nvSpPr>
        <p:spPr bwMode="auto">
          <a:xfrm rot="9984384">
            <a:off x="3011583" y="1445140"/>
            <a:ext cx="2390790" cy="2325361"/>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6" name="Arc 47"/>
          <p:cNvSpPr>
            <a:spLocks/>
          </p:cNvSpPr>
          <p:nvPr/>
        </p:nvSpPr>
        <p:spPr bwMode="auto">
          <a:xfrm rot="7106470">
            <a:off x="2007473" y="3539764"/>
            <a:ext cx="3993556" cy="798232"/>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7" name="Text Box 48"/>
          <p:cNvSpPr txBox="1">
            <a:spLocks noChangeArrowheads="1"/>
          </p:cNvSpPr>
          <p:nvPr/>
        </p:nvSpPr>
        <p:spPr bwMode="auto">
          <a:xfrm>
            <a:off x="4716016" y="2060848"/>
            <a:ext cx="216024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8" name="Line 49"/>
          <p:cNvSpPr>
            <a:spLocks noChangeShapeType="1"/>
          </p:cNvSpPr>
          <p:nvPr/>
        </p:nvSpPr>
        <p:spPr bwMode="auto">
          <a:xfrm>
            <a:off x="3563888" y="3212976"/>
            <a:ext cx="0" cy="3169904"/>
          </a:xfrm>
          <a:prstGeom prst="line">
            <a:avLst/>
          </a:prstGeom>
          <a:noFill/>
          <a:ln w="31750">
            <a:solidFill>
              <a:schemeClr val="tx1"/>
            </a:solidFill>
            <a:prstDash val="dash"/>
            <a:round/>
            <a:headEnd/>
            <a:tailEnd/>
          </a:ln>
          <a:effectLst/>
        </p:spPr>
        <p:txBody>
          <a:bodyPr/>
          <a:lstStyle/>
          <a:p>
            <a:endParaRPr lang="en-GB"/>
          </a:p>
        </p:txBody>
      </p:sp>
      <p:sp>
        <p:nvSpPr>
          <p:cNvPr id="9" name="Text Box 50"/>
          <p:cNvSpPr txBox="1">
            <a:spLocks noChangeArrowheads="1"/>
          </p:cNvSpPr>
          <p:nvPr/>
        </p:nvSpPr>
        <p:spPr bwMode="auto">
          <a:xfrm>
            <a:off x="3131840" y="6488668"/>
            <a:ext cx="1151483" cy="369332"/>
          </a:xfrm>
          <a:prstGeom prst="rect">
            <a:avLst/>
          </a:prstGeom>
          <a:noFill/>
          <a:ln w="9525">
            <a:noFill/>
            <a:miter lim="800000"/>
            <a:headEnd/>
            <a:tailEnd/>
          </a:ln>
          <a:effectLst/>
        </p:spPr>
        <p:txBody>
          <a:bodyPr wrap="square">
            <a:spAutoFit/>
          </a:bodyPr>
          <a:lstStyle/>
          <a:p>
            <a:pPr>
              <a:spcBef>
                <a:spcPct val="50000"/>
              </a:spcBef>
            </a:pPr>
            <a:r>
              <a:rPr lang="en-GB" b="1" dirty="0"/>
              <a:t>Output</a:t>
            </a:r>
          </a:p>
        </p:txBody>
      </p:sp>
      <p:sp>
        <p:nvSpPr>
          <p:cNvPr id="10" name="Line 51"/>
          <p:cNvSpPr>
            <a:spLocks noChangeShapeType="1"/>
          </p:cNvSpPr>
          <p:nvPr/>
        </p:nvSpPr>
        <p:spPr bwMode="auto">
          <a:xfrm>
            <a:off x="1979712" y="3284984"/>
            <a:ext cx="1630983" cy="0"/>
          </a:xfrm>
          <a:prstGeom prst="line">
            <a:avLst/>
          </a:prstGeom>
          <a:noFill/>
          <a:ln w="31750">
            <a:solidFill>
              <a:schemeClr val="tx1"/>
            </a:solidFill>
            <a:prstDash val="dash"/>
            <a:round/>
            <a:headEnd/>
            <a:tailEnd/>
          </a:ln>
          <a:effectLst/>
        </p:spPr>
        <p:txBody>
          <a:bodyPr/>
          <a:lstStyle/>
          <a:p>
            <a:endParaRPr lang="en-GB"/>
          </a:p>
        </p:txBody>
      </p:sp>
      <p:sp>
        <p:nvSpPr>
          <p:cNvPr id="11" name="Text Box 52"/>
          <p:cNvSpPr txBox="1">
            <a:spLocks noChangeArrowheads="1"/>
          </p:cNvSpPr>
          <p:nvPr/>
        </p:nvSpPr>
        <p:spPr bwMode="auto">
          <a:xfrm>
            <a:off x="5436096" y="2852936"/>
            <a:ext cx="180020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12" name="Text Box 53"/>
          <p:cNvSpPr txBox="1">
            <a:spLocks noChangeArrowheads="1"/>
          </p:cNvSpPr>
          <p:nvPr/>
        </p:nvSpPr>
        <p:spPr bwMode="auto">
          <a:xfrm>
            <a:off x="6804248" y="4509120"/>
            <a:ext cx="1296144"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MC=MR</a:t>
            </a:r>
          </a:p>
        </p:txBody>
      </p:sp>
      <p:sp>
        <p:nvSpPr>
          <p:cNvPr id="13" name="Line 54"/>
          <p:cNvSpPr>
            <a:spLocks noChangeShapeType="1"/>
          </p:cNvSpPr>
          <p:nvPr/>
        </p:nvSpPr>
        <p:spPr bwMode="auto">
          <a:xfrm flipH="1">
            <a:off x="3635895" y="4797152"/>
            <a:ext cx="3096344" cy="280989"/>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4" name="Line 55"/>
          <p:cNvSpPr>
            <a:spLocks noChangeShapeType="1"/>
          </p:cNvSpPr>
          <p:nvPr/>
        </p:nvSpPr>
        <p:spPr bwMode="auto">
          <a:xfrm>
            <a:off x="2016223" y="1661888"/>
            <a:ext cx="4426379" cy="4500939"/>
          </a:xfrm>
          <a:prstGeom prst="line">
            <a:avLst/>
          </a:prstGeom>
          <a:noFill/>
          <a:ln w="63500">
            <a:solidFill>
              <a:srgbClr val="0000FF"/>
            </a:solidFill>
            <a:round/>
            <a:headEnd/>
            <a:tailEnd/>
          </a:ln>
        </p:spPr>
        <p:txBody>
          <a:bodyPr/>
          <a:lstStyle/>
          <a:p>
            <a:endParaRPr lang="en-GB"/>
          </a:p>
        </p:txBody>
      </p:sp>
      <p:sp>
        <p:nvSpPr>
          <p:cNvPr id="15" name="Text Box 56"/>
          <p:cNvSpPr txBox="1">
            <a:spLocks noChangeArrowheads="1"/>
          </p:cNvSpPr>
          <p:nvPr/>
        </p:nvSpPr>
        <p:spPr bwMode="auto">
          <a:xfrm>
            <a:off x="6372200" y="5661248"/>
            <a:ext cx="141691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Average Revenue</a:t>
            </a:r>
          </a:p>
        </p:txBody>
      </p:sp>
      <p:sp>
        <p:nvSpPr>
          <p:cNvPr id="16" name="Line 57"/>
          <p:cNvSpPr>
            <a:spLocks noChangeShapeType="1"/>
          </p:cNvSpPr>
          <p:nvPr/>
        </p:nvSpPr>
        <p:spPr bwMode="auto">
          <a:xfrm>
            <a:off x="2016224" y="1661889"/>
            <a:ext cx="2035588" cy="4416688"/>
          </a:xfrm>
          <a:prstGeom prst="line">
            <a:avLst/>
          </a:prstGeom>
          <a:noFill/>
          <a:ln w="63500">
            <a:solidFill>
              <a:srgbClr val="0000FF"/>
            </a:solidFill>
            <a:round/>
            <a:headEnd/>
            <a:tailEnd/>
          </a:ln>
        </p:spPr>
        <p:txBody>
          <a:bodyPr/>
          <a:lstStyle/>
          <a:p>
            <a:endParaRPr lang="en-GB"/>
          </a:p>
        </p:txBody>
      </p:sp>
      <p:sp>
        <p:nvSpPr>
          <p:cNvPr id="17" name="Text Box 58"/>
          <p:cNvSpPr txBox="1">
            <a:spLocks noChangeArrowheads="1"/>
          </p:cNvSpPr>
          <p:nvPr/>
        </p:nvSpPr>
        <p:spPr bwMode="auto">
          <a:xfrm>
            <a:off x="3995936" y="5805264"/>
            <a:ext cx="141691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Marginal Revenue</a:t>
            </a:r>
          </a:p>
        </p:txBody>
      </p:sp>
      <p:sp>
        <p:nvSpPr>
          <p:cNvPr id="18" name="Text Box 63"/>
          <p:cNvSpPr txBox="1">
            <a:spLocks noChangeArrowheads="1"/>
          </p:cNvSpPr>
          <p:nvPr/>
        </p:nvSpPr>
        <p:spPr bwMode="auto">
          <a:xfrm>
            <a:off x="1115616" y="3140968"/>
            <a:ext cx="952413"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19" name="Line 54"/>
          <p:cNvSpPr>
            <a:spLocks noChangeShapeType="1"/>
          </p:cNvSpPr>
          <p:nvPr/>
        </p:nvSpPr>
        <p:spPr bwMode="auto">
          <a:xfrm flipH="1">
            <a:off x="3635896" y="1772816"/>
            <a:ext cx="720080" cy="1512168"/>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0" name="Text Box 53"/>
          <p:cNvSpPr txBox="1">
            <a:spLocks noChangeArrowheads="1"/>
          </p:cNvSpPr>
          <p:nvPr/>
        </p:nvSpPr>
        <p:spPr bwMode="auto">
          <a:xfrm>
            <a:off x="4283968" y="1340768"/>
            <a:ext cx="432048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Normal profits are earned at the profit maximising output (MC=MR)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908175" y="134143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908175" y="5589588"/>
            <a:ext cx="4608513" cy="0"/>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2555875" y="1555750"/>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785786" y="571480"/>
            <a:ext cx="2571768" cy="830997"/>
          </a:xfrm>
          <a:prstGeom prst="rect">
            <a:avLst/>
          </a:prstGeom>
          <a:noFill/>
          <a:ln w="9525">
            <a:noFill/>
            <a:miter lim="800000"/>
            <a:headEnd/>
            <a:tailEnd/>
          </a:ln>
        </p:spPr>
        <p:txBody>
          <a:bodyPr wrap="square">
            <a:spAutoFit/>
          </a:bodyPr>
          <a:lstStyle/>
          <a:p>
            <a:pPr>
              <a:spcBef>
                <a:spcPct val="50000"/>
              </a:spcBef>
            </a:pPr>
            <a:r>
              <a:rPr lang="en-GB" sz="2400" dirty="0">
                <a:solidFill>
                  <a:srgbClr val="FF0000"/>
                </a:solidFill>
              </a:rPr>
              <a:t>Exchange Rate ($ /  £)</a:t>
            </a:r>
          </a:p>
        </p:txBody>
      </p:sp>
      <p:sp>
        <p:nvSpPr>
          <p:cNvPr id="6" name="Text Box 7"/>
          <p:cNvSpPr txBox="1">
            <a:spLocks noChangeArrowheads="1"/>
          </p:cNvSpPr>
          <p:nvPr/>
        </p:nvSpPr>
        <p:spPr bwMode="auto">
          <a:xfrm>
            <a:off x="3995738" y="5661025"/>
            <a:ext cx="3816350"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Demand and Supply of £’s</a:t>
            </a:r>
          </a:p>
        </p:txBody>
      </p:sp>
      <p:sp>
        <p:nvSpPr>
          <p:cNvPr id="7" name="Line 8"/>
          <p:cNvSpPr>
            <a:spLocks noChangeShapeType="1"/>
          </p:cNvSpPr>
          <p:nvPr/>
        </p:nvSpPr>
        <p:spPr bwMode="auto">
          <a:xfrm flipV="1">
            <a:off x="2124075" y="1484313"/>
            <a:ext cx="4608513" cy="3311525"/>
          </a:xfrm>
          <a:prstGeom prst="line">
            <a:avLst/>
          </a:prstGeom>
          <a:noFill/>
          <a:ln w="63500">
            <a:solidFill>
              <a:srgbClr val="0000FF"/>
            </a:solidFill>
            <a:round/>
            <a:headEnd/>
            <a:tailEnd/>
          </a:ln>
        </p:spPr>
        <p:txBody>
          <a:bodyPr/>
          <a:lstStyle/>
          <a:p>
            <a:endParaRPr lang="en-GB"/>
          </a:p>
        </p:txBody>
      </p:sp>
      <p:sp>
        <p:nvSpPr>
          <p:cNvPr id="8" name="Text Box 9"/>
          <p:cNvSpPr txBox="1">
            <a:spLocks noChangeArrowheads="1"/>
          </p:cNvSpPr>
          <p:nvPr/>
        </p:nvSpPr>
        <p:spPr bwMode="auto">
          <a:xfrm>
            <a:off x="2339975" y="1196975"/>
            <a:ext cx="2592388"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Demand for £’s</a:t>
            </a:r>
          </a:p>
        </p:txBody>
      </p:sp>
      <p:sp>
        <p:nvSpPr>
          <p:cNvPr id="9" name="Text Box 10"/>
          <p:cNvSpPr txBox="1">
            <a:spLocks noChangeArrowheads="1"/>
          </p:cNvSpPr>
          <p:nvPr/>
        </p:nvSpPr>
        <p:spPr bwMode="auto">
          <a:xfrm>
            <a:off x="6643702" y="1000108"/>
            <a:ext cx="2089150"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Supply of £’s</a:t>
            </a:r>
          </a:p>
        </p:txBody>
      </p:sp>
      <p:sp>
        <p:nvSpPr>
          <p:cNvPr id="10" name="Line 11"/>
          <p:cNvSpPr>
            <a:spLocks noChangeShapeType="1"/>
          </p:cNvSpPr>
          <p:nvPr/>
        </p:nvSpPr>
        <p:spPr bwMode="auto">
          <a:xfrm>
            <a:off x="4140200" y="3357563"/>
            <a:ext cx="0" cy="2232025"/>
          </a:xfrm>
          <a:prstGeom prst="line">
            <a:avLst/>
          </a:prstGeom>
          <a:noFill/>
          <a:ln w="63500">
            <a:solidFill>
              <a:srgbClr val="0000FF"/>
            </a:solidFill>
            <a:prstDash val="sysDot"/>
            <a:round/>
            <a:headEnd/>
            <a:tailEnd/>
          </a:ln>
        </p:spPr>
        <p:txBody>
          <a:bodyPr/>
          <a:lstStyle/>
          <a:p>
            <a:endParaRPr lang="en-GB"/>
          </a:p>
        </p:txBody>
      </p:sp>
      <p:sp>
        <p:nvSpPr>
          <p:cNvPr id="11" name="Line 12"/>
          <p:cNvSpPr>
            <a:spLocks noChangeShapeType="1"/>
          </p:cNvSpPr>
          <p:nvPr/>
        </p:nvSpPr>
        <p:spPr bwMode="auto">
          <a:xfrm flipH="1">
            <a:off x="1908175" y="3360738"/>
            <a:ext cx="2232025" cy="0"/>
          </a:xfrm>
          <a:prstGeom prst="line">
            <a:avLst/>
          </a:prstGeom>
          <a:noFill/>
          <a:ln w="63500">
            <a:solidFill>
              <a:srgbClr val="0000FF"/>
            </a:solidFill>
            <a:prstDash val="sysDot"/>
            <a:round/>
            <a:headEnd/>
            <a:tailEnd/>
          </a:ln>
        </p:spPr>
        <p:txBody>
          <a:bodyPr/>
          <a:lstStyle/>
          <a:p>
            <a:endParaRPr lang="en-GB"/>
          </a:p>
        </p:txBody>
      </p:sp>
      <p:sp>
        <p:nvSpPr>
          <p:cNvPr id="12" name="Text Box 13"/>
          <p:cNvSpPr txBox="1">
            <a:spLocks noChangeArrowheads="1"/>
          </p:cNvSpPr>
          <p:nvPr/>
        </p:nvSpPr>
        <p:spPr bwMode="auto">
          <a:xfrm>
            <a:off x="179388" y="2924175"/>
            <a:ext cx="1620837" cy="915988"/>
          </a:xfrm>
          <a:prstGeom prst="rect">
            <a:avLst/>
          </a:prstGeom>
          <a:noFill/>
          <a:ln w="9525">
            <a:noFill/>
            <a:miter lim="800000"/>
            <a:headEnd/>
            <a:tailEnd/>
          </a:ln>
        </p:spPr>
        <p:txBody>
          <a:bodyPr>
            <a:spAutoFit/>
          </a:bodyPr>
          <a:lstStyle/>
          <a:p>
            <a:pPr>
              <a:spcBef>
                <a:spcPct val="50000"/>
              </a:spcBef>
            </a:pPr>
            <a:r>
              <a:rPr lang="en-GB"/>
              <a:t>Equilibrium Exchange Rate ($ / £)</a:t>
            </a:r>
          </a:p>
        </p:txBody>
      </p:sp>
      <p:sp>
        <p:nvSpPr>
          <p:cNvPr id="13" name="Text Box 14"/>
          <p:cNvSpPr txBox="1">
            <a:spLocks noChangeArrowheads="1"/>
          </p:cNvSpPr>
          <p:nvPr/>
        </p:nvSpPr>
        <p:spPr bwMode="auto">
          <a:xfrm>
            <a:off x="0" y="1412875"/>
            <a:ext cx="1619250" cy="1370013"/>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More Dollars – </a:t>
            </a:r>
          </a:p>
          <a:p>
            <a:pPr eaLnBrk="0" hangingPunct="0">
              <a:spcBef>
                <a:spcPct val="50000"/>
              </a:spcBef>
            </a:pPr>
            <a:r>
              <a:rPr lang="en-GB" sz="2400">
                <a:latin typeface="Times New Roman" pitchFamily="18" charset="0"/>
              </a:rPr>
              <a:t>£ Stronger</a:t>
            </a:r>
          </a:p>
        </p:txBody>
      </p:sp>
      <p:sp>
        <p:nvSpPr>
          <p:cNvPr id="14" name="Line 15"/>
          <p:cNvSpPr>
            <a:spLocks noChangeShapeType="1"/>
          </p:cNvSpPr>
          <p:nvPr/>
        </p:nvSpPr>
        <p:spPr bwMode="auto">
          <a:xfrm flipV="1">
            <a:off x="1547813" y="1773238"/>
            <a:ext cx="0" cy="1079500"/>
          </a:xfrm>
          <a:prstGeom prst="line">
            <a:avLst/>
          </a:prstGeom>
          <a:noFill/>
          <a:ln w="63500">
            <a:solidFill>
              <a:srgbClr val="0000FF"/>
            </a:solidFill>
            <a:round/>
            <a:headEnd/>
            <a:tailEnd type="triangle" w="med" len="med"/>
          </a:ln>
        </p:spPr>
        <p:txBody>
          <a:bodyPr/>
          <a:lstStyle/>
          <a:p>
            <a:endParaRPr lang="en-GB"/>
          </a:p>
        </p:txBody>
      </p:sp>
      <p:sp>
        <p:nvSpPr>
          <p:cNvPr id="15" name="Rectangle 16"/>
          <p:cNvSpPr>
            <a:spLocks noChangeArrowheads="1"/>
          </p:cNvSpPr>
          <p:nvPr/>
        </p:nvSpPr>
        <p:spPr bwMode="auto">
          <a:xfrm>
            <a:off x="0" y="4005263"/>
            <a:ext cx="1547813" cy="1370012"/>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Fewer Dollars – </a:t>
            </a:r>
          </a:p>
          <a:p>
            <a:pPr eaLnBrk="0" hangingPunct="0">
              <a:spcBef>
                <a:spcPct val="50000"/>
              </a:spcBef>
            </a:pPr>
            <a:r>
              <a:rPr lang="en-GB" sz="2400">
                <a:latin typeface="Times New Roman" pitchFamily="18" charset="0"/>
              </a:rPr>
              <a:t>£ Weaker</a:t>
            </a:r>
          </a:p>
        </p:txBody>
      </p:sp>
      <p:sp>
        <p:nvSpPr>
          <p:cNvPr id="16" name="Line 17"/>
          <p:cNvSpPr>
            <a:spLocks noChangeShapeType="1"/>
          </p:cNvSpPr>
          <p:nvPr/>
        </p:nvSpPr>
        <p:spPr bwMode="auto">
          <a:xfrm>
            <a:off x="1547813" y="4076700"/>
            <a:ext cx="0" cy="1081088"/>
          </a:xfrm>
          <a:prstGeom prst="line">
            <a:avLst/>
          </a:prstGeom>
          <a:noFill/>
          <a:ln w="57150">
            <a:solidFill>
              <a:srgbClr val="FF0000"/>
            </a:solidFill>
            <a:round/>
            <a:headEnd/>
            <a:tailEnd type="triangle" w="med" len="med"/>
          </a:ln>
        </p:spPr>
        <p:txBody>
          <a:bodyPr/>
          <a:lstStyle/>
          <a:p>
            <a:endParaRPr lang="en-GB"/>
          </a:p>
        </p:txBody>
      </p:sp>
      <p:sp>
        <p:nvSpPr>
          <p:cNvPr id="17" name="Line 18"/>
          <p:cNvSpPr>
            <a:spLocks noChangeShapeType="1"/>
          </p:cNvSpPr>
          <p:nvPr/>
        </p:nvSpPr>
        <p:spPr bwMode="auto">
          <a:xfrm flipH="1">
            <a:off x="4356100" y="2924175"/>
            <a:ext cx="1655763" cy="360363"/>
          </a:xfrm>
          <a:prstGeom prst="line">
            <a:avLst/>
          </a:prstGeom>
          <a:noFill/>
          <a:ln w="63500">
            <a:solidFill>
              <a:srgbClr val="0000FF"/>
            </a:solidFill>
            <a:round/>
            <a:headEnd/>
            <a:tailEnd type="triangle" w="med" len="med"/>
          </a:ln>
        </p:spPr>
        <p:txBody>
          <a:bodyPr/>
          <a:lstStyle/>
          <a:p>
            <a:endParaRPr lang="en-GB"/>
          </a:p>
        </p:txBody>
      </p:sp>
      <p:sp>
        <p:nvSpPr>
          <p:cNvPr id="18" name="Text Box 19"/>
          <p:cNvSpPr txBox="1">
            <a:spLocks noChangeArrowheads="1"/>
          </p:cNvSpPr>
          <p:nvPr/>
        </p:nvSpPr>
        <p:spPr bwMode="auto">
          <a:xfrm>
            <a:off x="5940425" y="2420938"/>
            <a:ext cx="3203575" cy="1187450"/>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At the equilibrium exchange rate, currency supply equals demand.</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2987824" y="1772816"/>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347864" y="3140968"/>
            <a:ext cx="0" cy="2736304"/>
          </a:xfrm>
          <a:prstGeom prst="line">
            <a:avLst/>
          </a:prstGeom>
          <a:noFill/>
          <a:ln w="31750">
            <a:solidFill>
              <a:srgbClr val="FC0427"/>
            </a:solidFill>
            <a:prstDash val="dash"/>
            <a:round/>
            <a:headEnd/>
            <a:tailEnd/>
          </a:ln>
          <a:effectLst/>
        </p:spPr>
        <p:txBody>
          <a:bodyPr/>
          <a:lstStyle/>
          <a:p>
            <a:endParaRPr lang="en-GB"/>
          </a:p>
        </p:txBody>
      </p:sp>
      <p:sp>
        <p:nvSpPr>
          <p:cNvPr id="11" name="Text Box 24"/>
          <p:cNvSpPr txBox="1">
            <a:spLocks noChangeArrowheads="1"/>
          </p:cNvSpPr>
          <p:nvPr/>
        </p:nvSpPr>
        <p:spPr bwMode="auto">
          <a:xfrm>
            <a:off x="2411760" y="5949280"/>
            <a:ext cx="144016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output</a:t>
            </a:r>
          </a:p>
        </p:txBody>
      </p:sp>
      <p:sp>
        <p:nvSpPr>
          <p:cNvPr id="12" name="Line 25"/>
          <p:cNvSpPr>
            <a:spLocks noChangeShapeType="1"/>
          </p:cNvSpPr>
          <p:nvPr/>
        </p:nvSpPr>
        <p:spPr bwMode="auto">
          <a:xfrm>
            <a:off x="1691680" y="3140968"/>
            <a:ext cx="1656184" cy="0"/>
          </a:xfrm>
          <a:prstGeom prst="line">
            <a:avLst/>
          </a:prstGeom>
          <a:noFill/>
          <a:ln w="31750">
            <a:solidFill>
              <a:srgbClr val="FC0427"/>
            </a:solidFill>
            <a:prstDash val="dash"/>
            <a:round/>
            <a:headEnd/>
            <a:tailEnd/>
          </a:ln>
          <a:effectLst/>
        </p:spPr>
        <p:txBody>
          <a:bodyPr/>
          <a:lstStyle/>
          <a:p>
            <a:endParaRPr lang="en-GB"/>
          </a:p>
        </p:txBody>
      </p:sp>
      <p:sp>
        <p:nvSpPr>
          <p:cNvPr id="14" name="Text Box 34"/>
          <p:cNvSpPr txBox="1">
            <a:spLocks noChangeArrowheads="1"/>
          </p:cNvSpPr>
          <p:nvPr/>
        </p:nvSpPr>
        <p:spPr bwMode="auto">
          <a:xfrm>
            <a:off x="5364088" y="4437112"/>
            <a:ext cx="2376264" cy="369332"/>
          </a:xfrm>
          <a:prstGeom prst="rect">
            <a:avLst/>
          </a:prstGeom>
          <a:noFill/>
          <a:ln w="9525">
            <a:noFill/>
            <a:miter lim="800000"/>
            <a:headEnd/>
            <a:tailEnd/>
          </a:ln>
          <a:effectLst/>
        </p:spPr>
        <p:txBody>
          <a:bodyPr wrap="square">
            <a:spAutoFit/>
          </a:bodyPr>
          <a:lstStyle/>
          <a:p>
            <a:pPr>
              <a:spcBef>
                <a:spcPct val="50000"/>
              </a:spcBef>
            </a:pPr>
            <a:r>
              <a:rPr lang="en-GB" dirty="0"/>
              <a:t>MC=MR (monopoly)</a:t>
            </a:r>
          </a:p>
        </p:txBody>
      </p:sp>
      <p:sp>
        <p:nvSpPr>
          <p:cNvPr id="15" name="Line 35"/>
          <p:cNvSpPr>
            <a:spLocks noChangeShapeType="1"/>
          </p:cNvSpPr>
          <p:nvPr/>
        </p:nvSpPr>
        <p:spPr bwMode="auto">
          <a:xfrm flipH="1" flipV="1">
            <a:off x="3419870" y="4293096"/>
            <a:ext cx="1944217" cy="288032"/>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179512" y="2780928"/>
            <a:ext cx="1368151"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619672"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in perfect competition</a:t>
            </a:r>
          </a:p>
        </p:txBody>
      </p:sp>
      <p:sp>
        <p:nvSpPr>
          <p:cNvPr id="28" name="Text Box 24"/>
          <p:cNvSpPr txBox="1">
            <a:spLocks noChangeArrowheads="1"/>
          </p:cNvSpPr>
          <p:nvPr/>
        </p:nvSpPr>
        <p:spPr bwMode="auto">
          <a:xfrm>
            <a:off x="3707904" y="5934670"/>
            <a:ext cx="1512168"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Perfect competition output</a:t>
            </a:r>
          </a:p>
        </p:txBody>
      </p:sp>
      <p:sp>
        <p:nvSpPr>
          <p:cNvPr id="29" name="Freeform 28"/>
          <p:cNvSpPr/>
          <p:nvPr/>
        </p:nvSpPr>
        <p:spPr>
          <a:xfrm>
            <a:off x="3355675" y="3148642"/>
            <a:ext cx="475891" cy="1161690"/>
          </a:xfrm>
          <a:custGeom>
            <a:avLst/>
            <a:gdLst>
              <a:gd name="connsiteX0" fmla="*/ 79075 w 554966"/>
              <a:gd name="connsiteY0" fmla="*/ 1193320 h 1268082"/>
              <a:gd name="connsiteX1" fmla="*/ 79075 w 554966"/>
              <a:gd name="connsiteY1" fmla="*/ 106392 h 1268082"/>
              <a:gd name="connsiteX2" fmla="*/ 553528 w 554966"/>
              <a:gd name="connsiteY2" fmla="*/ 554965 h 1268082"/>
              <a:gd name="connsiteX3" fmla="*/ 79075 w 554966"/>
              <a:gd name="connsiteY3" fmla="*/ 1193320 h 1268082"/>
              <a:gd name="connsiteX0" fmla="*/ 79075 w 554966"/>
              <a:gd name="connsiteY0" fmla="*/ 1086928 h 1161690"/>
              <a:gd name="connsiteX1" fmla="*/ 79075 w 554966"/>
              <a:gd name="connsiteY1" fmla="*/ 0 h 1161690"/>
              <a:gd name="connsiteX2" fmla="*/ 553528 w 554966"/>
              <a:gd name="connsiteY2" fmla="*/ 448573 h 1161690"/>
              <a:gd name="connsiteX3" fmla="*/ 79075 w 554966"/>
              <a:gd name="connsiteY3" fmla="*/ 1086928 h 1161690"/>
              <a:gd name="connsiteX0" fmla="*/ 0 w 475891"/>
              <a:gd name="connsiteY0" fmla="*/ 1086928 h 1161690"/>
              <a:gd name="connsiteX1" fmla="*/ 0 w 475891"/>
              <a:gd name="connsiteY1" fmla="*/ 0 h 1161690"/>
              <a:gd name="connsiteX2" fmla="*/ 474453 w 475891"/>
              <a:gd name="connsiteY2" fmla="*/ 448573 h 1161690"/>
              <a:gd name="connsiteX3" fmla="*/ 0 w 475891"/>
              <a:gd name="connsiteY3" fmla="*/ 1086928 h 1161690"/>
            </a:gdLst>
            <a:ahLst/>
            <a:cxnLst>
              <a:cxn ang="0">
                <a:pos x="connsiteX0" y="connsiteY0"/>
              </a:cxn>
              <a:cxn ang="0">
                <a:pos x="connsiteX1" y="connsiteY1"/>
              </a:cxn>
              <a:cxn ang="0">
                <a:pos x="connsiteX2" y="connsiteY2"/>
              </a:cxn>
              <a:cxn ang="0">
                <a:pos x="connsiteX3" y="connsiteY3"/>
              </a:cxn>
            </a:cxnLst>
            <a:rect l="l" t="t" r="r" b="b"/>
            <a:pathLst>
              <a:path w="475891" h="1161690">
                <a:moveTo>
                  <a:pt x="0" y="1086928"/>
                </a:moveTo>
                <a:lnTo>
                  <a:pt x="0" y="0"/>
                </a:lnTo>
                <a:lnTo>
                  <a:pt x="474453" y="448573"/>
                </a:lnTo>
                <a:cubicBezTo>
                  <a:pt x="475891" y="631165"/>
                  <a:pt x="79075" y="1161690"/>
                  <a:pt x="0" y="1086928"/>
                </a:cubicBezTo>
                <a:close/>
              </a:path>
            </a:pathLst>
          </a:cu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ine 35"/>
          <p:cNvSpPr>
            <a:spLocks noChangeShapeType="1"/>
          </p:cNvSpPr>
          <p:nvPr/>
        </p:nvSpPr>
        <p:spPr bwMode="auto">
          <a:xfrm flipH="1" flipV="1">
            <a:off x="3923928" y="3573016"/>
            <a:ext cx="1440160" cy="72008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1" name="Text Box 34"/>
          <p:cNvSpPr txBox="1">
            <a:spLocks noChangeArrowheads="1"/>
          </p:cNvSpPr>
          <p:nvPr/>
        </p:nvSpPr>
        <p:spPr bwMode="auto">
          <a:xfrm>
            <a:off x="5292080" y="4077072"/>
            <a:ext cx="3600400" cy="369332"/>
          </a:xfrm>
          <a:prstGeom prst="rect">
            <a:avLst/>
          </a:prstGeom>
          <a:noFill/>
          <a:ln w="9525">
            <a:noFill/>
            <a:miter lim="800000"/>
            <a:headEnd/>
            <a:tailEnd/>
          </a:ln>
          <a:effectLst/>
        </p:spPr>
        <p:txBody>
          <a:bodyPr wrap="square">
            <a:spAutoFit/>
          </a:bodyPr>
          <a:lstStyle/>
          <a:p>
            <a:pPr>
              <a:spcBef>
                <a:spcPct val="50000"/>
              </a:spcBef>
            </a:pPr>
            <a:r>
              <a:rPr lang="en-GB" dirty="0"/>
              <a:t>Price = MC (perfect competition)</a:t>
            </a:r>
          </a:p>
        </p:txBody>
      </p:sp>
      <p:sp>
        <p:nvSpPr>
          <p:cNvPr id="33" name="Line 35"/>
          <p:cNvSpPr>
            <a:spLocks noChangeShapeType="1"/>
          </p:cNvSpPr>
          <p:nvPr/>
        </p:nvSpPr>
        <p:spPr bwMode="auto">
          <a:xfrm flipH="1">
            <a:off x="3491880" y="2708920"/>
            <a:ext cx="1656184" cy="792088"/>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4" name="TextBox 33"/>
          <p:cNvSpPr txBox="1"/>
          <p:nvPr/>
        </p:nvSpPr>
        <p:spPr>
          <a:xfrm>
            <a:off x="5076056" y="1412776"/>
            <a:ext cx="3960440" cy="2585323"/>
          </a:xfrm>
          <a:prstGeom prst="rect">
            <a:avLst/>
          </a:prstGeom>
          <a:noFill/>
        </p:spPr>
        <p:txBody>
          <a:bodyPr wrap="square" rtlCol="0">
            <a:spAutoFit/>
          </a:bodyPr>
          <a:lstStyle/>
          <a:p>
            <a:r>
              <a:rPr lang="en-GB" b="1" dirty="0">
                <a:solidFill>
                  <a:srgbClr val="FC0427"/>
                </a:solidFill>
              </a:rPr>
              <a:t>Welfare loss to society</a:t>
            </a:r>
            <a:r>
              <a:rPr lang="en-GB" dirty="0">
                <a:solidFill>
                  <a:srgbClr val="0000FF"/>
                </a:solidFill>
              </a:rPr>
              <a:t>.</a:t>
            </a:r>
            <a:r>
              <a:rPr lang="en-GB" dirty="0"/>
              <a:t> Consequence of allocative inefficiency, due to monopoly output being lower than perfect competition output. Where lost units generate a greater value of satisfaction to consumers than it costs the monopolist to produce. Ceteris paribus.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2987824" y="1772816"/>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347864" y="3140968"/>
            <a:ext cx="0" cy="2736304"/>
          </a:xfrm>
          <a:prstGeom prst="line">
            <a:avLst/>
          </a:prstGeom>
          <a:noFill/>
          <a:ln w="31750">
            <a:solidFill>
              <a:srgbClr val="FC0427"/>
            </a:solidFill>
            <a:prstDash val="dash"/>
            <a:round/>
            <a:headEnd/>
            <a:tailEnd/>
          </a:ln>
          <a:effectLst/>
        </p:spPr>
        <p:txBody>
          <a:bodyPr/>
          <a:lstStyle/>
          <a:p>
            <a:endParaRPr lang="en-GB"/>
          </a:p>
        </p:txBody>
      </p:sp>
      <p:sp>
        <p:nvSpPr>
          <p:cNvPr id="11" name="Text Box 24"/>
          <p:cNvSpPr txBox="1">
            <a:spLocks noChangeArrowheads="1"/>
          </p:cNvSpPr>
          <p:nvPr/>
        </p:nvSpPr>
        <p:spPr bwMode="auto">
          <a:xfrm>
            <a:off x="2411760" y="5949280"/>
            <a:ext cx="144016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output</a:t>
            </a:r>
          </a:p>
        </p:txBody>
      </p:sp>
      <p:sp>
        <p:nvSpPr>
          <p:cNvPr id="12" name="Line 25"/>
          <p:cNvSpPr>
            <a:spLocks noChangeShapeType="1"/>
          </p:cNvSpPr>
          <p:nvPr/>
        </p:nvSpPr>
        <p:spPr bwMode="auto">
          <a:xfrm>
            <a:off x="1691680" y="3140968"/>
            <a:ext cx="1656184" cy="0"/>
          </a:xfrm>
          <a:prstGeom prst="line">
            <a:avLst/>
          </a:prstGeom>
          <a:noFill/>
          <a:ln w="31750">
            <a:solidFill>
              <a:srgbClr val="FC0427"/>
            </a:solidFill>
            <a:prstDash val="dash"/>
            <a:round/>
            <a:headEnd/>
            <a:tailEnd/>
          </a:ln>
          <a:effectLst/>
        </p:spPr>
        <p:txBody>
          <a:bodyPr/>
          <a:lstStyle/>
          <a:p>
            <a:endParaRPr lang="en-GB"/>
          </a:p>
        </p:txBody>
      </p:sp>
      <p:sp>
        <p:nvSpPr>
          <p:cNvPr id="14" name="Text Box 34"/>
          <p:cNvSpPr txBox="1">
            <a:spLocks noChangeArrowheads="1"/>
          </p:cNvSpPr>
          <p:nvPr/>
        </p:nvSpPr>
        <p:spPr bwMode="auto">
          <a:xfrm>
            <a:off x="5364088" y="4437112"/>
            <a:ext cx="2376264" cy="369332"/>
          </a:xfrm>
          <a:prstGeom prst="rect">
            <a:avLst/>
          </a:prstGeom>
          <a:noFill/>
          <a:ln w="9525">
            <a:noFill/>
            <a:miter lim="800000"/>
            <a:headEnd/>
            <a:tailEnd/>
          </a:ln>
          <a:effectLst/>
        </p:spPr>
        <p:txBody>
          <a:bodyPr wrap="square">
            <a:spAutoFit/>
          </a:bodyPr>
          <a:lstStyle/>
          <a:p>
            <a:pPr>
              <a:spcBef>
                <a:spcPct val="50000"/>
              </a:spcBef>
            </a:pPr>
            <a:r>
              <a:rPr lang="en-GB" dirty="0"/>
              <a:t>MC=MR (monopoly)</a:t>
            </a:r>
          </a:p>
        </p:txBody>
      </p:sp>
      <p:sp>
        <p:nvSpPr>
          <p:cNvPr id="15" name="Line 35"/>
          <p:cNvSpPr>
            <a:spLocks noChangeShapeType="1"/>
          </p:cNvSpPr>
          <p:nvPr/>
        </p:nvSpPr>
        <p:spPr bwMode="auto">
          <a:xfrm flipH="1" flipV="1">
            <a:off x="3419870" y="4293096"/>
            <a:ext cx="1944217" cy="288032"/>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0" y="2996952"/>
            <a:ext cx="1907704" cy="338554"/>
          </a:xfrm>
          <a:prstGeom prst="rect">
            <a:avLst/>
          </a:prstGeom>
          <a:noFill/>
          <a:ln w="9525">
            <a:noFill/>
            <a:miter lim="800000"/>
            <a:headEnd/>
            <a:tailEnd/>
          </a:ln>
          <a:effectLst/>
        </p:spPr>
        <p:txBody>
          <a:bodyPr wrap="square">
            <a:spAutoFit/>
          </a:bodyPr>
          <a:lstStyle/>
          <a:p>
            <a:pPr>
              <a:spcBef>
                <a:spcPct val="50000"/>
              </a:spcBef>
            </a:pPr>
            <a:r>
              <a:rPr lang="en-GB" sz="1600"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907704" cy="584775"/>
          </a:xfrm>
          <a:prstGeom prst="rect">
            <a:avLst/>
          </a:prstGeom>
          <a:noFill/>
          <a:ln w="9525">
            <a:noFill/>
            <a:miter lim="800000"/>
            <a:headEnd/>
            <a:tailEnd/>
          </a:ln>
          <a:effectLst/>
        </p:spPr>
        <p:txBody>
          <a:bodyPr wrap="square">
            <a:spAutoFit/>
          </a:bodyPr>
          <a:lstStyle/>
          <a:p>
            <a:pPr>
              <a:spcBef>
                <a:spcPct val="50000"/>
              </a:spcBef>
            </a:pPr>
            <a:r>
              <a:rPr lang="en-GB" sz="1600" b="1" dirty="0"/>
              <a:t>Price in perfect competition</a:t>
            </a:r>
          </a:p>
        </p:txBody>
      </p:sp>
      <p:sp>
        <p:nvSpPr>
          <p:cNvPr id="28" name="Text Box 24"/>
          <p:cNvSpPr txBox="1">
            <a:spLocks noChangeArrowheads="1"/>
          </p:cNvSpPr>
          <p:nvPr/>
        </p:nvSpPr>
        <p:spPr bwMode="auto">
          <a:xfrm>
            <a:off x="3707904" y="5934670"/>
            <a:ext cx="1512168" cy="923330"/>
          </a:xfrm>
          <a:prstGeom prst="rect">
            <a:avLst/>
          </a:prstGeom>
          <a:noFill/>
          <a:ln w="9525">
            <a:noFill/>
            <a:miter lim="800000"/>
            <a:headEnd/>
            <a:tailEnd/>
          </a:ln>
          <a:effectLst/>
        </p:spPr>
        <p:txBody>
          <a:bodyPr wrap="square">
            <a:spAutoFit/>
          </a:bodyPr>
          <a:lstStyle/>
          <a:p>
            <a:pPr>
              <a:spcBef>
                <a:spcPct val="50000"/>
              </a:spcBef>
            </a:pPr>
            <a:r>
              <a:rPr lang="en-GB" b="1" dirty="0"/>
              <a:t>Perfect competition output</a:t>
            </a:r>
          </a:p>
        </p:txBody>
      </p:sp>
      <p:sp>
        <p:nvSpPr>
          <p:cNvPr id="30" name="Line 35"/>
          <p:cNvSpPr>
            <a:spLocks noChangeShapeType="1"/>
          </p:cNvSpPr>
          <p:nvPr/>
        </p:nvSpPr>
        <p:spPr bwMode="auto">
          <a:xfrm flipH="1" flipV="1">
            <a:off x="3923928" y="3573016"/>
            <a:ext cx="1440160" cy="72008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1" name="Text Box 34"/>
          <p:cNvSpPr txBox="1">
            <a:spLocks noChangeArrowheads="1"/>
          </p:cNvSpPr>
          <p:nvPr/>
        </p:nvSpPr>
        <p:spPr bwMode="auto">
          <a:xfrm>
            <a:off x="5292080" y="4077072"/>
            <a:ext cx="3600400" cy="369332"/>
          </a:xfrm>
          <a:prstGeom prst="rect">
            <a:avLst/>
          </a:prstGeom>
          <a:noFill/>
          <a:ln w="9525">
            <a:noFill/>
            <a:miter lim="800000"/>
            <a:headEnd/>
            <a:tailEnd/>
          </a:ln>
          <a:effectLst/>
        </p:spPr>
        <p:txBody>
          <a:bodyPr wrap="square">
            <a:spAutoFit/>
          </a:bodyPr>
          <a:lstStyle/>
          <a:p>
            <a:pPr>
              <a:spcBef>
                <a:spcPct val="50000"/>
              </a:spcBef>
            </a:pPr>
            <a:r>
              <a:rPr lang="en-GB" dirty="0"/>
              <a:t>Price = MC (perfect competition)</a:t>
            </a:r>
          </a:p>
        </p:txBody>
      </p:sp>
      <p:sp>
        <p:nvSpPr>
          <p:cNvPr id="33" name="Line 35"/>
          <p:cNvSpPr>
            <a:spLocks noChangeShapeType="1"/>
          </p:cNvSpPr>
          <p:nvPr/>
        </p:nvSpPr>
        <p:spPr bwMode="auto">
          <a:xfrm flipH="1">
            <a:off x="2915816" y="1124744"/>
            <a:ext cx="1656184" cy="216024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2" name="Rectangle 31"/>
          <p:cNvSpPr/>
          <p:nvPr/>
        </p:nvSpPr>
        <p:spPr>
          <a:xfrm>
            <a:off x="1691680" y="3140968"/>
            <a:ext cx="1656184" cy="432048"/>
          </a:xfrm>
          <a:prstGeom prst="rect">
            <a:avLst/>
          </a:prstGeom>
          <a:solidFill>
            <a:srgbClr val="FF8989">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p:cNvSpPr txBox="1"/>
          <p:nvPr/>
        </p:nvSpPr>
        <p:spPr>
          <a:xfrm>
            <a:off x="4499992" y="836712"/>
            <a:ext cx="4176464" cy="738664"/>
          </a:xfrm>
          <a:prstGeom prst="rect">
            <a:avLst/>
          </a:prstGeom>
          <a:noFill/>
        </p:spPr>
        <p:txBody>
          <a:bodyPr wrap="square" rtlCol="0">
            <a:spAutoFit/>
          </a:bodyPr>
          <a:lstStyle/>
          <a:p>
            <a:r>
              <a:rPr lang="en-GB" sz="2400" b="1" dirty="0">
                <a:solidFill>
                  <a:srgbClr val="FF0000"/>
                </a:solidFill>
              </a:rPr>
              <a:t>Transfer</a:t>
            </a:r>
            <a:r>
              <a:rPr lang="en-GB" dirty="0">
                <a:solidFill>
                  <a:srgbClr val="FF0000"/>
                </a:solidFill>
              </a:rPr>
              <a:t>. Monopoly producer acquires some of the consumer surplus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3275856" y="1484784"/>
            <a:ext cx="2592288"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(perfect competition)</a:t>
            </a:r>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179512" y="2780928"/>
            <a:ext cx="1368151"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619672"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in perfect competition</a:t>
            </a:r>
          </a:p>
        </p:txBody>
      </p:sp>
      <p:sp>
        <p:nvSpPr>
          <p:cNvPr id="28" name="Text Box 24"/>
          <p:cNvSpPr txBox="1">
            <a:spLocks noChangeArrowheads="1"/>
          </p:cNvSpPr>
          <p:nvPr/>
        </p:nvSpPr>
        <p:spPr bwMode="auto">
          <a:xfrm>
            <a:off x="2267744" y="5949280"/>
            <a:ext cx="4104456"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Output is the same in both monopoly and perfect competition.</a:t>
            </a:r>
          </a:p>
        </p:txBody>
      </p:sp>
      <p:sp>
        <p:nvSpPr>
          <p:cNvPr id="32" name="Arc 21"/>
          <p:cNvSpPr>
            <a:spLocks/>
          </p:cNvSpPr>
          <p:nvPr/>
        </p:nvSpPr>
        <p:spPr bwMode="auto">
          <a:xfrm rot="7151849">
            <a:off x="2555620" y="3821562"/>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36" name="Text Box 22"/>
          <p:cNvSpPr txBox="1">
            <a:spLocks noChangeArrowheads="1"/>
          </p:cNvSpPr>
          <p:nvPr/>
        </p:nvSpPr>
        <p:spPr bwMode="auto">
          <a:xfrm>
            <a:off x="5364088" y="2204864"/>
            <a:ext cx="2592288"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(monopoly)</a:t>
            </a:r>
          </a:p>
        </p:txBody>
      </p:sp>
      <p:sp>
        <p:nvSpPr>
          <p:cNvPr id="37" name="Line 35"/>
          <p:cNvSpPr>
            <a:spLocks noChangeShapeType="1"/>
          </p:cNvSpPr>
          <p:nvPr/>
        </p:nvSpPr>
        <p:spPr bwMode="auto">
          <a:xfrm flipH="1">
            <a:off x="5076056" y="3573016"/>
            <a:ext cx="648072"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8" name="TextBox 37"/>
          <p:cNvSpPr txBox="1"/>
          <p:nvPr/>
        </p:nvSpPr>
        <p:spPr>
          <a:xfrm>
            <a:off x="5652120" y="2996952"/>
            <a:ext cx="3312368" cy="1477328"/>
          </a:xfrm>
          <a:prstGeom prst="rect">
            <a:avLst/>
          </a:prstGeom>
          <a:noFill/>
        </p:spPr>
        <p:txBody>
          <a:bodyPr wrap="square" rtlCol="0">
            <a:spAutoFit/>
          </a:bodyPr>
          <a:lstStyle/>
          <a:p>
            <a:r>
              <a:rPr lang="en-GB" dirty="0"/>
              <a:t>Lower costs of monopolist may enable the monopolist to produce the same output as a perfectly competitive industry, and charge the same price.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0" y="1340768"/>
            <a:ext cx="3528391" cy="369332"/>
          </a:xfrm>
          <a:prstGeom prst="rect">
            <a:avLst/>
          </a:prstGeom>
          <a:noFill/>
          <a:ln w="9525">
            <a:noFill/>
            <a:miter lim="800000"/>
            <a:headEnd/>
            <a:tailEnd/>
          </a:ln>
          <a:effectLst/>
        </p:spPr>
        <p:txBody>
          <a:bodyPr wrap="square">
            <a:spAutoFit/>
          </a:bodyPr>
          <a:lstStyle/>
          <a:p>
            <a:pPr>
              <a:spcBef>
                <a:spcPct val="50000"/>
              </a:spcBef>
            </a:pPr>
            <a:r>
              <a:rPr lang="en-GB" b="1" u="sng" dirty="0"/>
              <a:t>Normal Market Demand Curve</a:t>
            </a:r>
          </a:p>
        </p:txBody>
      </p:sp>
      <p:sp>
        <p:nvSpPr>
          <p:cNvPr id="9222" name="Text Box 6"/>
          <p:cNvSpPr txBox="1">
            <a:spLocks noChangeArrowheads="1"/>
          </p:cNvSpPr>
          <p:nvPr/>
        </p:nvSpPr>
        <p:spPr bwMode="auto">
          <a:xfrm>
            <a:off x="4355976" y="1340768"/>
            <a:ext cx="4392488" cy="641350"/>
          </a:xfrm>
          <a:prstGeom prst="rect">
            <a:avLst/>
          </a:prstGeom>
          <a:noFill/>
          <a:ln w="9525">
            <a:noFill/>
            <a:miter lim="800000"/>
            <a:headEnd/>
            <a:tailEnd/>
          </a:ln>
          <a:effectLst/>
        </p:spPr>
        <p:txBody>
          <a:bodyPr wrap="square">
            <a:spAutoFit/>
          </a:bodyPr>
          <a:lstStyle/>
          <a:p>
            <a:pPr>
              <a:spcBef>
                <a:spcPct val="50000"/>
              </a:spcBef>
            </a:pPr>
            <a:r>
              <a:rPr lang="en-GB" b="1" u="sng" dirty="0"/>
              <a:t>Oligopoly Firm Demand Curve – Kinked Demand Curve</a:t>
            </a:r>
          </a:p>
        </p:txBody>
      </p:sp>
      <p:sp>
        <p:nvSpPr>
          <p:cNvPr id="9223" name="Line 7"/>
          <p:cNvSpPr>
            <a:spLocks noChangeShapeType="1"/>
          </p:cNvSpPr>
          <p:nvPr/>
        </p:nvSpPr>
        <p:spPr bwMode="auto">
          <a:xfrm>
            <a:off x="971550" y="2636838"/>
            <a:ext cx="2232025" cy="3240087"/>
          </a:xfrm>
          <a:prstGeom prst="line">
            <a:avLst/>
          </a:prstGeom>
          <a:noFill/>
          <a:ln w="63500">
            <a:solidFill>
              <a:srgbClr val="0000FF"/>
            </a:solidFill>
            <a:round/>
            <a:headEnd/>
            <a:tailEnd/>
          </a:ln>
        </p:spPr>
        <p:txBody>
          <a:bodyPr/>
          <a:lstStyle/>
          <a:p>
            <a:endParaRPr lang="en-GB"/>
          </a:p>
        </p:txBody>
      </p:sp>
      <p:sp>
        <p:nvSpPr>
          <p:cNvPr id="9224" name="Line 8"/>
          <p:cNvSpPr>
            <a:spLocks noChangeShapeType="1"/>
          </p:cNvSpPr>
          <p:nvPr/>
        </p:nvSpPr>
        <p:spPr bwMode="auto">
          <a:xfrm>
            <a:off x="1116013" y="4221163"/>
            <a:ext cx="7056437" cy="0"/>
          </a:xfrm>
          <a:prstGeom prst="line">
            <a:avLst/>
          </a:prstGeom>
          <a:noFill/>
          <a:ln w="41275">
            <a:solidFill>
              <a:schemeClr val="tx1"/>
            </a:solidFill>
            <a:prstDash val="dash"/>
            <a:round/>
            <a:headEnd/>
            <a:tailEnd/>
          </a:ln>
          <a:effectLst/>
        </p:spPr>
        <p:txBody>
          <a:bodyPr/>
          <a:lstStyle/>
          <a:p>
            <a:endParaRPr lang="en-GB"/>
          </a:p>
        </p:txBody>
      </p:sp>
      <p:sp>
        <p:nvSpPr>
          <p:cNvPr id="9225" name="Text Box 9"/>
          <p:cNvSpPr txBox="1">
            <a:spLocks noChangeArrowheads="1"/>
          </p:cNvSpPr>
          <p:nvPr/>
        </p:nvSpPr>
        <p:spPr bwMode="auto">
          <a:xfrm>
            <a:off x="0" y="3933056"/>
            <a:ext cx="1763713" cy="641350"/>
          </a:xfrm>
          <a:prstGeom prst="rect">
            <a:avLst/>
          </a:prstGeom>
          <a:noFill/>
          <a:ln w="9525">
            <a:noFill/>
            <a:miter lim="800000"/>
            <a:headEnd/>
            <a:tailEnd/>
          </a:ln>
          <a:effectLst/>
        </p:spPr>
        <p:txBody>
          <a:bodyPr>
            <a:spAutoFit/>
          </a:bodyPr>
          <a:lstStyle/>
          <a:p>
            <a:pPr>
              <a:spcBef>
                <a:spcPct val="50000"/>
              </a:spcBef>
            </a:pPr>
            <a:r>
              <a:rPr lang="en-GB" dirty="0"/>
              <a:t>Current Market Price</a:t>
            </a:r>
          </a:p>
        </p:txBody>
      </p:sp>
      <p:sp>
        <p:nvSpPr>
          <p:cNvPr id="9226" name="Oval 10"/>
          <p:cNvSpPr>
            <a:spLocks noChangeArrowheads="1"/>
          </p:cNvSpPr>
          <p:nvPr/>
        </p:nvSpPr>
        <p:spPr bwMode="auto">
          <a:xfrm>
            <a:off x="1979613" y="4148138"/>
            <a:ext cx="142875" cy="144462"/>
          </a:xfrm>
          <a:prstGeom prst="ellipse">
            <a:avLst/>
          </a:prstGeom>
          <a:solidFill>
            <a:srgbClr val="FF6600"/>
          </a:solidFill>
          <a:ln w="9525">
            <a:solidFill>
              <a:schemeClr val="tx1"/>
            </a:solidFill>
            <a:round/>
            <a:headEnd/>
            <a:tailEnd/>
          </a:ln>
          <a:effectLst/>
        </p:spPr>
        <p:txBody>
          <a:bodyPr wrap="none" anchor="ctr"/>
          <a:lstStyle/>
          <a:p>
            <a:endParaRPr lang="en-GB"/>
          </a:p>
        </p:txBody>
      </p:sp>
      <p:sp>
        <p:nvSpPr>
          <p:cNvPr id="9227" name="Oval 11"/>
          <p:cNvSpPr>
            <a:spLocks noChangeArrowheads="1"/>
          </p:cNvSpPr>
          <p:nvPr/>
        </p:nvSpPr>
        <p:spPr bwMode="auto">
          <a:xfrm>
            <a:off x="6156325" y="4148138"/>
            <a:ext cx="142875" cy="144462"/>
          </a:xfrm>
          <a:prstGeom prst="ellipse">
            <a:avLst/>
          </a:prstGeom>
          <a:solidFill>
            <a:srgbClr val="FF6600"/>
          </a:solidFill>
          <a:ln w="9525">
            <a:solidFill>
              <a:schemeClr val="tx1"/>
            </a:solidFill>
            <a:round/>
            <a:headEnd/>
            <a:tailEnd/>
          </a:ln>
          <a:effectLst/>
        </p:spPr>
        <p:txBody>
          <a:bodyPr wrap="none" anchor="ctr"/>
          <a:lstStyle/>
          <a:p>
            <a:endParaRPr lang="en-GB"/>
          </a:p>
        </p:txBody>
      </p:sp>
      <p:sp>
        <p:nvSpPr>
          <p:cNvPr id="9228" name="Line 12"/>
          <p:cNvSpPr>
            <a:spLocks noChangeShapeType="1"/>
          </p:cNvSpPr>
          <p:nvPr/>
        </p:nvSpPr>
        <p:spPr bwMode="auto">
          <a:xfrm flipH="1" flipV="1">
            <a:off x="3924300" y="3573463"/>
            <a:ext cx="2303463" cy="647700"/>
          </a:xfrm>
          <a:prstGeom prst="line">
            <a:avLst/>
          </a:prstGeom>
          <a:noFill/>
          <a:ln w="63500">
            <a:solidFill>
              <a:srgbClr val="0000FF"/>
            </a:solidFill>
            <a:round/>
            <a:headEnd/>
            <a:tailEnd/>
          </a:ln>
        </p:spPr>
        <p:txBody>
          <a:bodyPr/>
          <a:lstStyle/>
          <a:p>
            <a:endParaRPr lang="en-GB"/>
          </a:p>
        </p:txBody>
      </p:sp>
      <p:sp>
        <p:nvSpPr>
          <p:cNvPr id="9229" name="Line 13"/>
          <p:cNvSpPr>
            <a:spLocks noChangeShapeType="1"/>
          </p:cNvSpPr>
          <p:nvPr/>
        </p:nvSpPr>
        <p:spPr bwMode="auto">
          <a:xfrm>
            <a:off x="6227763" y="4221163"/>
            <a:ext cx="504825" cy="1512887"/>
          </a:xfrm>
          <a:prstGeom prst="line">
            <a:avLst/>
          </a:prstGeom>
          <a:noFill/>
          <a:ln w="63500">
            <a:solidFill>
              <a:srgbClr val="0000FF"/>
            </a:solidFill>
            <a:round/>
            <a:headEnd/>
            <a:tailEnd/>
          </a:ln>
        </p:spPr>
        <p:txBody>
          <a:bodyPr/>
          <a:lstStyle/>
          <a:p>
            <a:endParaRPr lang="en-GB"/>
          </a:p>
        </p:txBody>
      </p:sp>
      <p:sp>
        <p:nvSpPr>
          <p:cNvPr id="9230" name="Text Box 14"/>
          <p:cNvSpPr txBox="1">
            <a:spLocks noChangeArrowheads="1"/>
          </p:cNvSpPr>
          <p:nvPr/>
        </p:nvSpPr>
        <p:spPr bwMode="auto">
          <a:xfrm>
            <a:off x="4067175" y="5734050"/>
            <a:ext cx="5076825" cy="915988"/>
          </a:xfrm>
          <a:prstGeom prst="rect">
            <a:avLst/>
          </a:prstGeom>
          <a:noFill/>
          <a:ln w="9525">
            <a:noFill/>
            <a:miter lim="800000"/>
            <a:headEnd/>
            <a:tailEnd/>
          </a:ln>
          <a:effectLst/>
        </p:spPr>
        <p:txBody>
          <a:bodyPr>
            <a:spAutoFit/>
          </a:bodyPr>
          <a:lstStyle/>
          <a:p>
            <a:pPr>
              <a:spcBef>
                <a:spcPct val="50000"/>
              </a:spcBef>
            </a:pPr>
            <a:r>
              <a:rPr lang="en-GB"/>
              <a:t>Firm expects price reduction may lead to ‘price war’, preventing firm increasing sales and also reducing industry profitability. </a:t>
            </a:r>
          </a:p>
        </p:txBody>
      </p:sp>
      <p:sp>
        <p:nvSpPr>
          <p:cNvPr id="9231" name="Text Box 15"/>
          <p:cNvSpPr txBox="1">
            <a:spLocks noChangeArrowheads="1"/>
          </p:cNvSpPr>
          <p:nvPr/>
        </p:nvSpPr>
        <p:spPr bwMode="auto">
          <a:xfrm>
            <a:off x="4608513" y="2708275"/>
            <a:ext cx="4535487" cy="1190625"/>
          </a:xfrm>
          <a:prstGeom prst="rect">
            <a:avLst/>
          </a:prstGeom>
          <a:noFill/>
          <a:ln w="9525">
            <a:noFill/>
            <a:miter lim="800000"/>
            <a:headEnd/>
            <a:tailEnd/>
          </a:ln>
          <a:effectLst/>
        </p:spPr>
        <p:txBody>
          <a:bodyPr>
            <a:spAutoFit/>
          </a:bodyPr>
          <a:lstStyle/>
          <a:p>
            <a:pPr>
              <a:spcBef>
                <a:spcPct val="50000"/>
              </a:spcBef>
            </a:pPr>
            <a:r>
              <a:rPr lang="en-GB"/>
              <a:t>Firm expects that price increase would not be replicated by other companies, causing company raising prices to suffer a considerable reduction in sales.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Line 6"/>
          <p:cNvSpPr>
            <a:spLocks noChangeShapeType="1"/>
          </p:cNvSpPr>
          <p:nvPr/>
        </p:nvSpPr>
        <p:spPr bwMode="auto">
          <a:xfrm flipV="1">
            <a:off x="1331913" y="1916113"/>
            <a:ext cx="0" cy="4176712"/>
          </a:xfrm>
          <a:prstGeom prst="line">
            <a:avLst/>
          </a:prstGeom>
          <a:noFill/>
          <a:ln w="63500">
            <a:solidFill>
              <a:srgbClr val="0000FF"/>
            </a:solidFill>
            <a:round/>
            <a:headEnd/>
            <a:tailEnd type="triangle" w="med" len="med"/>
          </a:ln>
        </p:spPr>
        <p:txBody>
          <a:bodyPr/>
          <a:lstStyle/>
          <a:p>
            <a:endParaRPr lang="en-GB"/>
          </a:p>
        </p:txBody>
      </p:sp>
      <p:sp>
        <p:nvSpPr>
          <p:cNvPr id="12295" name="Line 7"/>
          <p:cNvSpPr>
            <a:spLocks noChangeShapeType="1"/>
          </p:cNvSpPr>
          <p:nvPr/>
        </p:nvSpPr>
        <p:spPr bwMode="auto">
          <a:xfrm>
            <a:off x="1331913" y="6092825"/>
            <a:ext cx="5688012" cy="0"/>
          </a:xfrm>
          <a:prstGeom prst="line">
            <a:avLst/>
          </a:prstGeom>
          <a:noFill/>
          <a:ln w="63500">
            <a:solidFill>
              <a:srgbClr val="0000FF"/>
            </a:solidFill>
            <a:round/>
            <a:headEnd/>
            <a:tailEnd type="triangle" w="med" len="med"/>
          </a:ln>
        </p:spPr>
        <p:txBody>
          <a:bodyPr/>
          <a:lstStyle/>
          <a:p>
            <a:endParaRPr lang="en-GB"/>
          </a:p>
        </p:txBody>
      </p:sp>
      <p:sp>
        <p:nvSpPr>
          <p:cNvPr id="12296" name="Line 8"/>
          <p:cNvSpPr>
            <a:spLocks noChangeShapeType="1"/>
          </p:cNvSpPr>
          <p:nvPr/>
        </p:nvSpPr>
        <p:spPr bwMode="auto">
          <a:xfrm>
            <a:off x="1331913" y="2636838"/>
            <a:ext cx="1223962" cy="647700"/>
          </a:xfrm>
          <a:prstGeom prst="line">
            <a:avLst/>
          </a:prstGeom>
          <a:noFill/>
          <a:ln w="63500">
            <a:solidFill>
              <a:srgbClr val="0000FF"/>
            </a:solidFill>
            <a:round/>
            <a:headEnd/>
            <a:tailEnd/>
          </a:ln>
        </p:spPr>
        <p:txBody>
          <a:bodyPr/>
          <a:lstStyle/>
          <a:p>
            <a:endParaRPr lang="en-GB"/>
          </a:p>
        </p:txBody>
      </p:sp>
      <p:sp>
        <p:nvSpPr>
          <p:cNvPr id="12297" name="Line 9"/>
          <p:cNvSpPr>
            <a:spLocks noChangeShapeType="1"/>
          </p:cNvSpPr>
          <p:nvPr/>
        </p:nvSpPr>
        <p:spPr bwMode="auto">
          <a:xfrm>
            <a:off x="2555874" y="3284538"/>
            <a:ext cx="1728094" cy="2592734"/>
          </a:xfrm>
          <a:prstGeom prst="line">
            <a:avLst/>
          </a:prstGeom>
          <a:noFill/>
          <a:ln w="63500">
            <a:solidFill>
              <a:srgbClr val="0000FF"/>
            </a:solidFill>
            <a:round/>
            <a:headEnd/>
            <a:tailEnd/>
          </a:ln>
        </p:spPr>
        <p:txBody>
          <a:bodyPr/>
          <a:lstStyle/>
          <a:p>
            <a:endParaRPr lang="en-GB"/>
          </a:p>
        </p:txBody>
      </p:sp>
      <p:sp>
        <p:nvSpPr>
          <p:cNvPr id="12298" name="Line 10"/>
          <p:cNvSpPr>
            <a:spLocks noChangeShapeType="1"/>
          </p:cNvSpPr>
          <p:nvPr/>
        </p:nvSpPr>
        <p:spPr bwMode="auto">
          <a:xfrm>
            <a:off x="1331913" y="2636838"/>
            <a:ext cx="1223962" cy="1512887"/>
          </a:xfrm>
          <a:prstGeom prst="line">
            <a:avLst/>
          </a:prstGeom>
          <a:noFill/>
          <a:ln w="63500">
            <a:solidFill>
              <a:srgbClr val="0000FF"/>
            </a:solidFill>
            <a:round/>
            <a:headEnd/>
            <a:tailEnd/>
          </a:ln>
        </p:spPr>
        <p:txBody>
          <a:bodyPr/>
          <a:lstStyle/>
          <a:p>
            <a:endParaRPr lang="en-GB"/>
          </a:p>
        </p:txBody>
      </p:sp>
      <p:sp>
        <p:nvSpPr>
          <p:cNvPr id="12300" name="Line 12"/>
          <p:cNvSpPr>
            <a:spLocks noChangeShapeType="1"/>
          </p:cNvSpPr>
          <p:nvPr/>
        </p:nvSpPr>
        <p:spPr bwMode="auto">
          <a:xfrm>
            <a:off x="2555875" y="4941888"/>
            <a:ext cx="431800" cy="1008062"/>
          </a:xfrm>
          <a:prstGeom prst="line">
            <a:avLst/>
          </a:prstGeom>
          <a:noFill/>
          <a:ln w="63500">
            <a:solidFill>
              <a:srgbClr val="0000FF"/>
            </a:solidFill>
            <a:round/>
            <a:headEnd/>
            <a:tailEnd/>
          </a:ln>
        </p:spPr>
        <p:txBody>
          <a:bodyPr/>
          <a:lstStyle/>
          <a:p>
            <a:endParaRPr lang="en-GB"/>
          </a:p>
        </p:txBody>
      </p:sp>
      <p:sp>
        <p:nvSpPr>
          <p:cNvPr id="12302" name="Text Box 14"/>
          <p:cNvSpPr txBox="1">
            <a:spLocks noChangeArrowheads="1"/>
          </p:cNvSpPr>
          <p:nvPr/>
        </p:nvSpPr>
        <p:spPr bwMode="auto">
          <a:xfrm>
            <a:off x="4211960" y="5229200"/>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Average revenue</a:t>
            </a:r>
          </a:p>
        </p:txBody>
      </p:sp>
      <p:sp>
        <p:nvSpPr>
          <p:cNvPr id="12303" name="Text Box 15"/>
          <p:cNvSpPr txBox="1">
            <a:spLocks noChangeArrowheads="1"/>
          </p:cNvSpPr>
          <p:nvPr/>
        </p:nvSpPr>
        <p:spPr bwMode="auto">
          <a:xfrm>
            <a:off x="2771800" y="5301208"/>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revenue</a:t>
            </a:r>
          </a:p>
        </p:txBody>
      </p:sp>
      <p:sp>
        <p:nvSpPr>
          <p:cNvPr id="12304" name="Text Box 16"/>
          <p:cNvSpPr txBox="1">
            <a:spLocks noChangeArrowheads="1"/>
          </p:cNvSpPr>
          <p:nvPr/>
        </p:nvSpPr>
        <p:spPr bwMode="auto">
          <a:xfrm>
            <a:off x="2051720" y="6165304"/>
            <a:ext cx="1008062" cy="366713"/>
          </a:xfrm>
          <a:prstGeom prst="rect">
            <a:avLst/>
          </a:prstGeom>
          <a:noFill/>
          <a:ln w="9525">
            <a:noFill/>
            <a:miter lim="800000"/>
            <a:headEnd/>
            <a:tailEnd/>
          </a:ln>
          <a:effectLst/>
        </p:spPr>
        <p:txBody>
          <a:bodyPr>
            <a:spAutoFit/>
          </a:bodyPr>
          <a:lstStyle/>
          <a:p>
            <a:pPr>
              <a:spcBef>
                <a:spcPct val="50000"/>
              </a:spcBef>
            </a:pPr>
            <a:r>
              <a:rPr lang="en-GB" dirty="0"/>
              <a:t>Output</a:t>
            </a:r>
          </a:p>
        </p:txBody>
      </p:sp>
      <p:sp>
        <p:nvSpPr>
          <p:cNvPr id="12305" name="Arc 17"/>
          <p:cNvSpPr>
            <a:spLocks/>
          </p:cNvSpPr>
          <p:nvPr/>
        </p:nvSpPr>
        <p:spPr bwMode="auto">
          <a:xfrm rot="6897079">
            <a:off x="1124744" y="2772569"/>
            <a:ext cx="2833688"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7" name="Arc 19"/>
          <p:cNvSpPr>
            <a:spLocks/>
          </p:cNvSpPr>
          <p:nvPr/>
        </p:nvSpPr>
        <p:spPr bwMode="auto">
          <a:xfrm rot="6307128">
            <a:off x="1051719" y="1980407"/>
            <a:ext cx="2833687"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8" name="Text Box 20"/>
          <p:cNvSpPr txBox="1">
            <a:spLocks noChangeArrowheads="1"/>
          </p:cNvSpPr>
          <p:nvPr/>
        </p:nvSpPr>
        <p:spPr bwMode="auto">
          <a:xfrm>
            <a:off x="4067944" y="2852936"/>
            <a:ext cx="2160562"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1</a:t>
            </a:r>
          </a:p>
        </p:txBody>
      </p:sp>
      <p:sp>
        <p:nvSpPr>
          <p:cNvPr id="12309" name="Text Box 21"/>
          <p:cNvSpPr txBox="1">
            <a:spLocks noChangeArrowheads="1"/>
          </p:cNvSpPr>
          <p:nvPr/>
        </p:nvSpPr>
        <p:spPr bwMode="auto">
          <a:xfrm>
            <a:off x="3851275" y="1844675"/>
            <a:ext cx="216088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2</a:t>
            </a:r>
          </a:p>
        </p:txBody>
      </p:sp>
      <p:sp>
        <p:nvSpPr>
          <p:cNvPr id="12310" name="Text Box 22"/>
          <p:cNvSpPr txBox="1">
            <a:spLocks noChangeArrowheads="1"/>
          </p:cNvSpPr>
          <p:nvPr/>
        </p:nvSpPr>
        <p:spPr bwMode="auto">
          <a:xfrm>
            <a:off x="971600" y="1484784"/>
            <a:ext cx="792163" cy="366713"/>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Price</a:t>
            </a:r>
          </a:p>
        </p:txBody>
      </p:sp>
      <p:sp>
        <p:nvSpPr>
          <p:cNvPr id="12311" name="Line 23"/>
          <p:cNvSpPr>
            <a:spLocks noChangeShapeType="1"/>
          </p:cNvSpPr>
          <p:nvPr/>
        </p:nvSpPr>
        <p:spPr bwMode="auto">
          <a:xfrm flipH="1">
            <a:off x="1331913" y="3284538"/>
            <a:ext cx="1223962" cy="0"/>
          </a:xfrm>
          <a:prstGeom prst="line">
            <a:avLst/>
          </a:prstGeom>
          <a:noFill/>
          <a:ln w="31750">
            <a:solidFill>
              <a:schemeClr val="tx1"/>
            </a:solidFill>
            <a:prstDash val="dash"/>
            <a:round/>
            <a:headEnd/>
            <a:tailEnd/>
          </a:ln>
          <a:effectLst/>
        </p:spPr>
        <p:txBody>
          <a:bodyPr/>
          <a:lstStyle/>
          <a:p>
            <a:endParaRPr lang="en-GB"/>
          </a:p>
        </p:txBody>
      </p:sp>
      <p:sp>
        <p:nvSpPr>
          <p:cNvPr id="12312" name="Text Box 24"/>
          <p:cNvSpPr txBox="1">
            <a:spLocks noChangeArrowheads="1"/>
          </p:cNvSpPr>
          <p:nvPr/>
        </p:nvSpPr>
        <p:spPr bwMode="auto">
          <a:xfrm>
            <a:off x="467544" y="3068960"/>
            <a:ext cx="79208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12313" name="Line 25"/>
          <p:cNvSpPr>
            <a:spLocks noChangeShapeType="1"/>
          </p:cNvSpPr>
          <p:nvPr/>
        </p:nvSpPr>
        <p:spPr bwMode="auto">
          <a:xfrm flipH="1" flipV="1">
            <a:off x="3779912" y="2996952"/>
            <a:ext cx="72008" cy="936104"/>
          </a:xfrm>
          <a:prstGeom prst="line">
            <a:avLst/>
          </a:prstGeom>
          <a:noFill/>
          <a:ln w="63500">
            <a:solidFill>
              <a:srgbClr val="0000FF"/>
            </a:solidFill>
            <a:round/>
            <a:headEnd/>
            <a:tailEnd type="triangle" w="med" len="med"/>
          </a:ln>
        </p:spPr>
        <p:txBody>
          <a:bodyPr/>
          <a:lstStyle/>
          <a:p>
            <a:endParaRPr lang="en-GB"/>
          </a:p>
        </p:txBody>
      </p:sp>
      <p:sp>
        <p:nvSpPr>
          <p:cNvPr id="12314" name="Line 26"/>
          <p:cNvSpPr>
            <a:spLocks noChangeShapeType="1"/>
          </p:cNvSpPr>
          <p:nvPr/>
        </p:nvSpPr>
        <p:spPr bwMode="auto">
          <a:xfrm flipH="1" flipV="1">
            <a:off x="1835696" y="4437112"/>
            <a:ext cx="0" cy="576063"/>
          </a:xfrm>
          <a:prstGeom prst="line">
            <a:avLst/>
          </a:prstGeom>
          <a:noFill/>
          <a:ln w="63500">
            <a:solidFill>
              <a:srgbClr val="0000FF"/>
            </a:solidFill>
            <a:round/>
            <a:headEnd/>
            <a:tailEnd type="triangle" w="med" len="med"/>
          </a:ln>
        </p:spPr>
        <p:txBody>
          <a:bodyPr/>
          <a:lstStyle/>
          <a:p>
            <a:endParaRPr lang="en-GB"/>
          </a:p>
        </p:txBody>
      </p:sp>
      <p:sp>
        <p:nvSpPr>
          <p:cNvPr id="12315" name="Text Box 27"/>
          <p:cNvSpPr txBox="1">
            <a:spLocks noChangeArrowheads="1"/>
          </p:cNvSpPr>
          <p:nvPr/>
        </p:nvSpPr>
        <p:spPr bwMode="auto">
          <a:xfrm>
            <a:off x="4788024" y="3573016"/>
            <a:ext cx="4176713" cy="1754326"/>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cost can vary between MC1 and MC2 without affecting price within the oligopoly market, due to oligopoly being uncertain how their competitors  would respond to a price change.</a:t>
            </a:r>
          </a:p>
        </p:txBody>
      </p:sp>
      <p:sp>
        <p:nvSpPr>
          <p:cNvPr id="24" name="Line 12"/>
          <p:cNvSpPr>
            <a:spLocks noChangeShapeType="1"/>
          </p:cNvSpPr>
          <p:nvPr/>
        </p:nvSpPr>
        <p:spPr bwMode="auto">
          <a:xfrm>
            <a:off x="2555776" y="4149080"/>
            <a:ext cx="0" cy="792088"/>
          </a:xfrm>
          <a:prstGeom prst="line">
            <a:avLst/>
          </a:prstGeom>
          <a:noFill/>
          <a:ln w="63500">
            <a:solidFill>
              <a:srgbClr val="0000FF"/>
            </a:solidFill>
            <a:round/>
            <a:headEnd/>
            <a:tailEnd/>
          </a:ln>
        </p:spPr>
        <p:txBody>
          <a:bodyPr/>
          <a:lstStyle/>
          <a:p>
            <a:endParaRPr lang="en-GB"/>
          </a:p>
        </p:txBody>
      </p:sp>
      <p:sp>
        <p:nvSpPr>
          <p:cNvPr id="25" name="Line 23"/>
          <p:cNvSpPr>
            <a:spLocks noChangeShapeType="1"/>
          </p:cNvSpPr>
          <p:nvPr/>
        </p:nvSpPr>
        <p:spPr bwMode="auto">
          <a:xfrm>
            <a:off x="2555774" y="4941168"/>
            <a:ext cx="1" cy="1152128"/>
          </a:xfrm>
          <a:prstGeom prst="line">
            <a:avLst/>
          </a:prstGeom>
          <a:noFill/>
          <a:ln w="31750">
            <a:solidFill>
              <a:schemeClr val="tx1"/>
            </a:solidFill>
            <a:prstDash val="dash"/>
            <a:round/>
            <a:headEnd/>
            <a:tailEnd/>
          </a:ln>
          <a:effectLst/>
        </p:spPr>
        <p:txBody>
          <a:bodyPr/>
          <a:lstStyle/>
          <a:p>
            <a:endParaRPr lang="en-GB"/>
          </a:p>
        </p:txBody>
      </p:sp>
      <p:sp>
        <p:nvSpPr>
          <p:cNvPr id="26" name="Line 23"/>
          <p:cNvSpPr>
            <a:spLocks noChangeShapeType="1"/>
          </p:cNvSpPr>
          <p:nvPr/>
        </p:nvSpPr>
        <p:spPr bwMode="auto">
          <a:xfrm flipH="1">
            <a:off x="2555775" y="3284984"/>
            <a:ext cx="0" cy="864096"/>
          </a:xfrm>
          <a:prstGeom prst="line">
            <a:avLst/>
          </a:prstGeom>
          <a:noFill/>
          <a:ln w="31750">
            <a:solidFill>
              <a:schemeClr val="tx1"/>
            </a:solidFill>
            <a:prstDash val="dash"/>
            <a:round/>
            <a:headEnd/>
            <a:tailEnd/>
          </a:ln>
          <a:effectLst/>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142976" y="2000240"/>
            <a:ext cx="7158876" cy="3235901"/>
          </a:xfrm>
          <a:custGeom>
            <a:avLst/>
            <a:gdLst>
              <a:gd name="connsiteX0" fmla="*/ 0 w 5753819"/>
              <a:gd name="connsiteY0" fmla="*/ 2858218 h 3232030"/>
              <a:gd name="connsiteX1" fmla="*/ 2173857 w 5753819"/>
              <a:gd name="connsiteY1" fmla="*/ 2875 h 3232030"/>
              <a:gd name="connsiteX2" fmla="*/ 4330461 w 5753819"/>
              <a:gd name="connsiteY2" fmla="*/ 2875471 h 3232030"/>
              <a:gd name="connsiteX3" fmla="*/ 5753819 w 5753819"/>
              <a:gd name="connsiteY3" fmla="*/ 2142226 h 3232030"/>
              <a:gd name="connsiteX0" fmla="*/ 0 w 5753819"/>
              <a:gd name="connsiteY0" fmla="*/ 3083943 h 3457755"/>
              <a:gd name="connsiteX1" fmla="*/ 698740 w 5753819"/>
              <a:gd name="connsiteY1" fmla="*/ 1729596 h 3457755"/>
              <a:gd name="connsiteX2" fmla="*/ 2173857 w 5753819"/>
              <a:gd name="connsiteY2" fmla="*/ 228600 h 3457755"/>
              <a:gd name="connsiteX3" fmla="*/ 4330461 w 5753819"/>
              <a:gd name="connsiteY3" fmla="*/ 3101196 h 3457755"/>
              <a:gd name="connsiteX4" fmla="*/ 5753819 w 5753819"/>
              <a:gd name="connsiteY4" fmla="*/ 2367951 h 3457755"/>
              <a:gd name="connsiteX0" fmla="*/ 0 w 7158876"/>
              <a:gd name="connsiteY0" fmla="*/ 2389518 h 3457755"/>
              <a:gd name="connsiteX1" fmla="*/ 2103797 w 7158876"/>
              <a:gd name="connsiteY1" fmla="*/ 1729596 h 3457755"/>
              <a:gd name="connsiteX2" fmla="*/ 3578914 w 7158876"/>
              <a:gd name="connsiteY2" fmla="*/ 228600 h 3457755"/>
              <a:gd name="connsiteX3" fmla="*/ 5735518 w 7158876"/>
              <a:gd name="connsiteY3" fmla="*/ 3101196 h 3457755"/>
              <a:gd name="connsiteX4" fmla="*/ 7158876 w 7158876"/>
              <a:gd name="connsiteY4" fmla="*/ 2367951 h 3457755"/>
              <a:gd name="connsiteX0" fmla="*/ 0 w 7158876"/>
              <a:gd name="connsiteY0" fmla="*/ 2161368 h 3235901"/>
              <a:gd name="connsiteX1" fmla="*/ 1428760 w 7158876"/>
              <a:gd name="connsiteY1" fmla="*/ 2875748 h 3235901"/>
              <a:gd name="connsiteX2" fmla="*/ 3578914 w 7158876"/>
              <a:gd name="connsiteY2" fmla="*/ 450 h 3235901"/>
              <a:gd name="connsiteX3" fmla="*/ 5735518 w 7158876"/>
              <a:gd name="connsiteY3" fmla="*/ 2873046 h 3235901"/>
              <a:gd name="connsiteX4" fmla="*/ 7158876 w 7158876"/>
              <a:gd name="connsiteY4" fmla="*/ 2139801 h 32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8876" h="3235901">
                <a:moveTo>
                  <a:pt x="0" y="2161368"/>
                </a:moveTo>
                <a:cubicBezTo>
                  <a:pt x="116457" y="1935644"/>
                  <a:pt x="832274" y="3235901"/>
                  <a:pt x="1428760" y="2875748"/>
                </a:cubicBezTo>
                <a:cubicBezTo>
                  <a:pt x="2025246" y="2515595"/>
                  <a:pt x="2861121" y="900"/>
                  <a:pt x="3578914" y="450"/>
                </a:cubicBezTo>
                <a:cubicBezTo>
                  <a:pt x="4296707" y="0"/>
                  <a:pt x="5138858" y="2516488"/>
                  <a:pt x="5735518" y="2873046"/>
                </a:cubicBezTo>
                <a:cubicBezTo>
                  <a:pt x="6332178" y="3229605"/>
                  <a:pt x="6745527" y="2684703"/>
                  <a:pt x="7158876" y="2139801"/>
                </a:cubicBezTo>
              </a:path>
            </a:pathLst>
          </a:cu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 name="Straight Arrow Connector 4"/>
          <p:cNvCxnSpPr/>
          <p:nvPr/>
        </p:nvCxnSpPr>
        <p:spPr>
          <a:xfrm rot="5400000" flipH="1" flipV="1">
            <a:off x="-785850" y="3357562"/>
            <a:ext cx="35719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971600" y="4221088"/>
            <a:ext cx="7643866"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4282" y="928670"/>
            <a:ext cx="1765430" cy="646331"/>
          </a:xfrm>
          <a:prstGeom prst="rect">
            <a:avLst/>
          </a:prstGeom>
          <a:noFill/>
        </p:spPr>
        <p:txBody>
          <a:bodyPr wrap="square" rtlCol="0">
            <a:spAutoFit/>
          </a:bodyPr>
          <a:lstStyle/>
          <a:p>
            <a:r>
              <a:rPr lang="en-GB" dirty="0"/>
              <a:t>Economic Growth (GDP)</a:t>
            </a:r>
          </a:p>
        </p:txBody>
      </p:sp>
      <p:sp>
        <p:nvSpPr>
          <p:cNvPr id="11" name="TextBox 10"/>
          <p:cNvSpPr txBox="1"/>
          <p:nvPr/>
        </p:nvSpPr>
        <p:spPr>
          <a:xfrm>
            <a:off x="8100392" y="4293096"/>
            <a:ext cx="785818" cy="369332"/>
          </a:xfrm>
          <a:prstGeom prst="rect">
            <a:avLst/>
          </a:prstGeom>
          <a:noFill/>
        </p:spPr>
        <p:txBody>
          <a:bodyPr wrap="square" rtlCol="0">
            <a:spAutoFit/>
          </a:bodyPr>
          <a:lstStyle/>
          <a:p>
            <a:r>
              <a:rPr lang="en-GB" dirty="0"/>
              <a:t>Time</a:t>
            </a:r>
          </a:p>
        </p:txBody>
      </p:sp>
      <p:sp>
        <p:nvSpPr>
          <p:cNvPr id="12" name="Freeform 11"/>
          <p:cNvSpPr/>
          <p:nvPr/>
        </p:nvSpPr>
        <p:spPr>
          <a:xfrm>
            <a:off x="3131840" y="3067047"/>
            <a:ext cx="582904" cy="1154041"/>
          </a:xfrm>
          <a:custGeom>
            <a:avLst/>
            <a:gdLst>
              <a:gd name="connsiteX0" fmla="*/ 217097 w 1628954"/>
              <a:gd name="connsiteY0" fmla="*/ 1594449 h 2078965"/>
              <a:gd name="connsiteX1" fmla="*/ 596660 w 1628954"/>
              <a:gd name="connsiteY1" fmla="*/ 1335656 h 2078965"/>
              <a:gd name="connsiteX2" fmla="*/ 1373037 w 1628954"/>
              <a:gd name="connsiteY2" fmla="*/ 76200 h 2078965"/>
              <a:gd name="connsiteX3" fmla="*/ 1433422 w 1628954"/>
              <a:gd name="connsiteY3" fmla="*/ 1792856 h 2078965"/>
              <a:gd name="connsiteX4" fmla="*/ 199845 w 1628954"/>
              <a:gd name="connsiteY4" fmla="*/ 1792856 h 2078965"/>
              <a:gd name="connsiteX5" fmla="*/ 217097 w 1628954"/>
              <a:gd name="connsiteY5" fmla="*/ 1594449 h 2078965"/>
              <a:gd name="connsiteX0" fmla="*/ 217097 w 1628954"/>
              <a:gd name="connsiteY0" fmla="*/ 1594449 h 1792856"/>
              <a:gd name="connsiteX1" fmla="*/ 596660 w 1628954"/>
              <a:gd name="connsiteY1" fmla="*/ 1335656 h 1792856"/>
              <a:gd name="connsiteX2" fmla="*/ 1373037 w 1628954"/>
              <a:gd name="connsiteY2" fmla="*/ 76200 h 1792856"/>
              <a:gd name="connsiteX3" fmla="*/ 1433422 w 1628954"/>
              <a:gd name="connsiteY3" fmla="*/ 1792856 h 1792856"/>
              <a:gd name="connsiteX4" fmla="*/ 199845 w 1628954"/>
              <a:gd name="connsiteY4" fmla="*/ 1792856 h 1792856"/>
              <a:gd name="connsiteX5" fmla="*/ 217097 w 1628954"/>
              <a:gd name="connsiteY5" fmla="*/ 1594449 h 1792856"/>
              <a:gd name="connsiteX0" fmla="*/ 217097 w 1433422"/>
              <a:gd name="connsiteY0" fmla="*/ 1594449 h 1792856"/>
              <a:gd name="connsiteX1" fmla="*/ 596660 w 1433422"/>
              <a:gd name="connsiteY1" fmla="*/ 1335656 h 1792856"/>
              <a:gd name="connsiteX2" fmla="*/ 1373037 w 1433422"/>
              <a:gd name="connsiteY2" fmla="*/ 76200 h 1792856"/>
              <a:gd name="connsiteX3" fmla="*/ 1433422 w 1433422"/>
              <a:gd name="connsiteY3" fmla="*/ 1792856 h 1792856"/>
              <a:gd name="connsiteX4" fmla="*/ 199845 w 1433422"/>
              <a:gd name="connsiteY4" fmla="*/ 1792856 h 1792856"/>
              <a:gd name="connsiteX5" fmla="*/ 217097 w 1433422"/>
              <a:gd name="connsiteY5" fmla="*/ 1594449 h 1792856"/>
              <a:gd name="connsiteX0" fmla="*/ 17252 w 1233577"/>
              <a:gd name="connsiteY0" fmla="*/ 1594449 h 1792856"/>
              <a:gd name="connsiteX1" fmla="*/ 396815 w 1233577"/>
              <a:gd name="connsiteY1" fmla="*/ 1335656 h 1792856"/>
              <a:gd name="connsiteX2" fmla="*/ 1173192 w 1233577"/>
              <a:gd name="connsiteY2" fmla="*/ 76200 h 1792856"/>
              <a:gd name="connsiteX3" fmla="*/ 1233577 w 1233577"/>
              <a:gd name="connsiteY3" fmla="*/ 1792856 h 1792856"/>
              <a:gd name="connsiteX4" fmla="*/ 0 w 1233577"/>
              <a:gd name="connsiteY4" fmla="*/ 1792856 h 1792856"/>
              <a:gd name="connsiteX5" fmla="*/ 17252 w 1233577"/>
              <a:gd name="connsiteY5" fmla="*/ 1594449 h 1792856"/>
              <a:gd name="connsiteX0" fmla="*/ 17252 w 1333853"/>
              <a:gd name="connsiteY0" fmla="*/ 1875888 h 2074295"/>
              <a:gd name="connsiteX1" fmla="*/ 396815 w 1333853"/>
              <a:gd name="connsiteY1" fmla="*/ 1617095 h 2074295"/>
              <a:gd name="connsiteX2" fmla="*/ 1333853 w 1333853"/>
              <a:gd name="connsiteY2" fmla="*/ 76200 h 2074295"/>
              <a:gd name="connsiteX3" fmla="*/ 1233577 w 1333853"/>
              <a:gd name="connsiteY3" fmla="*/ 2074295 h 2074295"/>
              <a:gd name="connsiteX4" fmla="*/ 0 w 1333853"/>
              <a:gd name="connsiteY4" fmla="*/ 2074295 h 2074295"/>
              <a:gd name="connsiteX5" fmla="*/ 17252 w 1333853"/>
              <a:gd name="connsiteY5" fmla="*/ 1875888 h 2074295"/>
              <a:gd name="connsiteX0" fmla="*/ 17252 w 1333853"/>
              <a:gd name="connsiteY0" fmla="*/ 1875888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17252 w 1333853"/>
              <a:gd name="connsiteY5" fmla="*/ 1875888 h 2076465"/>
              <a:gd name="connsiteX0" fmla="*/ 218844 w 1333853"/>
              <a:gd name="connsiteY0" fmla="*/ 2076465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218844 w 1333853"/>
              <a:gd name="connsiteY5" fmla="*/ 2076465 h 2076465"/>
              <a:gd name="connsiteX0" fmla="*/ 7865 w 1122874"/>
              <a:gd name="connsiteY0" fmla="*/ 2076465 h 2076465"/>
              <a:gd name="connsiteX1" fmla="*/ 185836 w 1122874"/>
              <a:gd name="connsiteY1" fmla="*/ 1617095 h 2076465"/>
              <a:gd name="connsiteX2" fmla="*/ 1122874 w 1122874"/>
              <a:gd name="connsiteY2" fmla="*/ 76200 h 2076465"/>
              <a:gd name="connsiteX3" fmla="*/ 1122874 w 1122874"/>
              <a:gd name="connsiteY3" fmla="*/ 2076465 h 2076465"/>
              <a:gd name="connsiteX4" fmla="*/ 664398 w 1122874"/>
              <a:gd name="connsiteY4" fmla="*/ 2076465 h 2076465"/>
              <a:gd name="connsiteX5" fmla="*/ 7865 w 1122874"/>
              <a:gd name="connsiteY5" fmla="*/ 2076465 h 207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874" h="2076465">
                <a:moveTo>
                  <a:pt x="7865" y="2076465"/>
                </a:moveTo>
                <a:cubicBezTo>
                  <a:pt x="74001" y="2000265"/>
                  <a:pt x="1" y="1950473"/>
                  <a:pt x="185836" y="1617095"/>
                </a:cubicBezTo>
                <a:cubicBezTo>
                  <a:pt x="371671" y="1283718"/>
                  <a:pt x="983414" y="0"/>
                  <a:pt x="1122874" y="76200"/>
                </a:cubicBezTo>
                <a:lnTo>
                  <a:pt x="1122874" y="2076465"/>
                </a:lnTo>
                <a:lnTo>
                  <a:pt x="664398" y="2076465"/>
                </a:lnTo>
                <a:lnTo>
                  <a:pt x="7865" y="2076465"/>
                </a:lnTo>
                <a:close/>
              </a:path>
            </a:pathLst>
          </a:custGeom>
          <a:solidFill>
            <a:srgbClr val="F8E1DC"/>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solidFill>
                <a:schemeClr val="tx1"/>
              </a:solidFill>
            </a:endParaRPr>
          </a:p>
        </p:txBody>
      </p:sp>
      <p:sp>
        <p:nvSpPr>
          <p:cNvPr id="13" name="Freeform 12"/>
          <p:cNvSpPr/>
          <p:nvPr/>
        </p:nvSpPr>
        <p:spPr>
          <a:xfrm>
            <a:off x="3707904" y="1818537"/>
            <a:ext cx="1045250" cy="2402551"/>
          </a:xfrm>
          <a:custGeom>
            <a:avLst/>
            <a:gdLst>
              <a:gd name="connsiteX0" fmla="*/ 173966 w 1350034"/>
              <a:gd name="connsiteY0" fmla="*/ 3607279 h 4132052"/>
              <a:gd name="connsiteX1" fmla="*/ 148086 w 1350034"/>
              <a:gd name="connsiteY1" fmla="*/ 1580071 h 4132052"/>
              <a:gd name="connsiteX2" fmla="*/ 665671 w 1350034"/>
              <a:gd name="connsiteY2" fmla="*/ 803694 h 4132052"/>
              <a:gd name="connsiteX3" fmla="*/ 1131498 w 1350034"/>
              <a:gd name="connsiteY3" fmla="*/ 467264 h 4132052"/>
              <a:gd name="connsiteX4" fmla="*/ 1191883 w 1350034"/>
              <a:gd name="connsiteY4" fmla="*/ 3607279 h 4132052"/>
              <a:gd name="connsiteX5" fmla="*/ 173966 w 1350034"/>
              <a:gd name="connsiteY5" fmla="*/ 3607279 h 4132052"/>
              <a:gd name="connsiteX0" fmla="*/ 173966 w 1350034"/>
              <a:gd name="connsiteY0" fmla="*/ 3607279 h 3607279"/>
              <a:gd name="connsiteX1" fmla="*/ 148086 w 1350034"/>
              <a:gd name="connsiteY1" fmla="*/ 1580071 h 3607279"/>
              <a:gd name="connsiteX2" fmla="*/ 665671 w 1350034"/>
              <a:gd name="connsiteY2" fmla="*/ 803694 h 3607279"/>
              <a:gd name="connsiteX3" fmla="*/ 1131498 w 1350034"/>
              <a:gd name="connsiteY3" fmla="*/ 467264 h 3607279"/>
              <a:gd name="connsiteX4" fmla="*/ 1191883 w 1350034"/>
              <a:gd name="connsiteY4" fmla="*/ 3607279 h 3607279"/>
              <a:gd name="connsiteX5" fmla="*/ 173966 w 1350034"/>
              <a:gd name="connsiteY5" fmla="*/ 3607279 h 3607279"/>
              <a:gd name="connsiteX0" fmla="*/ 25880 w 1201948"/>
              <a:gd name="connsiteY0" fmla="*/ 3607279 h 3607279"/>
              <a:gd name="connsiteX1" fmla="*/ 0 w 1201948"/>
              <a:gd name="connsiteY1" fmla="*/ 1580071 h 3607279"/>
              <a:gd name="connsiteX2" fmla="*/ 517585 w 1201948"/>
              <a:gd name="connsiteY2" fmla="*/ 803694 h 3607279"/>
              <a:gd name="connsiteX3" fmla="*/ 983412 w 1201948"/>
              <a:gd name="connsiteY3" fmla="*/ 467264 h 3607279"/>
              <a:gd name="connsiteX4" fmla="*/ 1043797 w 1201948"/>
              <a:gd name="connsiteY4" fmla="*/ 3607279 h 3607279"/>
              <a:gd name="connsiteX5" fmla="*/ 25880 w 1201948"/>
              <a:gd name="connsiteY5" fmla="*/ 3607279 h 3607279"/>
              <a:gd name="connsiteX0" fmla="*/ 25880 w 1201948"/>
              <a:gd name="connsiteY0" fmla="*/ 3477883 h 3477883"/>
              <a:gd name="connsiteX1" fmla="*/ 0 w 1201948"/>
              <a:gd name="connsiteY1" fmla="*/ 1450675 h 3477883"/>
              <a:gd name="connsiteX2" fmla="*/ 983412 w 1201948"/>
              <a:gd name="connsiteY2" fmla="*/ 337868 h 3477883"/>
              <a:gd name="connsiteX3" fmla="*/ 1043797 w 1201948"/>
              <a:gd name="connsiteY3" fmla="*/ 3477883 h 3477883"/>
              <a:gd name="connsiteX4" fmla="*/ 25880 w 1201948"/>
              <a:gd name="connsiteY4" fmla="*/ 3477883 h 3477883"/>
              <a:gd name="connsiteX0" fmla="*/ 25880 w 1043797"/>
              <a:gd name="connsiteY0" fmla="*/ 3477883 h 3477883"/>
              <a:gd name="connsiteX1" fmla="*/ 0 w 1043797"/>
              <a:gd name="connsiteY1" fmla="*/ 1450675 h 3477883"/>
              <a:gd name="connsiteX2" fmla="*/ 983412 w 1043797"/>
              <a:gd name="connsiteY2" fmla="*/ 337868 h 3477883"/>
              <a:gd name="connsiteX3" fmla="*/ 1043797 w 1043797"/>
              <a:gd name="connsiteY3" fmla="*/ 3477883 h 3477883"/>
              <a:gd name="connsiteX4" fmla="*/ 25880 w 1043797"/>
              <a:gd name="connsiteY4" fmla="*/ 3477883 h 3477883"/>
              <a:gd name="connsiteX0" fmla="*/ 25880 w 1043797"/>
              <a:gd name="connsiteY0" fmla="*/ 2847998 h 2847998"/>
              <a:gd name="connsiteX1" fmla="*/ 0 w 1043797"/>
              <a:gd name="connsiteY1" fmla="*/ 820790 h 2847998"/>
              <a:gd name="connsiteX2" fmla="*/ 934651 w 1043797"/>
              <a:gd name="connsiteY2" fmla="*/ 337868 h 2847998"/>
              <a:gd name="connsiteX3" fmla="*/ 1043797 w 1043797"/>
              <a:gd name="connsiteY3" fmla="*/ 2847998 h 2847998"/>
              <a:gd name="connsiteX4" fmla="*/ 25880 w 1043797"/>
              <a:gd name="connsiteY4" fmla="*/ 2847998 h 2847998"/>
              <a:gd name="connsiteX0" fmla="*/ 27333 w 1045250"/>
              <a:gd name="connsiteY0" fmla="*/ 2847998 h 2847998"/>
              <a:gd name="connsiteX1" fmla="*/ 0 w 1045250"/>
              <a:gd name="connsiteY1" fmla="*/ 1341918 h 2847998"/>
              <a:gd name="connsiteX2" fmla="*/ 936104 w 1045250"/>
              <a:gd name="connsiteY2" fmla="*/ 337868 h 2847998"/>
              <a:gd name="connsiteX3" fmla="*/ 1045250 w 1045250"/>
              <a:gd name="connsiteY3" fmla="*/ 2847998 h 2847998"/>
              <a:gd name="connsiteX4" fmla="*/ 27333 w 1045250"/>
              <a:gd name="connsiteY4" fmla="*/ 2847998 h 2847998"/>
              <a:gd name="connsiteX0" fmla="*/ 27333 w 1045250"/>
              <a:gd name="connsiteY0" fmla="*/ 3249620 h 3249620"/>
              <a:gd name="connsiteX1" fmla="*/ 0 w 1045250"/>
              <a:gd name="connsiteY1" fmla="*/ 1743540 h 3249620"/>
              <a:gd name="connsiteX2" fmla="*/ 1008112 w 1045250"/>
              <a:gd name="connsiteY2" fmla="*/ 337868 h 3249620"/>
              <a:gd name="connsiteX3" fmla="*/ 1045250 w 1045250"/>
              <a:gd name="connsiteY3" fmla="*/ 3249620 h 3249620"/>
              <a:gd name="connsiteX4" fmla="*/ 27333 w 1045250"/>
              <a:gd name="connsiteY4" fmla="*/ 3249620 h 324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250" h="3249620">
                <a:moveTo>
                  <a:pt x="27333" y="3249620"/>
                </a:moveTo>
                <a:lnTo>
                  <a:pt x="0" y="1743540"/>
                </a:lnTo>
                <a:cubicBezTo>
                  <a:pt x="159589" y="1220204"/>
                  <a:pt x="834146" y="0"/>
                  <a:pt x="1008112" y="337868"/>
                </a:cubicBezTo>
                <a:lnTo>
                  <a:pt x="1045250" y="3249620"/>
                </a:lnTo>
                <a:lnTo>
                  <a:pt x="27333" y="3249620"/>
                </a:lnTo>
                <a:close/>
              </a:path>
            </a:pathLst>
          </a:custGeom>
          <a:solidFill>
            <a:srgbClr val="D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400" dirty="0">
                <a:solidFill>
                  <a:schemeClr val="tx1"/>
                </a:solidFill>
              </a:rPr>
              <a:t>Prosperity</a:t>
            </a:r>
          </a:p>
        </p:txBody>
      </p:sp>
      <p:sp>
        <p:nvSpPr>
          <p:cNvPr id="14" name="Freeform 13"/>
          <p:cNvSpPr/>
          <p:nvPr/>
        </p:nvSpPr>
        <p:spPr>
          <a:xfrm>
            <a:off x="4716017" y="1782844"/>
            <a:ext cx="1656183" cy="2438244"/>
          </a:xfrm>
          <a:custGeom>
            <a:avLst/>
            <a:gdLst>
              <a:gd name="connsiteX0" fmla="*/ 228600 w 1559943"/>
              <a:gd name="connsiteY0" fmla="*/ 3473570 h 3998343"/>
              <a:gd name="connsiteX1" fmla="*/ 176841 w 1559943"/>
              <a:gd name="connsiteY1" fmla="*/ 316302 h 3998343"/>
              <a:gd name="connsiteX2" fmla="*/ 1289649 w 1559943"/>
              <a:gd name="connsiteY2" fmla="*/ 1575758 h 3998343"/>
              <a:gd name="connsiteX3" fmla="*/ 1384539 w 1559943"/>
              <a:gd name="connsiteY3" fmla="*/ 3464943 h 3998343"/>
              <a:gd name="connsiteX4" fmla="*/ 228600 w 1559943"/>
              <a:gd name="connsiteY4" fmla="*/ 3473570 h 3998343"/>
              <a:gd name="connsiteX0" fmla="*/ 228600 w 1559943"/>
              <a:gd name="connsiteY0" fmla="*/ 3473570 h 3473570"/>
              <a:gd name="connsiteX1" fmla="*/ 176841 w 1559943"/>
              <a:gd name="connsiteY1" fmla="*/ 316302 h 3473570"/>
              <a:gd name="connsiteX2" fmla="*/ 1289649 w 1559943"/>
              <a:gd name="connsiteY2" fmla="*/ 1575758 h 3473570"/>
              <a:gd name="connsiteX3" fmla="*/ 1384539 w 1559943"/>
              <a:gd name="connsiteY3" fmla="*/ 3464943 h 3473570"/>
              <a:gd name="connsiteX4" fmla="*/ 228600 w 1559943"/>
              <a:gd name="connsiteY4" fmla="*/ 3473570 h 3473570"/>
              <a:gd name="connsiteX0" fmla="*/ 51759 w 1383102"/>
              <a:gd name="connsiteY0" fmla="*/ 3473570 h 3473570"/>
              <a:gd name="connsiteX1" fmla="*/ 0 w 1383102"/>
              <a:gd name="connsiteY1" fmla="*/ 316302 h 3473570"/>
              <a:gd name="connsiteX2" fmla="*/ 1112808 w 1383102"/>
              <a:gd name="connsiteY2" fmla="*/ 1575758 h 3473570"/>
              <a:gd name="connsiteX3" fmla="*/ 1207698 w 1383102"/>
              <a:gd name="connsiteY3" fmla="*/ 3464943 h 3473570"/>
              <a:gd name="connsiteX4" fmla="*/ 51759 w 1383102"/>
              <a:gd name="connsiteY4" fmla="*/ 3473570 h 3473570"/>
              <a:gd name="connsiteX0" fmla="*/ 51759 w 1207698"/>
              <a:gd name="connsiteY0" fmla="*/ 3473570 h 3473570"/>
              <a:gd name="connsiteX1" fmla="*/ 0 w 1207698"/>
              <a:gd name="connsiteY1" fmla="*/ 316302 h 3473570"/>
              <a:gd name="connsiteX2" fmla="*/ 1112808 w 1207698"/>
              <a:gd name="connsiteY2" fmla="*/ 1575758 h 3473570"/>
              <a:gd name="connsiteX3" fmla="*/ 1207698 w 1207698"/>
              <a:gd name="connsiteY3" fmla="*/ 3464943 h 3473570"/>
              <a:gd name="connsiteX4" fmla="*/ 51759 w 1207698"/>
              <a:gd name="connsiteY4" fmla="*/ 3473570 h 3473570"/>
              <a:gd name="connsiteX0" fmla="*/ 51759 w 1207698"/>
              <a:gd name="connsiteY0" fmla="*/ 3473570 h 3473570"/>
              <a:gd name="connsiteX1" fmla="*/ 0 w 1207698"/>
              <a:gd name="connsiteY1" fmla="*/ 316302 h 3473570"/>
              <a:gd name="connsiteX2" fmla="*/ 1156487 w 1207698"/>
              <a:gd name="connsiteY2" fmla="*/ 1752600 h 3473570"/>
              <a:gd name="connsiteX3" fmla="*/ 1207698 w 1207698"/>
              <a:gd name="connsiteY3" fmla="*/ 3464943 h 3473570"/>
              <a:gd name="connsiteX4" fmla="*/ 51759 w 1207698"/>
              <a:gd name="connsiteY4" fmla="*/ 3473570 h 3473570"/>
              <a:gd name="connsiteX0" fmla="*/ 51759 w 1227925"/>
              <a:gd name="connsiteY0" fmla="*/ 3473570 h 3473570"/>
              <a:gd name="connsiteX1" fmla="*/ 0 w 1227925"/>
              <a:gd name="connsiteY1" fmla="*/ 316302 h 3473570"/>
              <a:gd name="connsiteX2" fmla="*/ 1227925 w 1227925"/>
              <a:gd name="connsiteY2" fmla="*/ 1752600 h 3473570"/>
              <a:gd name="connsiteX3" fmla="*/ 1207698 w 1227925"/>
              <a:gd name="connsiteY3" fmla="*/ 3464943 h 3473570"/>
              <a:gd name="connsiteX4" fmla="*/ 51759 w 1227925"/>
              <a:gd name="connsiteY4" fmla="*/ 3473570 h 3473570"/>
              <a:gd name="connsiteX0" fmla="*/ 37140 w 1213306"/>
              <a:gd name="connsiteY0" fmla="*/ 5352980 h 5352980"/>
              <a:gd name="connsiteX1" fmla="*/ 0 w 1213306"/>
              <a:gd name="connsiteY1" fmla="*/ 316303 h 5352980"/>
              <a:gd name="connsiteX2" fmla="*/ 1213306 w 1213306"/>
              <a:gd name="connsiteY2" fmla="*/ 3632010 h 5352980"/>
              <a:gd name="connsiteX3" fmla="*/ 1193079 w 1213306"/>
              <a:gd name="connsiteY3" fmla="*/ 5344353 h 5352980"/>
              <a:gd name="connsiteX4" fmla="*/ 37140 w 1213306"/>
              <a:gd name="connsiteY4" fmla="*/ 5352980 h 5352980"/>
              <a:gd name="connsiteX0" fmla="*/ 37140 w 1656183"/>
              <a:gd name="connsiteY0" fmla="*/ 5352980 h 5352980"/>
              <a:gd name="connsiteX1" fmla="*/ 0 w 1656183"/>
              <a:gd name="connsiteY1" fmla="*/ 316303 h 5352980"/>
              <a:gd name="connsiteX2" fmla="*/ 1213306 w 1656183"/>
              <a:gd name="connsiteY2" fmla="*/ 3632010 h 5352980"/>
              <a:gd name="connsiteX3" fmla="*/ 1656183 w 1656183"/>
              <a:gd name="connsiteY3" fmla="*/ 5352980 h 5352980"/>
              <a:gd name="connsiteX4" fmla="*/ 37140 w 1656183"/>
              <a:gd name="connsiteY4" fmla="*/ 5352980 h 5352980"/>
              <a:gd name="connsiteX0" fmla="*/ 37140 w 1656183"/>
              <a:gd name="connsiteY0" fmla="*/ 5696070 h 5696070"/>
              <a:gd name="connsiteX1" fmla="*/ 0 w 1656183"/>
              <a:gd name="connsiteY1" fmla="*/ 659393 h 5696070"/>
              <a:gd name="connsiteX2" fmla="*/ 511591 w 1656183"/>
              <a:gd name="connsiteY2" fmla="*/ 1739712 h 5696070"/>
              <a:gd name="connsiteX3" fmla="*/ 1213306 w 1656183"/>
              <a:gd name="connsiteY3" fmla="*/ 3975100 h 5696070"/>
              <a:gd name="connsiteX4" fmla="*/ 1656183 w 1656183"/>
              <a:gd name="connsiteY4" fmla="*/ 5696070 h 5696070"/>
              <a:gd name="connsiteX5" fmla="*/ 37140 w 1656183"/>
              <a:gd name="connsiteY5" fmla="*/ 5696070 h 5696070"/>
              <a:gd name="connsiteX0" fmla="*/ 37140 w 1656183"/>
              <a:gd name="connsiteY0" fmla="*/ 5696070 h 5696070"/>
              <a:gd name="connsiteX1" fmla="*/ 0 w 1656183"/>
              <a:gd name="connsiteY1" fmla="*/ 659393 h 5696070"/>
              <a:gd name="connsiteX2" fmla="*/ 648071 w 1656183"/>
              <a:gd name="connsiteY2" fmla="*/ 1658778 h 5696070"/>
              <a:gd name="connsiteX3" fmla="*/ 1213306 w 1656183"/>
              <a:gd name="connsiteY3" fmla="*/ 3975100 h 5696070"/>
              <a:gd name="connsiteX4" fmla="*/ 1656183 w 1656183"/>
              <a:gd name="connsiteY4" fmla="*/ 5696070 h 5696070"/>
              <a:gd name="connsiteX5" fmla="*/ 37140 w 1656183"/>
              <a:gd name="connsiteY5" fmla="*/ 5696070 h 56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6183" h="5696070">
                <a:moveTo>
                  <a:pt x="37140" y="5696070"/>
                </a:moveTo>
                <a:lnTo>
                  <a:pt x="0" y="659393"/>
                </a:lnTo>
                <a:cubicBezTo>
                  <a:pt x="79075" y="0"/>
                  <a:pt x="445853" y="1106160"/>
                  <a:pt x="648071" y="1658778"/>
                </a:cubicBezTo>
                <a:cubicBezTo>
                  <a:pt x="850289" y="2211396"/>
                  <a:pt x="1022541" y="3315707"/>
                  <a:pt x="1213306" y="3975100"/>
                </a:cubicBezTo>
                <a:lnTo>
                  <a:pt x="1656183" y="5696070"/>
                </a:lnTo>
                <a:lnTo>
                  <a:pt x="37140" y="5696070"/>
                </a:lnTo>
                <a:close/>
              </a:path>
            </a:pathLst>
          </a:cu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Downturn</a:t>
            </a:r>
            <a:endParaRPr lang="en-GB" dirty="0">
              <a:solidFill>
                <a:schemeClr val="tx1"/>
              </a:solidFill>
            </a:endParaRPr>
          </a:p>
        </p:txBody>
      </p:sp>
      <p:sp>
        <p:nvSpPr>
          <p:cNvPr id="15" name="Freeform 14"/>
          <p:cNvSpPr/>
          <p:nvPr/>
        </p:nvSpPr>
        <p:spPr>
          <a:xfrm>
            <a:off x="6372200" y="4221088"/>
            <a:ext cx="1975663" cy="792088"/>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 name="connsiteX0" fmla="*/ 0 w 2583901"/>
              <a:gd name="connsiteY0" fmla="*/ 1875768 h 1875768"/>
              <a:gd name="connsiteX1" fmla="*/ 8627 w 2583901"/>
              <a:gd name="connsiteY1" fmla="*/ 176364 h 1875768"/>
              <a:gd name="connsiteX2" fmla="*/ 2362490 w 2583901"/>
              <a:gd name="connsiteY2" fmla="*/ 257356 h 1875768"/>
              <a:gd name="connsiteX3" fmla="*/ 1337095 w 2583901"/>
              <a:gd name="connsiteY3" fmla="*/ 1720492 h 1875768"/>
              <a:gd name="connsiteX4" fmla="*/ 1362974 w 2583901"/>
              <a:gd name="connsiteY4" fmla="*/ 1875768 h 1875768"/>
              <a:gd name="connsiteX5" fmla="*/ 0 w 2583901"/>
              <a:gd name="connsiteY5" fmla="*/ 1875768 h 1875768"/>
              <a:gd name="connsiteX0" fmla="*/ 0 w 2583901"/>
              <a:gd name="connsiteY0" fmla="*/ 1699403 h 1699403"/>
              <a:gd name="connsiteX1" fmla="*/ 8627 w 2583901"/>
              <a:gd name="connsiteY1" fmla="*/ -1 h 1699403"/>
              <a:gd name="connsiteX2" fmla="*/ 2362490 w 2583901"/>
              <a:gd name="connsiteY2" fmla="*/ 80991 h 1699403"/>
              <a:gd name="connsiteX3" fmla="*/ 1337095 w 2583901"/>
              <a:gd name="connsiteY3" fmla="*/ 1544127 h 1699403"/>
              <a:gd name="connsiteX4" fmla="*/ 1362974 w 2583901"/>
              <a:gd name="connsiteY4" fmla="*/ 1699403 h 1699403"/>
              <a:gd name="connsiteX5" fmla="*/ 0 w 2583901"/>
              <a:gd name="connsiteY5" fmla="*/ 1699403 h 1699403"/>
              <a:gd name="connsiteX0" fmla="*/ 0 w 2583901"/>
              <a:gd name="connsiteY0" fmla="*/ 1699403 h 1699403"/>
              <a:gd name="connsiteX1" fmla="*/ 8627 w 2583901"/>
              <a:gd name="connsiteY1" fmla="*/ -1 h 1699403"/>
              <a:gd name="connsiteX2" fmla="*/ 2362490 w 2583901"/>
              <a:gd name="connsiteY2" fmla="*/ 80991 h 1699403"/>
              <a:gd name="connsiteX3" fmla="*/ 1908164 w 2583901"/>
              <a:gd name="connsiteY3" fmla="*/ 963761 h 1699403"/>
              <a:gd name="connsiteX4" fmla="*/ 1362974 w 2583901"/>
              <a:gd name="connsiteY4" fmla="*/ 1699403 h 1699403"/>
              <a:gd name="connsiteX5" fmla="*/ 0 w 2583901"/>
              <a:gd name="connsiteY5" fmla="*/ 1699403 h 1699403"/>
              <a:gd name="connsiteX0" fmla="*/ 539437 w 2578149"/>
              <a:gd name="connsiteY0" fmla="*/ 1258018 h 1699403"/>
              <a:gd name="connsiteX1" fmla="*/ 2875 w 2578149"/>
              <a:gd name="connsiteY1" fmla="*/ -1 h 1699403"/>
              <a:gd name="connsiteX2" fmla="*/ 2356738 w 2578149"/>
              <a:gd name="connsiteY2" fmla="*/ 80991 h 1699403"/>
              <a:gd name="connsiteX3" fmla="*/ 1902412 w 2578149"/>
              <a:gd name="connsiteY3" fmla="*/ 963761 h 1699403"/>
              <a:gd name="connsiteX4" fmla="*/ 1357222 w 2578149"/>
              <a:gd name="connsiteY4" fmla="*/ 1699403 h 1699403"/>
              <a:gd name="connsiteX5" fmla="*/ 539437 w 2578149"/>
              <a:gd name="connsiteY5" fmla="*/ 1258018 h 1699403"/>
              <a:gd name="connsiteX0" fmla="*/ 457201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457201 w 2495913"/>
              <a:gd name="connsiteY5" fmla="*/ 1324155 h 1765540"/>
              <a:gd name="connsiteX0" fmla="*/ 548066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548066 w 2495913"/>
              <a:gd name="connsiteY5" fmla="*/ 1324155 h 1765540"/>
              <a:gd name="connsiteX0" fmla="*/ 548066 w 2495913"/>
              <a:gd name="connsiteY0" fmla="*/ 1324155 h 1618412"/>
              <a:gd name="connsiteX1" fmla="*/ 2876 w 2495913"/>
              <a:gd name="connsiteY1" fmla="*/ 0 h 1618412"/>
              <a:gd name="connsiteX2" fmla="*/ 2274502 w 2495913"/>
              <a:gd name="connsiteY2" fmla="*/ 147128 h 1618412"/>
              <a:gd name="connsiteX3" fmla="*/ 1820176 w 2495913"/>
              <a:gd name="connsiteY3" fmla="*/ 1029898 h 1618412"/>
              <a:gd name="connsiteX4" fmla="*/ 1274986 w 2495913"/>
              <a:gd name="connsiteY4" fmla="*/ 1618412 h 1618412"/>
              <a:gd name="connsiteX5" fmla="*/ 548066 w 2495913"/>
              <a:gd name="connsiteY5" fmla="*/ 1324155 h 1618412"/>
              <a:gd name="connsiteX0" fmla="*/ 1272110 w 2493037"/>
              <a:gd name="connsiteY0" fmla="*/ 1618412 h 1618412"/>
              <a:gd name="connsiteX1" fmla="*/ 0 w 2493037"/>
              <a:gd name="connsiteY1" fmla="*/ 0 h 1618412"/>
              <a:gd name="connsiteX2" fmla="*/ 2271626 w 2493037"/>
              <a:gd name="connsiteY2" fmla="*/ 147128 h 1618412"/>
              <a:gd name="connsiteX3" fmla="*/ 1817300 w 2493037"/>
              <a:gd name="connsiteY3" fmla="*/ 1029898 h 1618412"/>
              <a:gd name="connsiteX4" fmla="*/ 1272110 w 2493037"/>
              <a:gd name="connsiteY4" fmla="*/ 1618412 h 1618412"/>
              <a:gd name="connsiteX0" fmla="*/ 1272110 w 2493037"/>
              <a:gd name="connsiteY0" fmla="*/ 1618412 h 1618412"/>
              <a:gd name="connsiteX1" fmla="*/ 656560 w 2493037"/>
              <a:gd name="connsiteY1" fmla="*/ 82274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71508 w 2493037"/>
              <a:gd name="connsiteY3" fmla="*/ 963751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54325 w 2493037"/>
              <a:gd name="connsiteY3" fmla="*/ 1029899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635570 w 2493037"/>
              <a:gd name="connsiteY5" fmla="*/ 1324155 h 1618412"/>
              <a:gd name="connsiteX6" fmla="*/ 1272110 w 2493037"/>
              <a:gd name="connsiteY6" fmla="*/ 1618412 h 161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037" h="1618412">
                <a:moveTo>
                  <a:pt x="1272110" y="1618412"/>
                </a:moveTo>
                <a:lnTo>
                  <a:pt x="726920" y="1471284"/>
                </a:lnTo>
                <a:lnTo>
                  <a:pt x="0" y="0"/>
                </a:lnTo>
                <a:lnTo>
                  <a:pt x="0" y="147128"/>
                </a:lnTo>
                <a:lnTo>
                  <a:pt x="2271626" y="147128"/>
                </a:lnTo>
                <a:cubicBezTo>
                  <a:pt x="2493037" y="404483"/>
                  <a:pt x="1543555" y="1258019"/>
                  <a:pt x="1635570" y="1324155"/>
                </a:cubicBezTo>
                <a:lnTo>
                  <a:pt x="1272110" y="1618412"/>
                </a:lnTo>
                <a:close/>
              </a:path>
            </a:pathLst>
          </a:custGeom>
          <a:solidFill>
            <a:srgbClr val="D9F1F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Recession</a:t>
            </a:r>
          </a:p>
        </p:txBody>
      </p:sp>
      <p:sp>
        <p:nvSpPr>
          <p:cNvPr id="16" name="Right Arrow 15"/>
          <p:cNvSpPr/>
          <p:nvPr/>
        </p:nvSpPr>
        <p:spPr>
          <a:xfrm>
            <a:off x="2428860" y="5357826"/>
            <a:ext cx="4857784" cy="857256"/>
          </a:xfrm>
          <a:prstGeom prst="rightArrow">
            <a:avLst/>
          </a:pr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Business Cycle (often around 7 years)</a:t>
            </a:r>
          </a:p>
        </p:txBody>
      </p:sp>
      <p:sp>
        <p:nvSpPr>
          <p:cNvPr id="18" name="TextBox 17"/>
          <p:cNvSpPr txBox="1"/>
          <p:nvPr/>
        </p:nvSpPr>
        <p:spPr>
          <a:xfrm>
            <a:off x="2483768" y="3429000"/>
            <a:ext cx="1224136" cy="369332"/>
          </a:xfrm>
          <a:prstGeom prst="rect">
            <a:avLst/>
          </a:prstGeom>
          <a:noFill/>
        </p:spPr>
        <p:txBody>
          <a:bodyPr wrap="square" rtlCol="0">
            <a:spAutoFit/>
          </a:bodyPr>
          <a:lstStyle/>
          <a:p>
            <a:r>
              <a:rPr lang="en-GB" dirty="0"/>
              <a:t>Recovery</a:t>
            </a:r>
          </a:p>
        </p:txBody>
      </p:sp>
      <p:sp>
        <p:nvSpPr>
          <p:cNvPr id="21" name="Freeform 20"/>
          <p:cNvSpPr/>
          <p:nvPr/>
        </p:nvSpPr>
        <p:spPr>
          <a:xfrm>
            <a:off x="1259632" y="4149080"/>
            <a:ext cx="1975663" cy="792088"/>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 name="connsiteX0" fmla="*/ 0 w 2583901"/>
              <a:gd name="connsiteY0" fmla="*/ 1875768 h 1875768"/>
              <a:gd name="connsiteX1" fmla="*/ 8627 w 2583901"/>
              <a:gd name="connsiteY1" fmla="*/ 176364 h 1875768"/>
              <a:gd name="connsiteX2" fmla="*/ 2362490 w 2583901"/>
              <a:gd name="connsiteY2" fmla="*/ 257356 h 1875768"/>
              <a:gd name="connsiteX3" fmla="*/ 1337095 w 2583901"/>
              <a:gd name="connsiteY3" fmla="*/ 1720492 h 1875768"/>
              <a:gd name="connsiteX4" fmla="*/ 1362974 w 2583901"/>
              <a:gd name="connsiteY4" fmla="*/ 1875768 h 1875768"/>
              <a:gd name="connsiteX5" fmla="*/ 0 w 2583901"/>
              <a:gd name="connsiteY5" fmla="*/ 1875768 h 1875768"/>
              <a:gd name="connsiteX0" fmla="*/ 0 w 2583901"/>
              <a:gd name="connsiteY0" fmla="*/ 1699403 h 1699403"/>
              <a:gd name="connsiteX1" fmla="*/ 8627 w 2583901"/>
              <a:gd name="connsiteY1" fmla="*/ -1 h 1699403"/>
              <a:gd name="connsiteX2" fmla="*/ 2362490 w 2583901"/>
              <a:gd name="connsiteY2" fmla="*/ 80991 h 1699403"/>
              <a:gd name="connsiteX3" fmla="*/ 1337095 w 2583901"/>
              <a:gd name="connsiteY3" fmla="*/ 1544127 h 1699403"/>
              <a:gd name="connsiteX4" fmla="*/ 1362974 w 2583901"/>
              <a:gd name="connsiteY4" fmla="*/ 1699403 h 1699403"/>
              <a:gd name="connsiteX5" fmla="*/ 0 w 2583901"/>
              <a:gd name="connsiteY5" fmla="*/ 1699403 h 1699403"/>
              <a:gd name="connsiteX0" fmla="*/ 0 w 2583901"/>
              <a:gd name="connsiteY0" fmla="*/ 1699403 h 1699403"/>
              <a:gd name="connsiteX1" fmla="*/ 8627 w 2583901"/>
              <a:gd name="connsiteY1" fmla="*/ -1 h 1699403"/>
              <a:gd name="connsiteX2" fmla="*/ 2362490 w 2583901"/>
              <a:gd name="connsiteY2" fmla="*/ 80991 h 1699403"/>
              <a:gd name="connsiteX3" fmla="*/ 1908164 w 2583901"/>
              <a:gd name="connsiteY3" fmla="*/ 963761 h 1699403"/>
              <a:gd name="connsiteX4" fmla="*/ 1362974 w 2583901"/>
              <a:gd name="connsiteY4" fmla="*/ 1699403 h 1699403"/>
              <a:gd name="connsiteX5" fmla="*/ 0 w 2583901"/>
              <a:gd name="connsiteY5" fmla="*/ 1699403 h 1699403"/>
              <a:gd name="connsiteX0" fmla="*/ 539437 w 2578149"/>
              <a:gd name="connsiteY0" fmla="*/ 1258018 h 1699403"/>
              <a:gd name="connsiteX1" fmla="*/ 2875 w 2578149"/>
              <a:gd name="connsiteY1" fmla="*/ -1 h 1699403"/>
              <a:gd name="connsiteX2" fmla="*/ 2356738 w 2578149"/>
              <a:gd name="connsiteY2" fmla="*/ 80991 h 1699403"/>
              <a:gd name="connsiteX3" fmla="*/ 1902412 w 2578149"/>
              <a:gd name="connsiteY3" fmla="*/ 963761 h 1699403"/>
              <a:gd name="connsiteX4" fmla="*/ 1357222 w 2578149"/>
              <a:gd name="connsiteY4" fmla="*/ 1699403 h 1699403"/>
              <a:gd name="connsiteX5" fmla="*/ 539437 w 2578149"/>
              <a:gd name="connsiteY5" fmla="*/ 1258018 h 1699403"/>
              <a:gd name="connsiteX0" fmla="*/ 457201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457201 w 2495913"/>
              <a:gd name="connsiteY5" fmla="*/ 1324155 h 1765540"/>
              <a:gd name="connsiteX0" fmla="*/ 548066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548066 w 2495913"/>
              <a:gd name="connsiteY5" fmla="*/ 1324155 h 1765540"/>
              <a:gd name="connsiteX0" fmla="*/ 548066 w 2495913"/>
              <a:gd name="connsiteY0" fmla="*/ 1324155 h 1618412"/>
              <a:gd name="connsiteX1" fmla="*/ 2876 w 2495913"/>
              <a:gd name="connsiteY1" fmla="*/ 0 h 1618412"/>
              <a:gd name="connsiteX2" fmla="*/ 2274502 w 2495913"/>
              <a:gd name="connsiteY2" fmla="*/ 147128 h 1618412"/>
              <a:gd name="connsiteX3" fmla="*/ 1820176 w 2495913"/>
              <a:gd name="connsiteY3" fmla="*/ 1029898 h 1618412"/>
              <a:gd name="connsiteX4" fmla="*/ 1274986 w 2495913"/>
              <a:gd name="connsiteY4" fmla="*/ 1618412 h 1618412"/>
              <a:gd name="connsiteX5" fmla="*/ 548066 w 2495913"/>
              <a:gd name="connsiteY5" fmla="*/ 1324155 h 1618412"/>
              <a:gd name="connsiteX0" fmla="*/ 1272110 w 2493037"/>
              <a:gd name="connsiteY0" fmla="*/ 1618412 h 1618412"/>
              <a:gd name="connsiteX1" fmla="*/ 0 w 2493037"/>
              <a:gd name="connsiteY1" fmla="*/ 0 h 1618412"/>
              <a:gd name="connsiteX2" fmla="*/ 2271626 w 2493037"/>
              <a:gd name="connsiteY2" fmla="*/ 147128 h 1618412"/>
              <a:gd name="connsiteX3" fmla="*/ 1817300 w 2493037"/>
              <a:gd name="connsiteY3" fmla="*/ 1029898 h 1618412"/>
              <a:gd name="connsiteX4" fmla="*/ 1272110 w 2493037"/>
              <a:gd name="connsiteY4" fmla="*/ 1618412 h 1618412"/>
              <a:gd name="connsiteX0" fmla="*/ 1272110 w 2493037"/>
              <a:gd name="connsiteY0" fmla="*/ 1618412 h 1618412"/>
              <a:gd name="connsiteX1" fmla="*/ 656560 w 2493037"/>
              <a:gd name="connsiteY1" fmla="*/ 82274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71508 w 2493037"/>
              <a:gd name="connsiteY3" fmla="*/ 963751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54325 w 2493037"/>
              <a:gd name="connsiteY3" fmla="*/ 1029899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635570 w 2493037"/>
              <a:gd name="connsiteY5" fmla="*/ 1324155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726435 w 2493037"/>
              <a:gd name="connsiteY5" fmla="*/ 1471284 h 1618412"/>
              <a:gd name="connsiteX6" fmla="*/ 1272110 w 2493037"/>
              <a:gd name="connsiteY6" fmla="*/ 1618412 h 161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037" h="1618412">
                <a:moveTo>
                  <a:pt x="1272110" y="1618412"/>
                </a:moveTo>
                <a:lnTo>
                  <a:pt x="726920" y="1471284"/>
                </a:lnTo>
                <a:lnTo>
                  <a:pt x="0" y="0"/>
                </a:lnTo>
                <a:lnTo>
                  <a:pt x="0" y="147128"/>
                </a:lnTo>
                <a:lnTo>
                  <a:pt x="2271626" y="147128"/>
                </a:lnTo>
                <a:cubicBezTo>
                  <a:pt x="2493037" y="404483"/>
                  <a:pt x="1634420" y="1405148"/>
                  <a:pt x="1726435" y="1471284"/>
                </a:cubicBezTo>
                <a:lnTo>
                  <a:pt x="1272110" y="1618412"/>
                </a:lnTo>
                <a:close/>
              </a:path>
            </a:pathLst>
          </a:custGeom>
          <a:solidFill>
            <a:srgbClr val="D9F1F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Recession</a:t>
            </a:r>
          </a:p>
        </p:txBody>
      </p:sp>
      <p:sp>
        <p:nvSpPr>
          <p:cNvPr id="22" name="TextBox 21"/>
          <p:cNvSpPr txBox="1"/>
          <p:nvPr/>
        </p:nvSpPr>
        <p:spPr>
          <a:xfrm>
            <a:off x="107504" y="4005064"/>
            <a:ext cx="936104" cy="646331"/>
          </a:xfrm>
          <a:prstGeom prst="rect">
            <a:avLst/>
          </a:prstGeom>
          <a:noFill/>
        </p:spPr>
        <p:txBody>
          <a:bodyPr wrap="square" rtlCol="0">
            <a:spAutoFit/>
          </a:bodyPr>
          <a:lstStyle/>
          <a:p>
            <a:r>
              <a:rPr lang="en-GB" dirty="0"/>
              <a:t>Zero growth</a:t>
            </a:r>
          </a:p>
        </p:txBody>
      </p:sp>
      <p:sp>
        <p:nvSpPr>
          <p:cNvPr id="23" name="TextBox 22"/>
          <p:cNvSpPr txBox="1"/>
          <p:nvPr/>
        </p:nvSpPr>
        <p:spPr>
          <a:xfrm>
            <a:off x="0" y="5157192"/>
            <a:ext cx="1979712" cy="646331"/>
          </a:xfrm>
          <a:prstGeom prst="rect">
            <a:avLst/>
          </a:prstGeom>
          <a:noFill/>
        </p:spPr>
        <p:txBody>
          <a:bodyPr wrap="square" rtlCol="0">
            <a:spAutoFit/>
          </a:bodyPr>
          <a:lstStyle/>
          <a:p>
            <a:r>
              <a:rPr lang="en-GB" dirty="0"/>
              <a:t>Negative economic growth</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Line 6"/>
          <p:cNvSpPr>
            <a:spLocks noChangeShapeType="1"/>
          </p:cNvSpPr>
          <p:nvPr/>
        </p:nvSpPr>
        <p:spPr bwMode="auto">
          <a:xfrm flipV="1">
            <a:off x="1331913" y="1916113"/>
            <a:ext cx="0" cy="4176712"/>
          </a:xfrm>
          <a:prstGeom prst="line">
            <a:avLst/>
          </a:prstGeom>
          <a:noFill/>
          <a:ln w="63500">
            <a:solidFill>
              <a:srgbClr val="0000FF"/>
            </a:solidFill>
            <a:round/>
            <a:headEnd/>
            <a:tailEnd type="triangle" w="med" len="med"/>
          </a:ln>
        </p:spPr>
        <p:txBody>
          <a:bodyPr/>
          <a:lstStyle/>
          <a:p>
            <a:endParaRPr lang="en-GB"/>
          </a:p>
        </p:txBody>
      </p:sp>
      <p:sp>
        <p:nvSpPr>
          <p:cNvPr id="12295" name="Line 7"/>
          <p:cNvSpPr>
            <a:spLocks noChangeShapeType="1"/>
          </p:cNvSpPr>
          <p:nvPr/>
        </p:nvSpPr>
        <p:spPr bwMode="auto">
          <a:xfrm>
            <a:off x="1331913" y="6092825"/>
            <a:ext cx="5688012" cy="0"/>
          </a:xfrm>
          <a:prstGeom prst="line">
            <a:avLst/>
          </a:prstGeom>
          <a:noFill/>
          <a:ln w="63500">
            <a:solidFill>
              <a:srgbClr val="0000FF"/>
            </a:solidFill>
            <a:round/>
            <a:headEnd/>
            <a:tailEnd type="triangle" w="med" len="med"/>
          </a:ln>
        </p:spPr>
        <p:txBody>
          <a:bodyPr/>
          <a:lstStyle/>
          <a:p>
            <a:endParaRPr lang="en-GB"/>
          </a:p>
        </p:txBody>
      </p:sp>
      <p:sp>
        <p:nvSpPr>
          <p:cNvPr id="12296" name="Line 8"/>
          <p:cNvSpPr>
            <a:spLocks noChangeShapeType="1"/>
          </p:cNvSpPr>
          <p:nvPr/>
        </p:nvSpPr>
        <p:spPr bwMode="auto">
          <a:xfrm>
            <a:off x="1331913" y="2636838"/>
            <a:ext cx="1223962" cy="647700"/>
          </a:xfrm>
          <a:prstGeom prst="line">
            <a:avLst/>
          </a:prstGeom>
          <a:noFill/>
          <a:ln w="63500">
            <a:solidFill>
              <a:srgbClr val="0000FF"/>
            </a:solidFill>
            <a:round/>
            <a:headEnd/>
            <a:tailEnd/>
          </a:ln>
        </p:spPr>
        <p:txBody>
          <a:bodyPr/>
          <a:lstStyle/>
          <a:p>
            <a:endParaRPr lang="en-GB"/>
          </a:p>
        </p:txBody>
      </p:sp>
      <p:sp>
        <p:nvSpPr>
          <p:cNvPr id="12297" name="Line 9"/>
          <p:cNvSpPr>
            <a:spLocks noChangeShapeType="1"/>
          </p:cNvSpPr>
          <p:nvPr/>
        </p:nvSpPr>
        <p:spPr bwMode="auto">
          <a:xfrm>
            <a:off x="2555874" y="3284538"/>
            <a:ext cx="1728094" cy="2592734"/>
          </a:xfrm>
          <a:prstGeom prst="line">
            <a:avLst/>
          </a:prstGeom>
          <a:noFill/>
          <a:ln w="63500">
            <a:solidFill>
              <a:srgbClr val="0000FF"/>
            </a:solidFill>
            <a:round/>
            <a:headEnd/>
            <a:tailEnd/>
          </a:ln>
        </p:spPr>
        <p:txBody>
          <a:bodyPr/>
          <a:lstStyle/>
          <a:p>
            <a:endParaRPr lang="en-GB"/>
          </a:p>
        </p:txBody>
      </p:sp>
      <p:sp>
        <p:nvSpPr>
          <p:cNvPr id="12298" name="Line 10"/>
          <p:cNvSpPr>
            <a:spLocks noChangeShapeType="1"/>
          </p:cNvSpPr>
          <p:nvPr/>
        </p:nvSpPr>
        <p:spPr bwMode="auto">
          <a:xfrm>
            <a:off x="1331913" y="2636838"/>
            <a:ext cx="1223962" cy="1512887"/>
          </a:xfrm>
          <a:prstGeom prst="line">
            <a:avLst/>
          </a:prstGeom>
          <a:noFill/>
          <a:ln w="63500">
            <a:solidFill>
              <a:srgbClr val="0000FF"/>
            </a:solidFill>
            <a:round/>
            <a:headEnd/>
            <a:tailEnd/>
          </a:ln>
        </p:spPr>
        <p:txBody>
          <a:bodyPr/>
          <a:lstStyle/>
          <a:p>
            <a:endParaRPr lang="en-GB"/>
          </a:p>
        </p:txBody>
      </p:sp>
      <p:sp>
        <p:nvSpPr>
          <p:cNvPr id="12300" name="Line 12"/>
          <p:cNvSpPr>
            <a:spLocks noChangeShapeType="1"/>
          </p:cNvSpPr>
          <p:nvPr/>
        </p:nvSpPr>
        <p:spPr bwMode="auto">
          <a:xfrm>
            <a:off x="2555875" y="4941888"/>
            <a:ext cx="431800" cy="1008062"/>
          </a:xfrm>
          <a:prstGeom prst="line">
            <a:avLst/>
          </a:prstGeom>
          <a:noFill/>
          <a:ln w="63500">
            <a:solidFill>
              <a:srgbClr val="0000FF"/>
            </a:solidFill>
            <a:round/>
            <a:headEnd/>
            <a:tailEnd/>
          </a:ln>
        </p:spPr>
        <p:txBody>
          <a:bodyPr/>
          <a:lstStyle/>
          <a:p>
            <a:endParaRPr lang="en-GB"/>
          </a:p>
        </p:txBody>
      </p:sp>
      <p:sp>
        <p:nvSpPr>
          <p:cNvPr id="12302" name="Text Box 14"/>
          <p:cNvSpPr txBox="1">
            <a:spLocks noChangeArrowheads="1"/>
          </p:cNvSpPr>
          <p:nvPr/>
        </p:nvSpPr>
        <p:spPr bwMode="auto">
          <a:xfrm>
            <a:off x="4211960" y="5229200"/>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Average revenue</a:t>
            </a:r>
          </a:p>
        </p:txBody>
      </p:sp>
      <p:sp>
        <p:nvSpPr>
          <p:cNvPr id="12303" name="Text Box 15"/>
          <p:cNvSpPr txBox="1">
            <a:spLocks noChangeArrowheads="1"/>
          </p:cNvSpPr>
          <p:nvPr/>
        </p:nvSpPr>
        <p:spPr bwMode="auto">
          <a:xfrm>
            <a:off x="2771800" y="5301208"/>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revenue</a:t>
            </a:r>
          </a:p>
        </p:txBody>
      </p:sp>
      <p:sp>
        <p:nvSpPr>
          <p:cNvPr id="12304" name="Text Box 16"/>
          <p:cNvSpPr txBox="1">
            <a:spLocks noChangeArrowheads="1"/>
          </p:cNvSpPr>
          <p:nvPr/>
        </p:nvSpPr>
        <p:spPr bwMode="auto">
          <a:xfrm>
            <a:off x="2051720" y="6165304"/>
            <a:ext cx="1008062" cy="366713"/>
          </a:xfrm>
          <a:prstGeom prst="rect">
            <a:avLst/>
          </a:prstGeom>
          <a:noFill/>
          <a:ln w="9525">
            <a:noFill/>
            <a:miter lim="800000"/>
            <a:headEnd/>
            <a:tailEnd/>
          </a:ln>
          <a:effectLst/>
        </p:spPr>
        <p:txBody>
          <a:bodyPr>
            <a:spAutoFit/>
          </a:bodyPr>
          <a:lstStyle/>
          <a:p>
            <a:pPr>
              <a:spcBef>
                <a:spcPct val="50000"/>
              </a:spcBef>
            </a:pPr>
            <a:r>
              <a:rPr lang="en-GB" dirty="0"/>
              <a:t>Output</a:t>
            </a:r>
          </a:p>
        </p:txBody>
      </p:sp>
      <p:sp>
        <p:nvSpPr>
          <p:cNvPr id="12307" name="Arc 19"/>
          <p:cNvSpPr>
            <a:spLocks/>
          </p:cNvSpPr>
          <p:nvPr/>
        </p:nvSpPr>
        <p:spPr bwMode="auto">
          <a:xfrm rot="6307128">
            <a:off x="1092105" y="2318460"/>
            <a:ext cx="2833687"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9" name="Text Box 21"/>
          <p:cNvSpPr txBox="1">
            <a:spLocks noChangeArrowheads="1"/>
          </p:cNvSpPr>
          <p:nvPr/>
        </p:nvSpPr>
        <p:spPr bwMode="auto">
          <a:xfrm>
            <a:off x="3275856" y="2060848"/>
            <a:ext cx="194421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2310" name="Text Box 22"/>
          <p:cNvSpPr txBox="1">
            <a:spLocks noChangeArrowheads="1"/>
          </p:cNvSpPr>
          <p:nvPr/>
        </p:nvSpPr>
        <p:spPr bwMode="auto">
          <a:xfrm>
            <a:off x="971600" y="1484784"/>
            <a:ext cx="792163" cy="366713"/>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Price</a:t>
            </a:r>
          </a:p>
        </p:txBody>
      </p:sp>
      <p:sp>
        <p:nvSpPr>
          <p:cNvPr id="12311" name="Line 23"/>
          <p:cNvSpPr>
            <a:spLocks noChangeShapeType="1"/>
          </p:cNvSpPr>
          <p:nvPr/>
        </p:nvSpPr>
        <p:spPr bwMode="auto">
          <a:xfrm flipH="1">
            <a:off x="1331913" y="3284538"/>
            <a:ext cx="1223962" cy="0"/>
          </a:xfrm>
          <a:prstGeom prst="line">
            <a:avLst/>
          </a:prstGeom>
          <a:noFill/>
          <a:ln w="31750">
            <a:solidFill>
              <a:schemeClr val="tx1"/>
            </a:solidFill>
            <a:prstDash val="dash"/>
            <a:round/>
            <a:headEnd/>
            <a:tailEnd/>
          </a:ln>
          <a:effectLst/>
        </p:spPr>
        <p:txBody>
          <a:bodyPr/>
          <a:lstStyle/>
          <a:p>
            <a:endParaRPr lang="en-GB"/>
          </a:p>
        </p:txBody>
      </p:sp>
      <p:sp>
        <p:nvSpPr>
          <p:cNvPr id="12312" name="Text Box 24"/>
          <p:cNvSpPr txBox="1">
            <a:spLocks noChangeArrowheads="1"/>
          </p:cNvSpPr>
          <p:nvPr/>
        </p:nvSpPr>
        <p:spPr bwMode="auto">
          <a:xfrm>
            <a:off x="467544" y="3068960"/>
            <a:ext cx="79208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24" name="Line 12"/>
          <p:cNvSpPr>
            <a:spLocks noChangeShapeType="1"/>
          </p:cNvSpPr>
          <p:nvPr/>
        </p:nvSpPr>
        <p:spPr bwMode="auto">
          <a:xfrm>
            <a:off x="2555776" y="4149080"/>
            <a:ext cx="0" cy="792088"/>
          </a:xfrm>
          <a:prstGeom prst="line">
            <a:avLst/>
          </a:prstGeom>
          <a:noFill/>
          <a:ln w="63500">
            <a:solidFill>
              <a:srgbClr val="0000FF"/>
            </a:solidFill>
            <a:round/>
            <a:headEnd/>
            <a:tailEnd/>
          </a:ln>
        </p:spPr>
        <p:txBody>
          <a:bodyPr/>
          <a:lstStyle/>
          <a:p>
            <a:endParaRPr lang="en-GB"/>
          </a:p>
        </p:txBody>
      </p:sp>
      <p:sp>
        <p:nvSpPr>
          <p:cNvPr id="25" name="Line 23"/>
          <p:cNvSpPr>
            <a:spLocks noChangeShapeType="1"/>
          </p:cNvSpPr>
          <p:nvPr/>
        </p:nvSpPr>
        <p:spPr bwMode="auto">
          <a:xfrm>
            <a:off x="2555774" y="4941168"/>
            <a:ext cx="1" cy="1152128"/>
          </a:xfrm>
          <a:prstGeom prst="line">
            <a:avLst/>
          </a:prstGeom>
          <a:noFill/>
          <a:ln w="31750">
            <a:solidFill>
              <a:schemeClr val="tx1"/>
            </a:solidFill>
            <a:prstDash val="dash"/>
            <a:round/>
            <a:headEnd/>
            <a:tailEnd/>
          </a:ln>
          <a:effectLst/>
        </p:spPr>
        <p:txBody>
          <a:bodyPr/>
          <a:lstStyle/>
          <a:p>
            <a:endParaRPr lang="en-GB"/>
          </a:p>
        </p:txBody>
      </p:sp>
      <p:sp>
        <p:nvSpPr>
          <p:cNvPr id="26" name="Line 23"/>
          <p:cNvSpPr>
            <a:spLocks noChangeShapeType="1"/>
          </p:cNvSpPr>
          <p:nvPr/>
        </p:nvSpPr>
        <p:spPr bwMode="auto">
          <a:xfrm flipH="1">
            <a:off x="2555775" y="3284984"/>
            <a:ext cx="0" cy="864096"/>
          </a:xfrm>
          <a:prstGeom prst="line">
            <a:avLst/>
          </a:prstGeom>
          <a:noFill/>
          <a:ln w="31750">
            <a:solidFill>
              <a:schemeClr val="tx1"/>
            </a:solidFill>
            <a:prstDash val="dash"/>
            <a:round/>
            <a:headEnd/>
            <a:tailEnd/>
          </a:ln>
          <a:effectLst/>
        </p:spPr>
        <p:txBody>
          <a:bodyPr/>
          <a:lstStyle/>
          <a:p>
            <a:endParaRPr lang="en-GB"/>
          </a:p>
        </p:txBody>
      </p:sp>
      <p:sp>
        <p:nvSpPr>
          <p:cNvPr id="28" name="Arc 20"/>
          <p:cNvSpPr>
            <a:spLocks/>
          </p:cNvSpPr>
          <p:nvPr/>
        </p:nvSpPr>
        <p:spPr bwMode="auto">
          <a:xfrm rot="8206521">
            <a:off x="1832424" y="1880466"/>
            <a:ext cx="2307333" cy="2376553"/>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29" name="Line 18"/>
          <p:cNvSpPr>
            <a:spLocks noChangeShapeType="1"/>
          </p:cNvSpPr>
          <p:nvPr/>
        </p:nvSpPr>
        <p:spPr bwMode="auto">
          <a:xfrm flipH="1" flipV="1">
            <a:off x="3419872" y="4005064"/>
            <a:ext cx="1152128" cy="431725"/>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 name="TextBox 29"/>
          <p:cNvSpPr txBox="1"/>
          <p:nvPr/>
        </p:nvSpPr>
        <p:spPr>
          <a:xfrm>
            <a:off x="4716016" y="4221088"/>
            <a:ext cx="2952328" cy="646331"/>
          </a:xfrm>
          <a:prstGeom prst="rect">
            <a:avLst/>
          </a:prstGeom>
          <a:noFill/>
        </p:spPr>
        <p:txBody>
          <a:bodyPr wrap="square" rtlCol="0">
            <a:spAutoFit/>
          </a:bodyPr>
          <a:lstStyle/>
          <a:p>
            <a:r>
              <a:rPr lang="en-GB" dirty="0"/>
              <a:t>MC cuts the lowest point of the AC curve</a:t>
            </a:r>
          </a:p>
        </p:txBody>
      </p:sp>
      <p:sp>
        <p:nvSpPr>
          <p:cNvPr id="31" name="Rounded Rectangle 30"/>
          <p:cNvSpPr/>
          <p:nvPr/>
        </p:nvSpPr>
        <p:spPr>
          <a:xfrm>
            <a:off x="1331640" y="3284984"/>
            <a:ext cx="1224136" cy="576064"/>
          </a:xfrm>
          <a:prstGeom prst="roundRect">
            <a:avLst/>
          </a:prstGeom>
          <a:solidFill>
            <a:srgbClr val="0066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Profit</a:t>
            </a:r>
            <a:endParaRPr lang="en-GB" b="1" dirty="0">
              <a:solidFill>
                <a:schemeClr val="tx1"/>
              </a:solidFill>
            </a:endParaRPr>
          </a:p>
        </p:txBody>
      </p:sp>
      <p:sp>
        <p:nvSpPr>
          <p:cNvPr id="32" name="Line 54"/>
          <p:cNvSpPr>
            <a:spLocks noChangeShapeType="1"/>
          </p:cNvSpPr>
          <p:nvPr/>
        </p:nvSpPr>
        <p:spPr bwMode="auto">
          <a:xfrm flipH="1">
            <a:off x="2267744" y="1484784"/>
            <a:ext cx="1296144" cy="1944216"/>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3" name="TextBox 32"/>
          <p:cNvSpPr txBox="1"/>
          <p:nvPr/>
        </p:nvSpPr>
        <p:spPr>
          <a:xfrm>
            <a:off x="3203848" y="1124744"/>
            <a:ext cx="2880320" cy="369332"/>
          </a:xfrm>
          <a:prstGeom prst="rect">
            <a:avLst/>
          </a:prstGeom>
          <a:noFill/>
        </p:spPr>
        <p:txBody>
          <a:bodyPr wrap="square" rtlCol="0">
            <a:spAutoFit/>
          </a:bodyPr>
          <a:lstStyle/>
          <a:p>
            <a:r>
              <a:rPr lang="en-GB" b="1" dirty="0">
                <a:solidFill>
                  <a:srgbClr val="0066FF"/>
                </a:solidFill>
              </a:rPr>
              <a:t>Super-normal profit</a:t>
            </a:r>
          </a:p>
        </p:txBody>
      </p:sp>
      <p:sp>
        <p:nvSpPr>
          <p:cNvPr id="34" name="Text Box 21"/>
          <p:cNvSpPr txBox="1">
            <a:spLocks noChangeArrowheads="1"/>
          </p:cNvSpPr>
          <p:nvPr/>
        </p:nvSpPr>
        <p:spPr bwMode="auto">
          <a:xfrm>
            <a:off x="4211960" y="2636912"/>
            <a:ext cx="2088232"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35" name="Rectangle 34"/>
          <p:cNvSpPr/>
          <p:nvPr/>
        </p:nvSpPr>
        <p:spPr>
          <a:xfrm>
            <a:off x="1331640" y="3861048"/>
            <a:ext cx="1224136" cy="2232248"/>
          </a:xfrm>
          <a:prstGeom prst="rect">
            <a:avLst/>
          </a:pr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Costs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619672" y="1124744"/>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19672" y="5372894"/>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1611568" y="3196199"/>
            <a:ext cx="3816424"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891488" y="675919"/>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2339752" y="2852936"/>
            <a:ext cx="26642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Firm’s Demand Curve</a:t>
            </a:r>
          </a:p>
        </p:txBody>
      </p:sp>
      <p:sp>
        <p:nvSpPr>
          <p:cNvPr id="7" name="Text Box 6"/>
          <p:cNvSpPr txBox="1">
            <a:spLocks noChangeArrowheads="1"/>
          </p:cNvSpPr>
          <p:nvPr/>
        </p:nvSpPr>
        <p:spPr bwMode="auto">
          <a:xfrm>
            <a:off x="4131848" y="5428447"/>
            <a:ext cx="108012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a:t>
            </a:r>
          </a:p>
        </p:txBody>
      </p:sp>
      <p:sp>
        <p:nvSpPr>
          <p:cNvPr id="8" name="Text Box 7"/>
          <p:cNvSpPr txBox="1">
            <a:spLocks noChangeArrowheads="1"/>
          </p:cNvSpPr>
          <p:nvPr/>
        </p:nvSpPr>
        <p:spPr bwMode="auto">
          <a:xfrm>
            <a:off x="5580112" y="2996952"/>
            <a:ext cx="194421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 = MR = AR</a:t>
            </a:r>
          </a:p>
        </p:txBody>
      </p:sp>
      <p:sp>
        <p:nvSpPr>
          <p:cNvPr id="10" name="Text Box 7"/>
          <p:cNvSpPr txBox="1">
            <a:spLocks noChangeArrowheads="1"/>
          </p:cNvSpPr>
          <p:nvPr/>
        </p:nvSpPr>
        <p:spPr bwMode="auto">
          <a:xfrm>
            <a:off x="5724128" y="3861048"/>
            <a:ext cx="2808312"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AR = Average Revenue</a:t>
            </a:r>
          </a:p>
        </p:txBody>
      </p:sp>
      <p:sp>
        <p:nvSpPr>
          <p:cNvPr id="11" name="Text Box 7"/>
          <p:cNvSpPr txBox="1">
            <a:spLocks noChangeArrowheads="1"/>
          </p:cNvSpPr>
          <p:nvPr/>
        </p:nvSpPr>
        <p:spPr bwMode="auto">
          <a:xfrm>
            <a:off x="5724128" y="3501008"/>
            <a:ext cx="2880320"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MR = Marginal Revenue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3851920" y="980728"/>
            <a:ext cx="1440160"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Demand</a:t>
            </a:r>
          </a:p>
        </p:txBody>
      </p:sp>
      <p:sp>
        <p:nvSpPr>
          <p:cNvPr id="7" name="Text Box 6"/>
          <p:cNvSpPr txBox="1">
            <a:spLocks noChangeArrowheads="1"/>
          </p:cNvSpPr>
          <p:nvPr/>
        </p:nvSpPr>
        <p:spPr bwMode="auto">
          <a:xfrm>
            <a:off x="5868144" y="5229200"/>
            <a:ext cx="1080120" cy="369332"/>
          </a:xfrm>
          <a:prstGeom prst="rect">
            <a:avLst/>
          </a:prstGeom>
          <a:noFill/>
          <a:ln w="57150">
            <a:noFill/>
            <a:miter lim="800000"/>
            <a:headEnd/>
            <a:tailEnd/>
          </a:ln>
        </p:spPr>
        <p:txBody>
          <a:bodyPr wrap="square">
            <a:spAutoFit/>
          </a:bodyPr>
          <a:lstStyle/>
          <a:p>
            <a:pPr>
              <a:spcBef>
                <a:spcPct val="50000"/>
              </a:spcBef>
            </a:pPr>
            <a:r>
              <a:rPr lang="en-GB" dirty="0"/>
              <a:t>Quantity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rot="2778191">
            <a:off x="3925404" y="2056756"/>
            <a:ext cx="3024336" cy="79208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Extension of demand</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 Arrow 13"/>
          <p:cNvSpPr/>
          <p:nvPr/>
        </p:nvSpPr>
        <p:spPr>
          <a:xfrm rot="2776982">
            <a:off x="3869765" y="2244905"/>
            <a:ext cx="3312368" cy="792088"/>
          </a:xfrm>
          <a:prstGeom prst="lef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Contraction of demand</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2823678">
            <a:off x="3234557" y="2222340"/>
            <a:ext cx="4536504" cy="936104"/>
          </a:xfrm>
          <a:prstGeom prst="lef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Movement along the demand curve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18633525">
            <a:off x="2834183" y="1684669"/>
            <a:ext cx="4558797" cy="936104"/>
          </a:xfrm>
          <a:prstGeom prst="lef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Movement along the supply curve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5" name="Right Arrow 14"/>
          <p:cNvSpPr/>
          <p:nvPr/>
        </p:nvSpPr>
        <p:spPr>
          <a:xfrm rot="18661842">
            <a:off x="3559186" y="1913380"/>
            <a:ext cx="3024336" cy="79208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Extension of Supply</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5" name="Left Arrow 14"/>
          <p:cNvSpPr/>
          <p:nvPr/>
        </p:nvSpPr>
        <p:spPr>
          <a:xfrm rot="18652369">
            <a:off x="3556855" y="2218841"/>
            <a:ext cx="2607062" cy="792088"/>
          </a:xfrm>
          <a:prstGeom prst="lef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Contraction of Supply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292080"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588224"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419872" y="2780928"/>
            <a:ext cx="187220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319972"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5292080" y="2780928"/>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5616116"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ine 5"/>
          <p:cNvSpPr>
            <a:spLocks noChangeShapeType="1"/>
          </p:cNvSpPr>
          <p:nvPr/>
        </p:nvSpPr>
        <p:spPr bwMode="auto">
          <a:xfrm flipH="1">
            <a:off x="4860032" y="1340768"/>
            <a:ext cx="3096344" cy="3672408"/>
          </a:xfrm>
          <a:prstGeom prst="line">
            <a:avLst/>
          </a:prstGeom>
          <a:noFill/>
          <a:ln w="63500">
            <a:solidFill>
              <a:srgbClr val="0000FF"/>
            </a:solidFill>
            <a:round/>
            <a:headEnd/>
            <a:tailEnd/>
          </a:ln>
        </p:spPr>
        <p:txBody>
          <a:bodyPr/>
          <a:lstStyle/>
          <a:p>
            <a:endParaRPr lang="en-GB"/>
          </a:p>
        </p:txBody>
      </p:sp>
      <p:sp>
        <p:nvSpPr>
          <p:cNvPr id="20" name="Right Arrow 19"/>
          <p:cNvSpPr/>
          <p:nvPr/>
        </p:nvSpPr>
        <p:spPr>
          <a:xfrm>
            <a:off x="6084168" y="2060848"/>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Right Arrow 20"/>
          <p:cNvSpPr/>
          <p:nvPr/>
        </p:nvSpPr>
        <p:spPr>
          <a:xfrm>
            <a:off x="4644008" y="371703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2" name="TextBox 21"/>
          <p:cNvSpPr txBox="1"/>
          <p:nvPr/>
        </p:nvSpPr>
        <p:spPr>
          <a:xfrm>
            <a:off x="6660232" y="692696"/>
            <a:ext cx="576064" cy="369332"/>
          </a:xfrm>
          <a:prstGeom prst="rect">
            <a:avLst/>
          </a:prstGeom>
          <a:noFill/>
        </p:spPr>
        <p:txBody>
          <a:bodyPr wrap="square" rtlCol="0">
            <a:spAutoFit/>
          </a:bodyPr>
          <a:lstStyle/>
          <a:p>
            <a:r>
              <a:rPr lang="en-GB" dirty="0">
                <a:solidFill>
                  <a:srgbClr val="0066FF"/>
                </a:solidFill>
              </a:rPr>
              <a:t>S</a:t>
            </a:r>
          </a:p>
        </p:txBody>
      </p:sp>
      <p:sp>
        <p:nvSpPr>
          <p:cNvPr id="23" name="TextBox 22"/>
          <p:cNvSpPr txBox="1"/>
          <p:nvPr/>
        </p:nvSpPr>
        <p:spPr>
          <a:xfrm>
            <a:off x="7884368" y="980728"/>
            <a:ext cx="576064" cy="369332"/>
          </a:xfrm>
          <a:prstGeom prst="rect">
            <a:avLst/>
          </a:prstGeom>
          <a:noFill/>
        </p:spPr>
        <p:txBody>
          <a:bodyPr wrap="square" rtlCol="0">
            <a:spAutoFit/>
          </a:bodyPr>
          <a:lstStyle/>
          <a:p>
            <a:r>
              <a:rPr lang="en-GB" dirty="0">
                <a:solidFill>
                  <a:srgbClr val="0066FF"/>
                </a:solidFill>
              </a:rPr>
              <a:t>S 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5D0D7F0-E4C9-4B52-96EB-933AAA8D3BAA}"/>
              </a:ext>
            </a:extLst>
          </p:cNvPr>
          <p:cNvCxnSpPr>
            <a:cxnSpLocks/>
          </p:cNvCxnSpPr>
          <p:nvPr/>
        </p:nvCxnSpPr>
        <p:spPr>
          <a:xfrm>
            <a:off x="188640" y="1808820"/>
            <a:ext cx="324036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602B31B-8918-4775-A866-FFE1A4D3BC8C}"/>
              </a:ext>
            </a:extLst>
          </p:cNvPr>
          <p:cNvCxnSpPr>
            <a:cxnSpLocks/>
          </p:cNvCxnSpPr>
          <p:nvPr/>
        </p:nvCxnSpPr>
        <p:spPr>
          <a:xfrm>
            <a:off x="1808820" y="1808820"/>
            <a:ext cx="0" cy="108012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76B6F1A-67B3-4C67-B816-C57DFDA13C35}"/>
              </a:ext>
            </a:extLst>
          </p:cNvPr>
          <p:cNvSpPr txBox="1"/>
          <p:nvPr/>
        </p:nvSpPr>
        <p:spPr>
          <a:xfrm>
            <a:off x="484464" y="1026052"/>
            <a:ext cx="2674506" cy="300082"/>
          </a:xfrm>
          <a:prstGeom prst="rect">
            <a:avLst/>
          </a:prstGeom>
          <a:noFill/>
          <a:ln>
            <a:solidFill>
              <a:schemeClr val="tx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Bank agrees loan with borrower</a:t>
            </a:r>
          </a:p>
        </p:txBody>
      </p:sp>
      <p:sp>
        <p:nvSpPr>
          <p:cNvPr id="9" name="TextBox 8">
            <a:extLst>
              <a:ext uri="{FF2B5EF4-FFF2-40B4-BE49-F238E27FC236}">
                <a16:creationId xmlns:a16="http://schemas.microsoft.com/office/drawing/2014/main" id="{1852108D-0813-41F5-8B05-BC64951D880C}"/>
              </a:ext>
            </a:extLst>
          </p:cNvPr>
          <p:cNvSpPr txBox="1"/>
          <p:nvPr/>
        </p:nvSpPr>
        <p:spPr>
          <a:xfrm>
            <a:off x="728700" y="1970838"/>
            <a:ext cx="540060" cy="300082"/>
          </a:xfrm>
          <a:prstGeom prst="rect">
            <a:avLst/>
          </a:prstGeom>
          <a:noFill/>
          <a:ln>
            <a:solidFill>
              <a:schemeClr val="bg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Loan</a:t>
            </a:r>
          </a:p>
        </p:txBody>
      </p:sp>
      <p:sp>
        <p:nvSpPr>
          <p:cNvPr id="10" name="TextBox 9">
            <a:extLst>
              <a:ext uri="{FF2B5EF4-FFF2-40B4-BE49-F238E27FC236}">
                <a16:creationId xmlns:a16="http://schemas.microsoft.com/office/drawing/2014/main" id="{36B7F2ED-E6FB-4FD4-864B-7EA44061AB79}"/>
              </a:ext>
            </a:extLst>
          </p:cNvPr>
          <p:cNvSpPr txBox="1"/>
          <p:nvPr/>
        </p:nvSpPr>
        <p:spPr>
          <a:xfrm>
            <a:off x="1889829" y="1970838"/>
            <a:ext cx="1458162" cy="300082"/>
          </a:xfrm>
          <a:prstGeom prst="rect">
            <a:avLst/>
          </a:prstGeom>
          <a:noFill/>
          <a:ln>
            <a:solidFill>
              <a:schemeClr val="bg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Account payable</a:t>
            </a:r>
          </a:p>
        </p:txBody>
      </p:sp>
      <p:sp>
        <p:nvSpPr>
          <p:cNvPr id="11" name="TextBox 10">
            <a:extLst>
              <a:ext uri="{FF2B5EF4-FFF2-40B4-BE49-F238E27FC236}">
                <a16:creationId xmlns:a16="http://schemas.microsoft.com/office/drawing/2014/main" id="{7BA06B96-62E4-48CC-BD89-394BC29CE1B7}"/>
              </a:ext>
            </a:extLst>
          </p:cNvPr>
          <p:cNvSpPr txBox="1"/>
          <p:nvPr/>
        </p:nvSpPr>
        <p:spPr>
          <a:xfrm>
            <a:off x="728700" y="2355409"/>
            <a:ext cx="540060" cy="300082"/>
          </a:xfrm>
          <a:prstGeom prst="rect">
            <a:avLst/>
          </a:prstGeom>
          <a:noFill/>
          <a:ln>
            <a:solidFill>
              <a:schemeClr val="bg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£10</a:t>
            </a:r>
          </a:p>
        </p:txBody>
      </p:sp>
      <p:sp>
        <p:nvSpPr>
          <p:cNvPr id="12" name="TextBox 11">
            <a:extLst>
              <a:ext uri="{FF2B5EF4-FFF2-40B4-BE49-F238E27FC236}">
                <a16:creationId xmlns:a16="http://schemas.microsoft.com/office/drawing/2014/main" id="{E710A19F-316F-4ED1-B08F-7846B0122A73}"/>
              </a:ext>
            </a:extLst>
          </p:cNvPr>
          <p:cNvSpPr txBox="1"/>
          <p:nvPr/>
        </p:nvSpPr>
        <p:spPr>
          <a:xfrm>
            <a:off x="2314471" y="2355409"/>
            <a:ext cx="540060" cy="300082"/>
          </a:xfrm>
          <a:prstGeom prst="rect">
            <a:avLst/>
          </a:prstGeom>
          <a:noFill/>
          <a:ln>
            <a:solidFill>
              <a:schemeClr val="bg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£10</a:t>
            </a:r>
          </a:p>
        </p:txBody>
      </p:sp>
      <p:sp>
        <p:nvSpPr>
          <p:cNvPr id="13" name="TextBox 12">
            <a:extLst>
              <a:ext uri="{FF2B5EF4-FFF2-40B4-BE49-F238E27FC236}">
                <a16:creationId xmlns:a16="http://schemas.microsoft.com/office/drawing/2014/main" id="{3C9AC90C-4C03-421F-BAC0-A85A115A1A96}"/>
              </a:ext>
            </a:extLst>
          </p:cNvPr>
          <p:cNvSpPr txBox="1"/>
          <p:nvPr/>
        </p:nvSpPr>
        <p:spPr>
          <a:xfrm>
            <a:off x="667287" y="1473595"/>
            <a:ext cx="70207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Assets</a:t>
            </a:r>
          </a:p>
        </p:txBody>
      </p:sp>
      <p:sp>
        <p:nvSpPr>
          <p:cNvPr id="14" name="TextBox 13">
            <a:extLst>
              <a:ext uri="{FF2B5EF4-FFF2-40B4-BE49-F238E27FC236}">
                <a16:creationId xmlns:a16="http://schemas.microsoft.com/office/drawing/2014/main" id="{715F5ADA-6272-4739-A575-6EB1320B4C34}"/>
              </a:ext>
            </a:extLst>
          </p:cNvPr>
          <p:cNvSpPr txBox="1"/>
          <p:nvPr/>
        </p:nvSpPr>
        <p:spPr>
          <a:xfrm>
            <a:off x="2158184" y="1473595"/>
            <a:ext cx="852633"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Liabilities</a:t>
            </a:r>
          </a:p>
        </p:txBody>
      </p:sp>
    </p:spTree>
    <p:extLst>
      <p:ext uri="{BB962C8B-B14F-4D97-AF65-F5344CB8AC3E}">
        <p14:creationId xmlns:p14="http://schemas.microsoft.com/office/powerpoint/2010/main" val="29152738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292080"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588224"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419872" y="2780928"/>
            <a:ext cx="187220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319972"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5292080" y="2780928"/>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5616116"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ine 5"/>
          <p:cNvSpPr>
            <a:spLocks noChangeShapeType="1"/>
          </p:cNvSpPr>
          <p:nvPr/>
        </p:nvSpPr>
        <p:spPr bwMode="auto">
          <a:xfrm flipH="1">
            <a:off x="4860032" y="1340768"/>
            <a:ext cx="3096344" cy="3672408"/>
          </a:xfrm>
          <a:prstGeom prst="line">
            <a:avLst/>
          </a:prstGeom>
          <a:noFill/>
          <a:ln w="63500">
            <a:solidFill>
              <a:srgbClr val="0000FF"/>
            </a:solidFill>
            <a:round/>
            <a:headEnd/>
            <a:tailEnd/>
          </a:ln>
        </p:spPr>
        <p:txBody>
          <a:bodyPr/>
          <a:lstStyle/>
          <a:p>
            <a:endParaRPr lang="en-GB"/>
          </a:p>
        </p:txBody>
      </p:sp>
      <p:sp>
        <p:nvSpPr>
          <p:cNvPr id="20" name="Right Arrow 19"/>
          <p:cNvSpPr/>
          <p:nvPr/>
        </p:nvSpPr>
        <p:spPr>
          <a:xfrm rot="10800000">
            <a:off x="6024501" y="2019454"/>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Right Arrow 20"/>
          <p:cNvSpPr/>
          <p:nvPr/>
        </p:nvSpPr>
        <p:spPr>
          <a:xfrm rot="10800000">
            <a:off x="4644008" y="371703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2" name="TextBox 21"/>
          <p:cNvSpPr txBox="1"/>
          <p:nvPr/>
        </p:nvSpPr>
        <p:spPr>
          <a:xfrm>
            <a:off x="6660232" y="692696"/>
            <a:ext cx="576064" cy="369332"/>
          </a:xfrm>
          <a:prstGeom prst="rect">
            <a:avLst/>
          </a:prstGeom>
          <a:noFill/>
        </p:spPr>
        <p:txBody>
          <a:bodyPr wrap="square" rtlCol="0">
            <a:spAutoFit/>
          </a:bodyPr>
          <a:lstStyle/>
          <a:p>
            <a:r>
              <a:rPr lang="en-GB" dirty="0">
                <a:solidFill>
                  <a:srgbClr val="0066FF"/>
                </a:solidFill>
              </a:rPr>
              <a:t>S 1</a:t>
            </a:r>
          </a:p>
        </p:txBody>
      </p:sp>
      <p:sp>
        <p:nvSpPr>
          <p:cNvPr id="23" name="TextBox 22"/>
          <p:cNvSpPr txBox="1"/>
          <p:nvPr/>
        </p:nvSpPr>
        <p:spPr>
          <a:xfrm>
            <a:off x="7884368" y="980728"/>
            <a:ext cx="576064" cy="369332"/>
          </a:xfrm>
          <a:prstGeom prst="rect">
            <a:avLst/>
          </a:prstGeom>
          <a:noFill/>
        </p:spPr>
        <p:txBody>
          <a:bodyPr wrap="square" rtlCol="0">
            <a:spAutoFit/>
          </a:bodyPr>
          <a:lstStyle/>
          <a:p>
            <a:r>
              <a:rPr lang="en-GB" dirty="0">
                <a:solidFill>
                  <a:srgbClr val="0066FF"/>
                </a:solidFill>
              </a:rPr>
              <a:t>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911752" y="5301208"/>
            <a:ext cx="223224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a:t>
            </a:r>
          </a:p>
        </p:txBody>
      </p:sp>
      <p:sp>
        <p:nvSpPr>
          <p:cNvPr id="7" name="Line 5"/>
          <p:cNvSpPr>
            <a:spLocks noChangeShapeType="1"/>
          </p:cNvSpPr>
          <p:nvPr/>
        </p:nvSpPr>
        <p:spPr bwMode="auto">
          <a:xfrm>
            <a:off x="4139952" y="836712"/>
            <a:ext cx="3313113" cy="3744913"/>
          </a:xfrm>
          <a:prstGeom prst="line">
            <a:avLst/>
          </a:prstGeom>
          <a:noFill/>
          <a:ln w="63500">
            <a:solidFill>
              <a:srgbClr val="0000FF"/>
            </a:solidFill>
            <a:round/>
            <a:headEnd/>
            <a:tailEnd/>
          </a:ln>
        </p:spPr>
        <p:txBody>
          <a:bodyPr/>
          <a:lstStyle/>
          <a:p>
            <a:endParaRPr lang="en-GB"/>
          </a:p>
        </p:txBody>
      </p:sp>
      <p:sp>
        <p:nvSpPr>
          <p:cNvPr id="8" name="Right Arrow 7"/>
          <p:cNvSpPr/>
          <p:nvPr/>
        </p:nvSpPr>
        <p:spPr>
          <a:xfrm>
            <a:off x="4788024" y="2420888"/>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9" name="Right Arrow 8"/>
          <p:cNvSpPr/>
          <p:nvPr/>
        </p:nvSpPr>
        <p:spPr>
          <a:xfrm>
            <a:off x="5580112" y="3356992"/>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1" name="Straight Connector 10"/>
          <p:cNvCxnSpPr/>
          <p:nvPr/>
        </p:nvCxnSpPr>
        <p:spPr>
          <a:xfrm>
            <a:off x="3347864" y="278092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743908"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680012"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432048" cy="369332"/>
          </a:xfrm>
          <a:prstGeom prst="rect">
            <a:avLst/>
          </a:prstGeom>
          <a:noFill/>
        </p:spPr>
        <p:txBody>
          <a:bodyPr wrap="square" rtlCol="0">
            <a:spAutoFit/>
          </a:bodyPr>
          <a:lstStyle/>
          <a:p>
            <a:r>
              <a:rPr lang="en-GB" dirty="0">
                <a:solidFill>
                  <a:srgbClr val="0066FF"/>
                </a:solidFill>
              </a:rPr>
              <a:t>D</a:t>
            </a:r>
          </a:p>
        </p:txBody>
      </p:sp>
      <p:sp>
        <p:nvSpPr>
          <p:cNvPr id="17" name="TextBox 16"/>
          <p:cNvSpPr txBox="1"/>
          <p:nvPr/>
        </p:nvSpPr>
        <p:spPr>
          <a:xfrm>
            <a:off x="4067944" y="476672"/>
            <a:ext cx="648072" cy="369332"/>
          </a:xfrm>
          <a:prstGeom prst="rect">
            <a:avLst/>
          </a:prstGeom>
          <a:noFill/>
        </p:spPr>
        <p:txBody>
          <a:bodyPr wrap="square" rtlCol="0">
            <a:spAutoFit/>
          </a:bodyPr>
          <a:lstStyle/>
          <a:p>
            <a:r>
              <a:rPr lang="en-GB" dirty="0">
                <a:solidFill>
                  <a:srgbClr val="0066FF"/>
                </a:solidFill>
              </a:rPr>
              <a:t>D 1</a:t>
            </a:r>
          </a:p>
        </p:txBody>
      </p:sp>
      <p:sp>
        <p:nvSpPr>
          <p:cNvPr id="18" name="TextBox 17"/>
          <p:cNvSpPr txBox="1"/>
          <p:nvPr/>
        </p:nvSpPr>
        <p:spPr>
          <a:xfrm>
            <a:off x="4716016" y="5229200"/>
            <a:ext cx="432048" cy="369332"/>
          </a:xfrm>
          <a:prstGeom prst="rect">
            <a:avLst/>
          </a:prstGeom>
          <a:noFill/>
        </p:spPr>
        <p:txBody>
          <a:bodyPr wrap="square" rtlCol="0">
            <a:spAutoFit/>
          </a:bodyPr>
          <a:lstStyle/>
          <a:p>
            <a:r>
              <a:rPr lang="en-GB" dirty="0">
                <a:solidFill>
                  <a:srgbClr val="0066FF"/>
                </a:solidFill>
              </a:rPr>
              <a:t>Q</a:t>
            </a:r>
          </a:p>
        </p:txBody>
      </p:sp>
      <p:sp>
        <p:nvSpPr>
          <p:cNvPr id="19" name="TextBox 18"/>
          <p:cNvSpPr txBox="1"/>
          <p:nvPr/>
        </p:nvSpPr>
        <p:spPr>
          <a:xfrm>
            <a:off x="5724128" y="5229200"/>
            <a:ext cx="576064" cy="369332"/>
          </a:xfrm>
          <a:prstGeom prst="rect">
            <a:avLst/>
          </a:prstGeom>
          <a:noFill/>
        </p:spPr>
        <p:txBody>
          <a:bodyPr wrap="square" rtlCol="0">
            <a:spAutoFit/>
          </a:bodyPr>
          <a:lstStyle/>
          <a:p>
            <a:r>
              <a:rPr lang="en-GB" dirty="0">
                <a:solidFill>
                  <a:srgbClr val="0066FF"/>
                </a:solidFill>
              </a:rPr>
              <a:t>Q 1</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4211960" y="105273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493204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615617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563888" y="764704"/>
            <a:ext cx="3384376" cy="369332"/>
          </a:xfrm>
          <a:prstGeom prst="rect">
            <a:avLst/>
          </a:prstGeom>
          <a:noFill/>
        </p:spPr>
        <p:txBody>
          <a:bodyPr wrap="square" rtlCol="0">
            <a:spAutoFit/>
          </a:bodyPr>
          <a:lstStyle/>
          <a:p>
            <a:r>
              <a:rPr lang="en-GB" dirty="0">
                <a:solidFill>
                  <a:srgbClr val="FF0000"/>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FF0000"/>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6012160" y="188640"/>
            <a:ext cx="3024336" cy="369332"/>
          </a:xfrm>
          <a:prstGeom prst="rect">
            <a:avLst/>
          </a:prstGeom>
          <a:noFill/>
        </p:spPr>
        <p:txBody>
          <a:bodyPr wrap="square" rtlCol="0">
            <a:spAutoFit/>
          </a:bodyPr>
          <a:lstStyle/>
          <a:p>
            <a:r>
              <a:rPr lang="en-GB" dirty="0">
                <a:solidFill>
                  <a:srgbClr val="FF0000"/>
                </a:solidFill>
              </a:rPr>
              <a:t>Marginal Social Cost (MSC)</a:t>
            </a:r>
          </a:p>
        </p:txBody>
      </p:sp>
      <p:sp>
        <p:nvSpPr>
          <p:cNvPr id="24" name="TextBox 23"/>
          <p:cNvSpPr txBox="1"/>
          <p:nvPr/>
        </p:nvSpPr>
        <p:spPr>
          <a:xfrm>
            <a:off x="6983760" y="2492896"/>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10800000">
            <a:off x="6372200" y="1628800"/>
            <a:ext cx="813890"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6" name="Right Arrow 25"/>
          <p:cNvSpPr/>
          <p:nvPr/>
        </p:nvSpPr>
        <p:spPr>
          <a:xfrm rot="10800000">
            <a:off x="4644008" y="1772816"/>
            <a:ext cx="701584"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18" idx="0"/>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16" name="TextBox 15"/>
          <p:cNvSpPr txBox="1"/>
          <p:nvPr/>
        </p:nvSpPr>
        <p:spPr>
          <a:xfrm>
            <a:off x="3707904" y="980728"/>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493204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579613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FF0000"/>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6012160" y="188640"/>
            <a:ext cx="3024336" cy="369332"/>
          </a:xfrm>
          <a:prstGeom prst="rect">
            <a:avLst/>
          </a:prstGeom>
          <a:noFill/>
        </p:spPr>
        <p:txBody>
          <a:bodyPr wrap="square" rtlCol="0">
            <a:spAutoFit/>
          </a:bodyPr>
          <a:lstStyle/>
          <a:p>
            <a:r>
              <a:rPr lang="en-GB" dirty="0">
                <a:solidFill>
                  <a:srgbClr val="FF0000"/>
                </a:solidFill>
              </a:rPr>
              <a:t>Marginal Social Cost (MSC)</a:t>
            </a:r>
          </a:p>
        </p:txBody>
      </p:sp>
      <p:sp>
        <p:nvSpPr>
          <p:cNvPr id="24" name="TextBox 23"/>
          <p:cNvSpPr txBox="1"/>
          <p:nvPr/>
        </p:nvSpPr>
        <p:spPr>
          <a:xfrm>
            <a:off x="6983760" y="2492896"/>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16200000">
            <a:off x="5616116" y="2384884"/>
            <a:ext cx="1224136"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347864" y="3717032"/>
            <a:ext cx="25922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4427984" y="3717032"/>
            <a:ext cx="3024336"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18" idx="0"/>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9" name="Freeform 28"/>
          <p:cNvSpPr/>
          <p:nvPr/>
        </p:nvSpPr>
        <p:spPr>
          <a:xfrm>
            <a:off x="5287992" y="2276872"/>
            <a:ext cx="652160" cy="1432486"/>
          </a:xfrm>
          <a:custGeom>
            <a:avLst/>
            <a:gdLst>
              <a:gd name="connsiteX0" fmla="*/ 2875 w 754812"/>
              <a:gd name="connsiteY0" fmla="*/ 862641 h 1759788"/>
              <a:gd name="connsiteX1" fmla="*/ 632604 w 754812"/>
              <a:gd name="connsiteY1" fmla="*/ 129396 h 1759788"/>
              <a:gd name="connsiteX2" fmla="*/ 649857 w 754812"/>
              <a:gd name="connsiteY2" fmla="*/ 1639018 h 1759788"/>
              <a:gd name="connsiteX3" fmla="*/ 2875 w 754812"/>
              <a:gd name="connsiteY3" fmla="*/ 862641 h 1759788"/>
              <a:gd name="connsiteX0" fmla="*/ 0 w 751937"/>
              <a:gd name="connsiteY0" fmla="*/ 733245 h 1630392"/>
              <a:gd name="connsiteX1" fmla="*/ 629729 w 751937"/>
              <a:gd name="connsiteY1" fmla="*/ 0 h 1630392"/>
              <a:gd name="connsiteX2" fmla="*/ 646982 w 751937"/>
              <a:gd name="connsiteY2" fmla="*/ 1509622 h 1630392"/>
              <a:gd name="connsiteX3" fmla="*/ 0 w 751937"/>
              <a:gd name="connsiteY3" fmla="*/ 733245 h 1630392"/>
              <a:gd name="connsiteX0" fmla="*/ 0 w 646982"/>
              <a:gd name="connsiteY0" fmla="*/ 733245 h 1630392"/>
              <a:gd name="connsiteX1" fmla="*/ 629729 w 646982"/>
              <a:gd name="connsiteY1" fmla="*/ 0 h 1630392"/>
              <a:gd name="connsiteX2" fmla="*/ 646982 w 646982"/>
              <a:gd name="connsiteY2" fmla="*/ 1509622 h 1630392"/>
              <a:gd name="connsiteX3" fmla="*/ 0 w 646982"/>
              <a:gd name="connsiteY3" fmla="*/ 733245 h 1630392"/>
              <a:gd name="connsiteX0" fmla="*/ 0 w 646982"/>
              <a:gd name="connsiteY0" fmla="*/ 733245 h 1509622"/>
              <a:gd name="connsiteX1" fmla="*/ 629729 w 646982"/>
              <a:gd name="connsiteY1" fmla="*/ 0 h 1509622"/>
              <a:gd name="connsiteX2" fmla="*/ 646982 w 646982"/>
              <a:gd name="connsiteY2" fmla="*/ 1509622 h 1509622"/>
              <a:gd name="connsiteX3" fmla="*/ 0 w 646982"/>
              <a:gd name="connsiteY3" fmla="*/ 733245 h 1509622"/>
            </a:gdLst>
            <a:ahLst/>
            <a:cxnLst>
              <a:cxn ang="0">
                <a:pos x="connsiteX0" y="connsiteY0"/>
              </a:cxn>
              <a:cxn ang="0">
                <a:pos x="connsiteX1" y="connsiteY1"/>
              </a:cxn>
              <a:cxn ang="0">
                <a:pos x="connsiteX2" y="connsiteY2"/>
              </a:cxn>
              <a:cxn ang="0">
                <a:pos x="connsiteX3" y="connsiteY3"/>
              </a:cxn>
            </a:cxnLst>
            <a:rect l="l" t="t" r="r" b="b"/>
            <a:pathLst>
              <a:path w="646982" h="1509622">
                <a:moveTo>
                  <a:pt x="0" y="733245"/>
                </a:moveTo>
                <a:lnTo>
                  <a:pt x="629729" y="0"/>
                </a:lnTo>
                <a:lnTo>
                  <a:pt x="646982" y="1509622"/>
                </a:lnTo>
                <a:lnTo>
                  <a:pt x="0" y="733245"/>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4932040" y="2492896"/>
            <a:ext cx="1512168" cy="923330"/>
          </a:xfrm>
          <a:prstGeom prst="rect">
            <a:avLst/>
          </a:prstGeom>
          <a:noFill/>
        </p:spPr>
        <p:txBody>
          <a:bodyPr wrap="square" rtlCol="0">
            <a:spAutoFit/>
          </a:bodyPr>
          <a:lstStyle/>
          <a:p>
            <a:r>
              <a:rPr lang="en-GB" dirty="0"/>
              <a:t>Dead weight social welfare loss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4211960" y="105273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543609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615617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563888" y="764704"/>
            <a:ext cx="3384376" cy="369332"/>
          </a:xfrm>
          <a:prstGeom prst="rect">
            <a:avLst/>
          </a:prstGeom>
          <a:noFill/>
        </p:spPr>
        <p:txBody>
          <a:bodyPr wrap="square" rtlCol="0">
            <a:spAutoFit/>
          </a:bodyPr>
          <a:lstStyle/>
          <a:p>
            <a:r>
              <a:rPr lang="en-GB" dirty="0">
                <a:solidFill>
                  <a:srgbClr val="FF0000"/>
                </a:solidFill>
              </a:rPr>
              <a:t>Marginal Social Benefit (MSB)</a:t>
            </a:r>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164288" y="2204864"/>
            <a:ext cx="1800200"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7020272" y="2780928"/>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6" name="Right Arrow 25"/>
          <p:cNvSpPr/>
          <p:nvPr/>
        </p:nvSpPr>
        <p:spPr>
          <a:xfrm rot="5400000">
            <a:off x="4860032" y="227687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590002" y="3843046"/>
            <a:ext cx="2736304"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1" name="Right Arrow 20"/>
          <p:cNvSpPr/>
          <p:nvPr/>
        </p:nvSpPr>
        <p:spPr>
          <a:xfrm rot="5400000">
            <a:off x="6228184" y="3861048"/>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5" name="Freeform 24"/>
          <p:cNvSpPr/>
          <p:nvPr/>
        </p:nvSpPr>
        <p:spPr>
          <a:xfrm rot="10800000">
            <a:off x="5940152" y="2564904"/>
            <a:ext cx="502966" cy="1080120"/>
          </a:xfrm>
          <a:custGeom>
            <a:avLst/>
            <a:gdLst>
              <a:gd name="connsiteX0" fmla="*/ 2875 w 754812"/>
              <a:gd name="connsiteY0" fmla="*/ 862641 h 1759788"/>
              <a:gd name="connsiteX1" fmla="*/ 632604 w 754812"/>
              <a:gd name="connsiteY1" fmla="*/ 129396 h 1759788"/>
              <a:gd name="connsiteX2" fmla="*/ 649857 w 754812"/>
              <a:gd name="connsiteY2" fmla="*/ 1639018 h 1759788"/>
              <a:gd name="connsiteX3" fmla="*/ 2875 w 754812"/>
              <a:gd name="connsiteY3" fmla="*/ 862641 h 1759788"/>
              <a:gd name="connsiteX0" fmla="*/ 0 w 751937"/>
              <a:gd name="connsiteY0" fmla="*/ 733245 h 1630392"/>
              <a:gd name="connsiteX1" fmla="*/ 629729 w 751937"/>
              <a:gd name="connsiteY1" fmla="*/ 0 h 1630392"/>
              <a:gd name="connsiteX2" fmla="*/ 646982 w 751937"/>
              <a:gd name="connsiteY2" fmla="*/ 1509622 h 1630392"/>
              <a:gd name="connsiteX3" fmla="*/ 0 w 751937"/>
              <a:gd name="connsiteY3" fmla="*/ 733245 h 1630392"/>
              <a:gd name="connsiteX0" fmla="*/ 0 w 646982"/>
              <a:gd name="connsiteY0" fmla="*/ 733245 h 1630392"/>
              <a:gd name="connsiteX1" fmla="*/ 629729 w 646982"/>
              <a:gd name="connsiteY1" fmla="*/ 0 h 1630392"/>
              <a:gd name="connsiteX2" fmla="*/ 646982 w 646982"/>
              <a:gd name="connsiteY2" fmla="*/ 1509622 h 1630392"/>
              <a:gd name="connsiteX3" fmla="*/ 0 w 646982"/>
              <a:gd name="connsiteY3" fmla="*/ 733245 h 1630392"/>
              <a:gd name="connsiteX0" fmla="*/ 0 w 646982"/>
              <a:gd name="connsiteY0" fmla="*/ 733245 h 1509622"/>
              <a:gd name="connsiteX1" fmla="*/ 629729 w 646982"/>
              <a:gd name="connsiteY1" fmla="*/ 0 h 1509622"/>
              <a:gd name="connsiteX2" fmla="*/ 646982 w 646982"/>
              <a:gd name="connsiteY2" fmla="*/ 1509622 h 1509622"/>
              <a:gd name="connsiteX3" fmla="*/ 0 w 646982"/>
              <a:gd name="connsiteY3" fmla="*/ 733245 h 1509622"/>
            </a:gdLst>
            <a:ahLst/>
            <a:cxnLst>
              <a:cxn ang="0">
                <a:pos x="connsiteX0" y="connsiteY0"/>
              </a:cxn>
              <a:cxn ang="0">
                <a:pos x="connsiteX1" y="connsiteY1"/>
              </a:cxn>
              <a:cxn ang="0">
                <a:pos x="connsiteX2" y="connsiteY2"/>
              </a:cxn>
              <a:cxn ang="0">
                <a:pos x="connsiteX3" y="connsiteY3"/>
              </a:cxn>
            </a:cxnLst>
            <a:rect l="l" t="t" r="r" b="b"/>
            <a:pathLst>
              <a:path w="646982" h="1509622">
                <a:moveTo>
                  <a:pt x="0" y="733245"/>
                </a:moveTo>
                <a:lnTo>
                  <a:pt x="629729" y="0"/>
                </a:lnTo>
                <a:lnTo>
                  <a:pt x="646982" y="1509622"/>
                </a:lnTo>
                <a:lnTo>
                  <a:pt x="0" y="733245"/>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4932040" y="2780928"/>
            <a:ext cx="2088232" cy="584775"/>
          </a:xfrm>
          <a:prstGeom prst="rect">
            <a:avLst/>
          </a:prstGeom>
          <a:noFill/>
        </p:spPr>
        <p:txBody>
          <a:bodyPr wrap="square" rtlCol="0">
            <a:spAutoFit/>
          </a:bodyPr>
          <a:lstStyle/>
          <a:p>
            <a:r>
              <a:rPr lang="en-GB" sz="1600" dirty="0"/>
              <a:t>Dead weight social welfare loss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615617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4932040"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3851920" y="105273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0000FF"/>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92280" y="2204864"/>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5796136" y="188640"/>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a:off x="6300192" y="1772816"/>
            <a:ext cx="1008112"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6" name="Right Arrow 25"/>
          <p:cNvSpPr/>
          <p:nvPr/>
        </p:nvSpPr>
        <p:spPr>
          <a:xfrm>
            <a:off x="4644008" y="1772816"/>
            <a:ext cx="701584"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16" name="TextBox 15"/>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565212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4932040"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3851920" y="105273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0000FF"/>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92280" y="2204864"/>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5796136" y="188640"/>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5400000">
            <a:off x="5868144" y="2204864"/>
            <a:ext cx="1008112"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347864" y="3717032"/>
            <a:ext cx="25922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184068" y="4473116"/>
            <a:ext cx="151216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5270740" y="2967487"/>
            <a:ext cx="655607" cy="1518249"/>
          </a:xfrm>
          <a:custGeom>
            <a:avLst/>
            <a:gdLst>
              <a:gd name="connsiteX0" fmla="*/ 103517 w 766313"/>
              <a:gd name="connsiteY0" fmla="*/ 126521 h 1771291"/>
              <a:gd name="connsiteX1" fmla="*/ 138022 w 766313"/>
              <a:gd name="connsiteY1" fmla="*/ 1644770 h 1771291"/>
              <a:gd name="connsiteX2" fmla="*/ 759124 w 766313"/>
              <a:gd name="connsiteY2" fmla="*/ 885645 h 1771291"/>
              <a:gd name="connsiteX3" fmla="*/ 103517 w 766313"/>
              <a:gd name="connsiteY3" fmla="*/ 126521 h 1771291"/>
              <a:gd name="connsiteX0" fmla="*/ 103517 w 766313"/>
              <a:gd name="connsiteY0" fmla="*/ 0 h 1644770"/>
              <a:gd name="connsiteX1" fmla="*/ 138022 w 766313"/>
              <a:gd name="connsiteY1" fmla="*/ 1518249 h 1644770"/>
              <a:gd name="connsiteX2" fmla="*/ 759124 w 766313"/>
              <a:gd name="connsiteY2" fmla="*/ 759124 h 1644770"/>
              <a:gd name="connsiteX3" fmla="*/ 103517 w 766313"/>
              <a:gd name="connsiteY3" fmla="*/ 0 h 1644770"/>
              <a:gd name="connsiteX0" fmla="*/ 103517 w 759124"/>
              <a:gd name="connsiteY0" fmla="*/ 0 h 1518249"/>
              <a:gd name="connsiteX1" fmla="*/ 138022 w 759124"/>
              <a:gd name="connsiteY1" fmla="*/ 1518249 h 1518249"/>
              <a:gd name="connsiteX2" fmla="*/ 759124 w 759124"/>
              <a:gd name="connsiteY2" fmla="*/ 759124 h 1518249"/>
              <a:gd name="connsiteX3" fmla="*/ 103517 w 759124"/>
              <a:gd name="connsiteY3" fmla="*/ 0 h 1518249"/>
              <a:gd name="connsiteX0" fmla="*/ 0 w 655607"/>
              <a:gd name="connsiteY0" fmla="*/ 0 h 1518249"/>
              <a:gd name="connsiteX1" fmla="*/ 34505 w 655607"/>
              <a:gd name="connsiteY1" fmla="*/ 1518249 h 1518249"/>
              <a:gd name="connsiteX2" fmla="*/ 655607 w 655607"/>
              <a:gd name="connsiteY2" fmla="*/ 759124 h 1518249"/>
              <a:gd name="connsiteX3" fmla="*/ 0 w 655607"/>
              <a:gd name="connsiteY3" fmla="*/ 0 h 1518249"/>
            </a:gdLst>
            <a:ahLst/>
            <a:cxnLst>
              <a:cxn ang="0">
                <a:pos x="connsiteX0" y="connsiteY0"/>
              </a:cxn>
              <a:cxn ang="0">
                <a:pos x="connsiteX1" y="connsiteY1"/>
              </a:cxn>
              <a:cxn ang="0">
                <a:pos x="connsiteX2" y="connsiteY2"/>
              </a:cxn>
              <a:cxn ang="0">
                <a:pos x="connsiteX3" y="connsiteY3"/>
              </a:cxn>
            </a:cxnLst>
            <a:rect l="l" t="t" r="r" b="b"/>
            <a:pathLst>
              <a:path w="655607" h="1518249">
                <a:moveTo>
                  <a:pt x="0" y="0"/>
                </a:moveTo>
                <a:lnTo>
                  <a:pt x="34505" y="1518249"/>
                </a:lnTo>
                <a:lnTo>
                  <a:pt x="655607" y="759124"/>
                </a:lnTo>
                <a:lnTo>
                  <a:pt x="0" y="0"/>
                </a:lnTo>
                <a:close/>
              </a:path>
            </a:pathLst>
          </a:custGeom>
          <a:solidFill>
            <a:srgbClr val="0066FF">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5148064" y="3284984"/>
            <a:ext cx="1872208" cy="646331"/>
          </a:xfrm>
          <a:prstGeom prst="rect">
            <a:avLst/>
          </a:prstGeom>
          <a:noFill/>
        </p:spPr>
        <p:txBody>
          <a:bodyPr wrap="square" rtlCol="0">
            <a:spAutoFit/>
          </a:bodyPr>
          <a:lstStyle/>
          <a:p>
            <a:r>
              <a:rPr lang="en-GB" dirty="0"/>
              <a:t>Potential social welfare gain</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275856" y="764704"/>
            <a:ext cx="3673153" cy="410495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628800"/>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539552" y="476672"/>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615617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5508104"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4644008" y="908720"/>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20272" y="1916832"/>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6047656" y="1484784"/>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6" name="Right Arrow 25"/>
          <p:cNvSpPr/>
          <p:nvPr/>
        </p:nvSpPr>
        <p:spPr>
          <a:xfrm rot="16200000">
            <a:off x="4596393" y="1914013"/>
            <a:ext cx="1002474"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347864" y="3717032"/>
            <a:ext cx="252028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4572000" y="3861048"/>
            <a:ext cx="2736304"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5978106" y="2544792"/>
            <a:ext cx="465826" cy="1112808"/>
          </a:xfrm>
          <a:custGeom>
            <a:avLst/>
            <a:gdLst>
              <a:gd name="connsiteX0" fmla="*/ 86264 w 544902"/>
              <a:gd name="connsiteY0" fmla="*/ 94890 h 1299713"/>
              <a:gd name="connsiteX1" fmla="*/ 543464 w 544902"/>
              <a:gd name="connsiteY1" fmla="*/ 638355 h 1299713"/>
              <a:gd name="connsiteX2" fmla="*/ 77638 w 544902"/>
              <a:gd name="connsiteY2" fmla="*/ 1207698 h 1299713"/>
              <a:gd name="connsiteX3" fmla="*/ 86264 w 544902"/>
              <a:gd name="connsiteY3" fmla="*/ 94890 h 1299713"/>
              <a:gd name="connsiteX0" fmla="*/ 86264 w 543464"/>
              <a:gd name="connsiteY0" fmla="*/ 0 h 1204823"/>
              <a:gd name="connsiteX1" fmla="*/ 543464 w 543464"/>
              <a:gd name="connsiteY1" fmla="*/ 543465 h 1204823"/>
              <a:gd name="connsiteX2" fmla="*/ 77638 w 543464"/>
              <a:gd name="connsiteY2" fmla="*/ 1112808 h 1204823"/>
              <a:gd name="connsiteX3" fmla="*/ 86264 w 543464"/>
              <a:gd name="connsiteY3" fmla="*/ 0 h 1204823"/>
              <a:gd name="connsiteX0" fmla="*/ 86264 w 543464"/>
              <a:gd name="connsiteY0" fmla="*/ 0 h 1112808"/>
              <a:gd name="connsiteX1" fmla="*/ 543464 w 543464"/>
              <a:gd name="connsiteY1" fmla="*/ 543465 h 1112808"/>
              <a:gd name="connsiteX2" fmla="*/ 77638 w 543464"/>
              <a:gd name="connsiteY2" fmla="*/ 1112808 h 1112808"/>
              <a:gd name="connsiteX3" fmla="*/ 86264 w 543464"/>
              <a:gd name="connsiteY3" fmla="*/ 0 h 1112808"/>
              <a:gd name="connsiteX0" fmla="*/ 8626 w 465826"/>
              <a:gd name="connsiteY0" fmla="*/ 0 h 1112808"/>
              <a:gd name="connsiteX1" fmla="*/ 465826 w 465826"/>
              <a:gd name="connsiteY1" fmla="*/ 543465 h 1112808"/>
              <a:gd name="connsiteX2" fmla="*/ 0 w 465826"/>
              <a:gd name="connsiteY2" fmla="*/ 1112808 h 1112808"/>
              <a:gd name="connsiteX3" fmla="*/ 8626 w 465826"/>
              <a:gd name="connsiteY3" fmla="*/ 0 h 1112808"/>
            </a:gdLst>
            <a:ahLst/>
            <a:cxnLst>
              <a:cxn ang="0">
                <a:pos x="connsiteX0" y="connsiteY0"/>
              </a:cxn>
              <a:cxn ang="0">
                <a:pos x="connsiteX1" y="connsiteY1"/>
              </a:cxn>
              <a:cxn ang="0">
                <a:pos x="connsiteX2" y="connsiteY2"/>
              </a:cxn>
              <a:cxn ang="0">
                <a:pos x="connsiteX3" y="connsiteY3"/>
              </a:cxn>
            </a:cxnLst>
            <a:rect l="l" t="t" r="r" b="b"/>
            <a:pathLst>
              <a:path w="465826" h="1112808">
                <a:moveTo>
                  <a:pt x="8626" y="0"/>
                </a:moveTo>
                <a:lnTo>
                  <a:pt x="465826" y="543465"/>
                </a:lnTo>
                <a:lnTo>
                  <a:pt x="0" y="1112808"/>
                </a:lnTo>
                <a:cubicBezTo>
                  <a:pt x="2875" y="741872"/>
                  <a:pt x="5751" y="370936"/>
                  <a:pt x="8626" y="0"/>
                </a:cubicBezTo>
                <a:close/>
              </a:path>
            </a:pathLst>
          </a:custGeom>
          <a:solidFill>
            <a:srgbClr val="0066FF">
              <a:alpha val="2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5796136" y="2708920"/>
            <a:ext cx="1872208" cy="646331"/>
          </a:xfrm>
          <a:prstGeom prst="rect">
            <a:avLst/>
          </a:prstGeom>
          <a:noFill/>
        </p:spPr>
        <p:txBody>
          <a:bodyPr wrap="square" rtlCol="0">
            <a:spAutoFit/>
          </a:bodyPr>
          <a:lstStyle/>
          <a:p>
            <a:r>
              <a:rPr lang="en-GB" dirty="0"/>
              <a:t>Potential social welfare gain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732240" y="5229200"/>
            <a:ext cx="223224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a:t>
            </a:r>
          </a:p>
        </p:txBody>
      </p:sp>
      <p:sp>
        <p:nvSpPr>
          <p:cNvPr id="7" name="Line 5"/>
          <p:cNvSpPr>
            <a:spLocks noChangeShapeType="1"/>
          </p:cNvSpPr>
          <p:nvPr/>
        </p:nvSpPr>
        <p:spPr bwMode="auto">
          <a:xfrm>
            <a:off x="4139952" y="836712"/>
            <a:ext cx="3313113" cy="3744913"/>
          </a:xfrm>
          <a:prstGeom prst="line">
            <a:avLst/>
          </a:prstGeom>
          <a:noFill/>
          <a:ln w="63500">
            <a:solidFill>
              <a:srgbClr val="0000FF"/>
            </a:solidFill>
            <a:round/>
            <a:headEnd/>
            <a:tailEnd/>
          </a:ln>
        </p:spPr>
        <p:txBody>
          <a:bodyPr/>
          <a:lstStyle/>
          <a:p>
            <a:endParaRPr lang="en-GB"/>
          </a:p>
        </p:txBody>
      </p:sp>
      <p:sp>
        <p:nvSpPr>
          <p:cNvPr id="8" name="Right Arrow 7"/>
          <p:cNvSpPr/>
          <p:nvPr/>
        </p:nvSpPr>
        <p:spPr>
          <a:xfrm rot="10800000">
            <a:off x="4788024" y="2420888"/>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9" name="Right Arrow 8"/>
          <p:cNvSpPr/>
          <p:nvPr/>
        </p:nvSpPr>
        <p:spPr>
          <a:xfrm rot="10800000">
            <a:off x="5580112" y="3356992"/>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1" name="Straight Connector 10"/>
          <p:cNvCxnSpPr/>
          <p:nvPr/>
        </p:nvCxnSpPr>
        <p:spPr>
          <a:xfrm>
            <a:off x="3347864" y="278092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743908"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680012"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76064" cy="369332"/>
          </a:xfrm>
          <a:prstGeom prst="rect">
            <a:avLst/>
          </a:prstGeom>
          <a:noFill/>
        </p:spPr>
        <p:txBody>
          <a:bodyPr wrap="square" rtlCol="0">
            <a:spAutoFit/>
          </a:bodyPr>
          <a:lstStyle/>
          <a:p>
            <a:r>
              <a:rPr lang="en-GB" dirty="0">
                <a:solidFill>
                  <a:srgbClr val="0066FF"/>
                </a:solidFill>
              </a:rPr>
              <a:t>D 1</a:t>
            </a:r>
          </a:p>
        </p:txBody>
      </p:sp>
      <p:sp>
        <p:nvSpPr>
          <p:cNvPr id="17" name="TextBox 16"/>
          <p:cNvSpPr txBox="1"/>
          <p:nvPr/>
        </p:nvSpPr>
        <p:spPr>
          <a:xfrm>
            <a:off x="4067944" y="476672"/>
            <a:ext cx="648072" cy="369332"/>
          </a:xfrm>
          <a:prstGeom prst="rect">
            <a:avLst/>
          </a:prstGeom>
          <a:noFill/>
        </p:spPr>
        <p:txBody>
          <a:bodyPr wrap="square" rtlCol="0">
            <a:spAutoFit/>
          </a:bodyPr>
          <a:lstStyle/>
          <a:p>
            <a:r>
              <a:rPr lang="en-GB" dirty="0">
                <a:solidFill>
                  <a:srgbClr val="0066FF"/>
                </a:solidFill>
              </a:rPr>
              <a:t>D</a:t>
            </a:r>
          </a:p>
        </p:txBody>
      </p:sp>
      <p:sp>
        <p:nvSpPr>
          <p:cNvPr id="18" name="TextBox 17"/>
          <p:cNvSpPr txBox="1"/>
          <p:nvPr/>
        </p:nvSpPr>
        <p:spPr>
          <a:xfrm>
            <a:off x="4644008" y="5229200"/>
            <a:ext cx="576064" cy="369332"/>
          </a:xfrm>
          <a:prstGeom prst="rect">
            <a:avLst/>
          </a:prstGeom>
          <a:noFill/>
        </p:spPr>
        <p:txBody>
          <a:bodyPr wrap="square" rtlCol="0">
            <a:spAutoFit/>
          </a:bodyPr>
          <a:lstStyle/>
          <a:p>
            <a:r>
              <a:rPr lang="en-GB" dirty="0">
                <a:solidFill>
                  <a:srgbClr val="0066FF"/>
                </a:solidFill>
              </a:rPr>
              <a:t>Q 1</a:t>
            </a:r>
          </a:p>
        </p:txBody>
      </p:sp>
      <p:sp>
        <p:nvSpPr>
          <p:cNvPr id="19" name="TextBox 18"/>
          <p:cNvSpPr txBox="1"/>
          <p:nvPr/>
        </p:nvSpPr>
        <p:spPr>
          <a:xfrm>
            <a:off x="5724128" y="5229200"/>
            <a:ext cx="504056" cy="369332"/>
          </a:xfrm>
          <a:prstGeom prst="rect">
            <a:avLst/>
          </a:prstGeom>
          <a:noFill/>
        </p:spPr>
        <p:txBody>
          <a:bodyPr wrap="square" rtlCol="0">
            <a:spAutoFit/>
          </a:bodyPr>
          <a:lstStyle/>
          <a:p>
            <a:r>
              <a:rPr lang="en-GB" dirty="0">
                <a:solidFill>
                  <a:srgbClr val="0066FF"/>
                </a:solidFill>
              </a:rPr>
              <a:t>Q </a:t>
            </a:r>
          </a:p>
        </p:txBody>
      </p:sp>
      <p:cxnSp>
        <p:nvCxnSpPr>
          <p:cNvPr id="21" name="Straight Arrow Connector 20"/>
          <p:cNvCxnSpPr>
            <a:stCxn id="19" idx="1"/>
            <a:endCxn id="18" idx="3"/>
          </p:cNvCxnSpPr>
          <p:nvPr/>
        </p:nvCxnSpPr>
        <p:spPr>
          <a:xfrm rot="10800000">
            <a:off x="5220072" y="5413866"/>
            <a:ext cx="504056" cy="1588"/>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5004048" y="1196752"/>
            <a:ext cx="0" cy="3960440"/>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7" name="TextBox 6"/>
          <p:cNvSpPr txBox="1"/>
          <p:nvPr/>
        </p:nvSpPr>
        <p:spPr>
          <a:xfrm>
            <a:off x="4932040" y="764704"/>
            <a:ext cx="1944216" cy="523220"/>
          </a:xfrm>
          <a:prstGeom prst="rect">
            <a:avLst/>
          </a:prstGeom>
          <a:noFill/>
        </p:spPr>
        <p:txBody>
          <a:bodyPr wrap="square" rtlCol="0">
            <a:spAutoFit/>
          </a:bodyPr>
          <a:lstStyle/>
          <a:p>
            <a:r>
              <a:rPr lang="en-GB" sz="2800" b="1" dirty="0">
                <a:solidFill>
                  <a:srgbClr val="0066FF"/>
                </a:solidFill>
              </a:rPr>
              <a:t>I</a:t>
            </a:r>
            <a:r>
              <a:rPr lang="en-GB" b="1" dirty="0">
                <a:solidFill>
                  <a:srgbClr val="0066FF"/>
                </a:solidFill>
              </a:rPr>
              <a:t>nelastic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Interest rate (%)</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Money</a:t>
            </a:r>
          </a:p>
        </p:txBody>
      </p:sp>
      <p:sp>
        <p:nvSpPr>
          <p:cNvPr id="7" name="TextBox 6"/>
          <p:cNvSpPr txBox="1"/>
          <p:nvPr/>
        </p:nvSpPr>
        <p:spPr>
          <a:xfrm>
            <a:off x="96173" y="3774329"/>
            <a:ext cx="444684" cy="369332"/>
          </a:xfrm>
          <a:prstGeom prst="rect">
            <a:avLst/>
          </a:prstGeom>
          <a:noFill/>
        </p:spPr>
        <p:txBody>
          <a:bodyPr wrap="square" rtlCol="0">
            <a:spAutoFit/>
          </a:bodyPr>
          <a:lstStyle/>
          <a:p>
            <a:r>
              <a:rPr lang="en-GB" dirty="0"/>
              <a:t>ir</a:t>
            </a:r>
            <a:r>
              <a:rPr lang="en-GB" baseline="-25000" dirty="0"/>
              <a:t>2</a:t>
            </a:r>
          </a:p>
        </p:txBody>
      </p:sp>
      <p:sp>
        <p:nvSpPr>
          <p:cNvPr id="8" name="TextBox 7"/>
          <p:cNvSpPr txBox="1"/>
          <p:nvPr/>
        </p:nvSpPr>
        <p:spPr>
          <a:xfrm>
            <a:off x="138902" y="3109610"/>
            <a:ext cx="539552" cy="369332"/>
          </a:xfrm>
          <a:prstGeom prst="rect">
            <a:avLst/>
          </a:prstGeom>
          <a:noFill/>
        </p:spPr>
        <p:txBody>
          <a:bodyPr wrap="square" rtlCol="0">
            <a:spAutoFit/>
          </a:bodyPr>
          <a:lstStyle/>
          <a:p>
            <a:r>
              <a:rPr lang="en-GB" dirty="0" err="1"/>
              <a:t>ir</a:t>
            </a:r>
            <a:endParaRPr lang="en-GB" dirty="0"/>
          </a:p>
        </p:txBody>
      </p:sp>
      <p:sp>
        <p:nvSpPr>
          <p:cNvPr id="17" name="TextBox 16"/>
          <p:cNvSpPr txBox="1"/>
          <p:nvPr/>
        </p:nvSpPr>
        <p:spPr>
          <a:xfrm>
            <a:off x="3042414" y="262389"/>
            <a:ext cx="962393" cy="646331"/>
          </a:xfrm>
          <a:prstGeom prst="rect">
            <a:avLst/>
          </a:prstGeom>
          <a:noFill/>
        </p:spPr>
        <p:txBody>
          <a:bodyPr wrap="square" rtlCol="0">
            <a:spAutoFit/>
          </a:bodyPr>
          <a:lstStyle/>
          <a:p>
            <a:r>
              <a:rPr lang="en-GB" b="1" dirty="0">
                <a:solidFill>
                  <a:srgbClr val="0000FF"/>
                </a:solidFill>
              </a:rPr>
              <a:t>Money Supply</a:t>
            </a:r>
          </a:p>
        </p:txBody>
      </p:sp>
      <p:cxnSp>
        <p:nvCxnSpPr>
          <p:cNvPr id="20" name="Straight Connector 19"/>
          <p:cNvCxnSpPr>
            <a:cxnSpLocks/>
          </p:cNvCxnSpPr>
          <p:nvPr/>
        </p:nvCxnSpPr>
        <p:spPr>
          <a:xfrm flipH="1">
            <a:off x="3500969" y="940078"/>
            <a:ext cx="6246" cy="4617804"/>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1" name="Freeform 20"/>
          <p:cNvSpPr/>
          <p:nvPr/>
        </p:nvSpPr>
        <p:spPr>
          <a:xfrm>
            <a:off x="2051719" y="1052737"/>
            <a:ext cx="5885913" cy="3058861"/>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761389 h 2952328"/>
              <a:gd name="connsiteX4" fmla="*/ 4320480 w 5832648"/>
              <a:gd name="connsiteY4" fmla="*/ 2808312 h 2952328"/>
              <a:gd name="connsiteX5" fmla="*/ 5832648 w 5832648"/>
              <a:gd name="connsiteY5" fmla="*/ 2952328 h 2952328"/>
              <a:gd name="connsiteX0" fmla="*/ 0 w 5832648"/>
              <a:gd name="connsiteY0" fmla="*/ 0 h 2963609"/>
              <a:gd name="connsiteX1" fmla="*/ 504056 w 5832648"/>
              <a:gd name="connsiteY1" fmla="*/ 1368152 h 2963609"/>
              <a:gd name="connsiteX2" fmla="*/ 1458315 w 5832648"/>
              <a:gd name="connsiteY2" fmla="*/ 2169543 h 2963609"/>
              <a:gd name="connsiteX3" fmla="*/ 2898475 w 5832648"/>
              <a:gd name="connsiteY3" fmla="*/ 2761389 h 2963609"/>
              <a:gd name="connsiteX4" fmla="*/ 4311602 w 5832648"/>
              <a:gd name="connsiteY4" fmla="*/ 2914844 h 2963609"/>
              <a:gd name="connsiteX5" fmla="*/ 5832648 w 5832648"/>
              <a:gd name="connsiteY5" fmla="*/ 2952328 h 2963609"/>
              <a:gd name="connsiteX0" fmla="*/ 0 w 5885914"/>
              <a:gd name="connsiteY0" fmla="*/ 0 h 2961761"/>
              <a:gd name="connsiteX1" fmla="*/ 504056 w 5885914"/>
              <a:gd name="connsiteY1" fmla="*/ 1368152 h 2961761"/>
              <a:gd name="connsiteX2" fmla="*/ 1458315 w 5885914"/>
              <a:gd name="connsiteY2" fmla="*/ 2169543 h 2961761"/>
              <a:gd name="connsiteX3" fmla="*/ 2898475 w 5885914"/>
              <a:gd name="connsiteY3" fmla="*/ 2761389 h 2961761"/>
              <a:gd name="connsiteX4" fmla="*/ 4311602 w 5885914"/>
              <a:gd name="connsiteY4" fmla="*/ 2914844 h 2961761"/>
              <a:gd name="connsiteX5" fmla="*/ 5885914 w 5885914"/>
              <a:gd name="connsiteY5" fmla="*/ 2943450 h 2961761"/>
              <a:gd name="connsiteX0" fmla="*/ 0 w 5885914"/>
              <a:gd name="connsiteY0" fmla="*/ 0 h 2998748"/>
              <a:gd name="connsiteX1" fmla="*/ 504056 w 5885914"/>
              <a:gd name="connsiteY1" fmla="*/ 1368152 h 2998748"/>
              <a:gd name="connsiteX2" fmla="*/ 1458315 w 5885914"/>
              <a:gd name="connsiteY2" fmla="*/ 2169543 h 2998748"/>
              <a:gd name="connsiteX3" fmla="*/ 2898475 w 5885914"/>
              <a:gd name="connsiteY3" fmla="*/ 2761389 h 2998748"/>
              <a:gd name="connsiteX4" fmla="*/ 4293846 w 5885914"/>
              <a:gd name="connsiteY4" fmla="*/ 2959233 h 2998748"/>
              <a:gd name="connsiteX5" fmla="*/ 5885914 w 5885914"/>
              <a:gd name="connsiteY5" fmla="*/ 2943450 h 2998748"/>
              <a:gd name="connsiteX0" fmla="*/ 0 w 5903669"/>
              <a:gd name="connsiteY0" fmla="*/ 0 h 3014472"/>
              <a:gd name="connsiteX1" fmla="*/ 504056 w 5903669"/>
              <a:gd name="connsiteY1" fmla="*/ 1368152 h 3014472"/>
              <a:gd name="connsiteX2" fmla="*/ 1458315 w 5903669"/>
              <a:gd name="connsiteY2" fmla="*/ 2169543 h 3014472"/>
              <a:gd name="connsiteX3" fmla="*/ 2898475 w 5903669"/>
              <a:gd name="connsiteY3" fmla="*/ 2761389 h 3014472"/>
              <a:gd name="connsiteX4" fmla="*/ 4293846 w 5903669"/>
              <a:gd name="connsiteY4" fmla="*/ 2959233 h 3014472"/>
              <a:gd name="connsiteX5" fmla="*/ 5903669 w 5903669"/>
              <a:gd name="connsiteY5" fmla="*/ 3014472 h 3014472"/>
              <a:gd name="connsiteX0" fmla="*/ 0 w 5903669"/>
              <a:gd name="connsiteY0" fmla="*/ 0 h 3032532"/>
              <a:gd name="connsiteX1" fmla="*/ 504056 w 5903669"/>
              <a:gd name="connsiteY1" fmla="*/ 1368152 h 3032532"/>
              <a:gd name="connsiteX2" fmla="*/ 1458315 w 5903669"/>
              <a:gd name="connsiteY2" fmla="*/ 2169543 h 3032532"/>
              <a:gd name="connsiteX3" fmla="*/ 2898475 w 5903669"/>
              <a:gd name="connsiteY3" fmla="*/ 2761389 h 3032532"/>
              <a:gd name="connsiteX4" fmla="*/ 4293846 w 5903669"/>
              <a:gd name="connsiteY4" fmla="*/ 2959233 h 3032532"/>
              <a:gd name="connsiteX5" fmla="*/ 5903669 w 5903669"/>
              <a:gd name="connsiteY5" fmla="*/ 3014472 h 3032532"/>
              <a:gd name="connsiteX0" fmla="*/ 0 w 5903669"/>
              <a:gd name="connsiteY0" fmla="*/ 0 h 3032532"/>
              <a:gd name="connsiteX1" fmla="*/ 504056 w 5903669"/>
              <a:gd name="connsiteY1" fmla="*/ 1368152 h 3032532"/>
              <a:gd name="connsiteX2" fmla="*/ 1458315 w 5903669"/>
              <a:gd name="connsiteY2" fmla="*/ 2169543 h 3032532"/>
              <a:gd name="connsiteX3" fmla="*/ 2898475 w 5903669"/>
              <a:gd name="connsiteY3" fmla="*/ 2823533 h 3032532"/>
              <a:gd name="connsiteX4" fmla="*/ 4293846 w 5903669"/>
              <a:gd name="connsiteY4" fmla="*/ 2959233 h 3032532"/>
              <a:gd name="connsiteX5" fmla="*/ 5903669 w 5903669"/>
              <a:gd name="connsiteY5" fmla="*/ 3014472 h 3032532"/>
              <a:gd name="connsiteX0" fmla="*/ 0 w 5903669"/>
              <a:gd name="connsiteY0" fmla="*/ 0 h 3060980"/>
              <a:gd name="connsiteX1" fmla="*/ 504056 w 5903669"/>
              <a:gd name="connsiteY1" fmla="*/ 1368152 h 3060980"/>
              <a:gd name="connsiteX2" fmla="*/ 1458315 w 5903669"/>
              <a:gd name="connsiteY2" fmla="*/ 2169543 h 3060980"/>
              <a:gd name="connsiteX3" fmla="*/ 2898475 w 5903669"/>
              <a:gd name="connsiteY3" fmla="*/ 2823533 h 3060980"/>
              <a:gd name="connsiteX4" fmla="*/ 4302723 w 5903669"/>
              <a:gd name="connsiteY4" fmla="*/ 3003621 h 3060980"/>
              <a:gd name="connsiteX5" fmla="*/ 5903669 w 5903669"/>
              <a:gd name="connsiteY5" fmla="*/ 3014472 h 3060980"/>
              <a:gd name="connsiteX0" fmla="*/ 0 w 5885913"/>
              <a:gd name="connsiteY0" fmla="*/ 0 h 3076921"/>
              <a:gd name="connsiteX1" fmla="*/ 504056 w 5885913"/>
              <a:gd name="connsiteY1" fmla="*/ 1368152 h 3076921"/>
              <a:gd name="connsiteX2" fmla="*/ 1458315 w 5885913"/>
              <a:gd name="connsiteY2" fmla="*/ 2169543 h 3076921"/>
              <a:gd name="connsiteX3" fmla="*/ 2898475 w 5885913"/>
              <a:gd name="connsiteY3" fmla="*/ 2823533 h 3076921"/>
              <a:gd name="connsiteX4" fmla="*/ 4302723 w 5885913"/>
              <a:gd name="connsiteY4" fmla="*/ 3003621 h 3076921"/>
              <a:gd name="connsiteX5" fmla="*/ 5885913 w 5885913"/>
              <a:gd name="connsiteY5" fmla="*/ 3058861 h 3076921"/>
              <a:gd name="connsiteX0" fmla="*/ 0 w 5885913"/>
              <a:gd name="connsiteY0" fmla="*/ 0 h 3076921"/>
              <a:gd name="connsiteX1" fmla="*/ 504056 w 5885913"/>
              <a:gd name="connsiteY1" fmla="*/ 1368152 h 3076921"/>
              <a:gd name="connsiteX2" fmla="*/ 1458315 w 5885913"/>
              <a:gd name="connsiteY2" fmla="*/ 2169543 h 3076921"/>
              <a:gd name="connsiteX3" fmla="*/ 2898475 w 5885913"/>
              <a:gd name="connsiteY3" fmla="*/ 2823533 h 3076921"/>
              <a:gd name="connsiteX4" fmla="*/ 4302723 w 5885913"/>
              <a:gd name="connsiteY4" fmla="*/ 3003621 h 3076921"/>
              <a:gd name="connsiteX5" fmla="*/ 5885913 w 5885913"/>
              <a:gd name="connsiteY5" fmla="*/ 3058861 h 3076921"/>
              <a:gd name="connsiteX0" fmla="*/ 0 w 5885913"/>
              <a:gd name="connsiteY0" fmla="*/ 0 h 3058861"/>
              <a:gd name="connsiteX1" fmla="*/ 504056 w 5885913"/>
              <a:gd name="connsiteY1" fmla="*/ 1368152 h 3058861"/>
              <a:gd name="connsiteX2" fmla="*/ 1458315 w 5885913"/>
              <a:gd name="connsiteY2" fmla="*/ 2169543 h 3058861"/>
              <a:gd name="connsiteX3" fmla="*/ 2898475 w 5885913"/>
              <a:gd name="connsiteY3" fmla="*/ 2823533 h 3058861"/>
              <a:gd name="connsiteX4" fmla="*/ 4302723 w 5885913"/>
              <a:gd name="connsiteY4" fmla="*/ 3003621 h 3058861"/>
              <a:gd name="connsiteX5" fmla="*/ 5885913 w 5885913"/>
              <a:gd name="connsiteY5" fmla="*/ 3058861 h 3058861"/>
              <a:gd name="connsiteX0" fmla="*/ 0 w 5885913"/>
              <a:gd name="connsiteY0" fmla="*/ 0 h 3058861"/>
              <a:gd name="connsiteX1" fmla="*/ 504056 w 5885913"/>
              <a:gd name="connsiteY1" fmla="*/ 1368152 h 3058861"/>
              <a:gd name="connsiteX2" fmla="*/ 1458315 w 5885913"/>
              <a:gd name="connsiteY2" fmla="*/ 2302708 h 3058861"/>
              <a:gd name="connsiteX3" fmla="*/ 2898475 w 5885913"/>
              <a:gd name="connsiteY3" fmla="*/ 2823533 h 3058861"/>
              <a:gd name="connsiteX4" fmla="*/ 4302723 w 5885913"/>
              <a:gd name="connsiteY4" fmla="*/ 3003621 h 3058861"/>
              <a:gd name="connsiteX5" fmla="*/ 5885913 w 5885913"/>
              <a:gd name="connsiteY5" fmla="*/ 3058861 h 305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5913" h="3058861">
                <a:moveTo>
                  <a:pt x="0" y="0"/>
                </a:moveTo>
                <a:cubicBezTo>
                  <a:pt x="71168" y="250165"/>
                  <a:pt x="261004" y="984367"/>
                  <a:pt x="504056" y="1368152"/>
                </a:cubicBezTo>
                <a:cubicBezTo>
                  <a:pt x="747108" y="1751937"/>
                  <a:pt x="1059245" y="2060145"/>
                  <a:pt x="1458315" y="2302708"/>
                </a:cubicBezTo>
                <a:cubicBezTo>
                  <a:pt x="1857385" y="2545272"/>
                  <a:pt x="2424407" y="2706714"/>
                  <a:pt x="2898475" y="2823533"/>
                </a:cubicBezTo>
                <a:cubicBezTo>
                  <a:pt x="3372543" y="2940352"/>
                  <a:pt x="4302723" y="3003621"/>
                  <a:pt x="4302723" y="3003621"/>
                </a:cubicBezTo>
                <a:cubicBezTo>
                  <a:pt x="4316723" y="3020734"/>
                  <a:pt x="5873895" y="3056558"/>
                  <a:pt x="5885913" y="3058861"/>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2" name="TextBox 21"/>
          <p:cNvSpPr txBox="1"/>
          <p:nvPr/>
        </p:nvSpPr>
        <p:spPr>
          <a:xfrm>
            <a:off x="1509537" y="476672"/>
            <a:ext cx="1138898" cy="646331"/>
          </a:xfrm>
          <a:prstGeom prst="rect">
            <a:avLst/>
          </a:prstGeom>
          <a:noFill/>
        </p:spPr>
        <p:txBody>
          <a:bodyPr wrap="square" rtlCol="0">
            <a:spAutoFit/>
          </a:bodyPr>
          <a:lstStyle/>
          <a:p>
            <a:r>
              <a:rPr lang="en-GB" b="1" dirty="0">
                <a:solidFill>
                  <a:srgbClr val="FF0000"/>
                </a:solidFill>
              </a:rPr>
              <a:t>Money demand</a:t>
            </a:r>
          </a:p>
        </p:txBody>
      </p:sp>
      <p:sp>
        <p:nvSpPr>
          <p:cNvPr id="27" name="Oval 26"/>
          <p:cNvSpPr/>
          <p:nvPr/>
        </p:nvSpPr>
        <p:spPr>
          <a:xfrm>
            <a:off x="3483606" y="3313563"/>
            <a:ext cx="45719" cy="54006"/>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p:cNvCxnSpPr>
            <a:cxnSpLocks/>
            <a:stCxn id="21" idx="2"/>
          </p:cNvCxnSpPr>
          <p:nvPr/>
        </p:nvCxnSpPr>
        <p:spPr>
          <a:xfrm flipH="1">
            <a:off x="971600" y="3355445"/>
            <a:ext cx="2538434" cy="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E7BA268-F299-4A57-B52C-6493E78F9F49}"/>
              </a:ext>
            </a:extLst>
          </p:cNvPr>
          <p:cNvCxnSpPr>
            <a:cxnSpLocks/>
          </p:cNvCxnSpPr>
          <p:nvPr/>
        </p:nvCxnSpPr>
        <p:spPr>
          <a:xfrm flipH="1">
            <a:off x="6008609" y="940078"/>
            <a:ext cx="6246" cy="4617804"/>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7CBED52-048A-422D-9B73-1F1121630BBC}"/>
              </a:ext>
            </a:extLst>
          </p:cNvPr>
          <p:cNvSpPr txBox="1"/>
          <p:nvPr/>
        </p:nvSpPr>
        <p:spPr>
          <a:xfrm>
            <a:off x="5478850" y="267937"/>
            <a:ext cx="1143906" cy="646331"/>
          </a:xfrm>
          <a:prstGeom prst="rect">
            <a:avLst/>
          </a:prstGeom>
          <a:noFill/>
        </p:spPr>
        <p:txBody>
          <a:bodyPr wrap="square" rtlCol="0">
            <a:spAutoFit/>
          </a:bodyPr>
          <a:lstStyle/>
          <a:p>
            <a:r>
              <a:rPr lang="en-GB" b="1" dirty="0">
                <a:solidFill>
                  <a:srgbClr val="0000FF"/>
                </a:solidFill>
              </a:rPr>
              <a:t>Money Supply 2</a:t>
            </a:r>
          </a:p>
        </p:txBody>
      </p:sp>
      <p:cxnSp>
        <p:nvCxnSpPr>
          <p:cNvPr id="37" name="Straight Connector 36">
            <a:extLst>
              <a:ext uri="{FF2B5EF4-FFF2-40B4-BE49-F238E27FC236}">
                <a16:creationId xmlns:a16="http://schemas.microsoft.com/office/drawing/2014/main" id="{54DB7733-C1C5-4420-810D-F1ADBF673640}"/>
              </a:ext>
            </a:extLst>
          </p:cNvPr>
          <p:cNvCxnSpPr>
            <a:cxnSpLocks/>
          </p:cNvCxnSpPr>
          <p:nvPr/>
        </p:nvCxnSpPr>
        <p:spPr>
          <a:xfrm flipH="1">
            <a:off x="971600" y="4034802"/>
            <a:ext cx="5007906" cy="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5" name="Arrow: Right 34">
            <a:extLst>
              <a:ext uri="{FF2B5EF4-FFF2-40B4-BE49-F238E27FC236}">
                <a16:creationId xmlns:a16="http://schemas.microsoft.com/office/drawing/2014/main" id="{8E030C2C-DF2A-4B67-BCB7-8939164F198F}"/>
              </a:ext>
            </a:extLst>
          </p:cNvPr>
          <p:cNvSpPr/>
          <p:nvPr/>
        </p:nvSpPr>
        <p:spPr>
          <a:xfrm>
            <a:off x="3523611" y="2132855"/>
            <a:ext cx="2491243" cy="1165343"/>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Quantitative easing</a:t>
            </a:r>
          </a:p>
        </p:txBody>
      </p:sp>
    </p:spTree>
    <p:extLst>
      <p:ext uri="{BB962C8B-B14F-4D97-AF65-F5344CB8AC3E}">
        <p14:creationId xmlns:p14="http://schemas.microsoft.com/office/powerpoint/2010/main" val="26337883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3347864" y="2924944"/>
            <a:ext cx="3600400"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7" name="TextBox 6"/>
          <p:cNvSpPr txBox="1"/>
          <p:nvPr/>
        </p:nvSpPr>
        <p:spPr>
          <a:xfrm>
            <a:off x="6300192" y="2420888"/>
            <a:ext cx="1008112" cy="369332"/>
          </a:xfrm>
          <a:prstGeom prst="rect">
            <a:avLst/>
          </a:prstGeom>
          <a:noFill/>
        </p:spPr>
        <p:txBody>
          <a:bodyPr wrap="square" rtlCol="0">
            <a:spAutoFit/>
          </a:bodyPr>
          <a:lstStyle/>
          <a:p>
            <a:r>
              <a:rPr lang="en-GB" dirty="0">
                <a:solidFill>
                  <a:srgbClr val="0066FF"/>
                </a:solidFill>
              </a:rPr>
              <a:t>Elastic</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H="1" flipV="1">
            <a:off x="1043608" y="2276871"/>
            <a:ext cx="8104" cy="3040791"/>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flipV="1">
            <a:off x="1051712" y="5301207"/>
            <a:ext cx="2296152" cy="16455"/>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1475656" y="3212976"/>
            <a:ext cx="1440160" cy="1656184"/>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323528" y="191683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1331640"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15" name="TextBox 14"/>
          <p:cNvSpPr txBox="1"/>
          <p:nvPr/>
        </p:nvSpPr>
        <p:spPr>
          <a:xfrm>
            <a:off x="1259632" y="1340768"/>
            <a:ext cx="1440160" cy="369332"/>
          </a:xfrm>
          <a:prstGeom prst="rect">
            <a:avLst/>
          </a:prstGeom>
          <a:noFill/>
        </p:spPr>
        <p:txBody>
          <a:bodyPr wrap="square" rtlCol="0">
            <a:spAutoFit/>
          </a:bodyPr>
          <a:lstStyle/>
          <a:p>
            <a:r>
              <a:rPr lang="en-GB" dirty="0">
                <a:solidFill>
                  <a:srgbClr val="0066FF"/>
                </a:solidFill>
              </a:rPr>
              <a:t>Business A</a:t>
            </a:r>
          </a:p>
        </p:txBody>
      </p:sp>
      <p:sp>
        <p:nvSpPr>
          <p:cNvPr id="17" name="Line 3"/>
          <p:cNvSpPr>
            <a:spLocks noChangeShapeType="1"/>
          </p:cNvSpPr>
          <p:nvPr/>
        </p:nvSpPr>
        <p:spPr bwMode="auto">
          <a:xfrm flipH="1" flipV="1">
            <a:off x="3491880" y="2276871"/>
            <a:ext cx="8104" cy="3040791"/>
          </a:xfrm>
          <a:prstGeom prst="line">
            <a:avLst/>
          </a:prstGeom>
          <a:noFill/>
          <a:ln w="63500">
            <a:solidFill>
              <a:srgbClr val="0000FF"/>
            </a:solidFill>
            <a:round/>
            <a:headEnd/>
            <a:tailEnd type="triangle" w="med" len="med"/>
          </a:ln>
        </p:spPr>
        <p:txBody>
          <a:bodyPr/>
          <a:lstStyle/>
          <a:p>
            <a:endParaRPr lang="en-GB"/>
          </a:p>
        </p:txBody>
      </p:sp>
      <p:sp>
        <p:nvSpPr>
          <p:cNvPr id="18" name="Line 4"/>
          <p:cNvSpPr>
            <a:spLocks noChangeShapeType="1"/>
          </p:cNvSpPr>
          <p:nvPr/>
        </p:nvSpPr>
        <p:spPr bwMode="auto">
          <a:xfrm flipV="1">
            <a:off x="3499984" y="5301207"/>
            <a:ext cx="2296152" cy="16455"/>
          </a:xfrm>
          <a:prstGeom prst="line">
            <a:avLst/>
          </a:prstGeom>
          <a:noFill/>
          <a:ln w="63500">
            <a:solidFill>
              <a:srgbClr val="0000FF"/>
            </a:solidFill>
            <a:round/>
            <a:headEnd/>
            <a:tailEnd type="triangle" w="med" len="med"/>
          </a:ln>
        </p:spPr>
        <p:txBody>
          <a:bodyPr/>
          <a:lstStyle/>
          <a:p>
            <a:endParaRPr lang="en-GB"/>
          </a:p>
        </p:txBody>
      </p:sp>
      <p:sp>
        <p:nvSpPr>
          <p:cNvPr id="19" name="Line 5"/>
          <p:cNvSpPr>
            <a:spLocks noChangeShapeType="1"/>
          </p:cNvSpPr>
          <p:nvPr/>
        </p:nvSpPr>
        <p:spPr bwMode="auto">
          <a:xfrm flipH="1">
            <a:off x="3923928" y="3212976"/>
            <a:ext cx="1440160" cy="1656184"/>
          </a:xfrm>
          <a:prstGeom prst="line">
            <a:avLst/>
          </a:prstGeom>
          <a:noFill/>
          <a:ln w="63500">
            <a:solidFill>
              <a:srgbClr val="0000FF"/>
            </a:solidFill>
            <a:round/>
            <a:headEnd/>
            <a:tailEnd/>
          </a:ln>
        </p:spPr>
        <p:txBody>
          <a:bodyPr/>
          <a:lstStyle/>
          <a:p>
            <a:endParaRPr lang="en-GB"/>
          </a:p>
        </p:txBody>
      </p:sp>
      <p:sp>
        <p:nvSpPr>
          <p:cNvPr id="20" name="Text Box 6"/>
          <p:cNvSpPr txBox="1">
            <a:spLocks noChangeArrowheads="1"/>
          </p:cNvSpPr>
          <p:nvPr/>
        </p:nvSpPr>
        <p:spPr bwMode="auto">
          <a:xfrm>
            <a:off x="2771800" y="191683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21" name="Text Box 7"/>
          <p:cNvSpPr txBox="1">
            <a:spLocks noChangeArrowheads="1"/>
          </p:cNvSpPr>
          <p:nvPr/>
        </p:nvSpPr>
        <p:spPr bwMode="auto">
          <a:xfrm>
            <a:off x="3779912"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22" name="TextBox 21"/>
          <p:cNvSpPr txBox="1"/>
          <p:nvPr/>
        </p:nvSpPr>
        <p:spPr>
          <a:xfrm>
            <a:off x="3707904" y="1340768"/>
            <a:ext cx="1440160" cy="369332"/>
          </a:xfrm>
          <a:prstGeom prst="rect">
            <a:avLst/>
          </a:prstGeom>
          <a:noFill/>
        </p:spPr>
        <p:txBody>
          <a:bodyPr wrap="square" rtlCol="0">
            <a:spAutoFit/>
          </a:bodyPr>
          <a:lstStyle/>
          <a:p>
            <a:r>
              <a:rPr lang="en-GB" dirty="0">
                <a:solidFill>
                  <a:srgbClr val="0066FF"/>
                </a:solidFill>
              </a:rPr>
              <a:t>Business B</a:t>
            </a:r>
          </a:p>
        </p:txBody>
      </p:sp>
      <p:sp>
        <p:nvSpPr>
          <p:cNvPr id="23" name="Line 3"/>
          <p:cNvSpPr>
            <a:spLocks noChangeShapeType="1"/>
          </p:cNvSpPr>
          <p:nvPr/>
        </p:nvSpPr>
        <p:spPr bwMode="auto">
          <a:xfrm flipH="1" flipV="1">
            <a:off x="5932048" y="2276872"/>
            <a:ext cx="8104" cy="3040791"/>
          </a:xfrm>
          <a:prstGeom prst="line">
            <a:avLst/>
          </a:prstGeom>
          <a:noFill/>
          <a:ln w="63500">
            <a:solidFill>
              <a:srgbClr val="0000FF"/>
            </a:solidFill>
            <a:round/>
            <a:headEnd/>
            <a:tailEnd type="triangle" w="med" len="med"/>
          </a:ln>
        </p:spPr>
        <p:txBody>
          <a:bodyPr/>
          <a:lstStyle/>
          <a:p>
            <a:endParaRPr lang="en-GB"/>
          </a:p>
        </p:txBody>
      </p:sp>
      <p:sp>
        <p:nvSpPr>
          <p:cNvPr id="24" name="Line 4"/>
          <p:cNvSpPr>
            <a:spLocks noChangeShapeType="1"/>
          </p:cNvSpPr>
          <p:nvPr/>
        </p:nvSpPr>
        <p:spPr bwMode="auto">
          <a:xfrm flipV="1">
            <a:off x="5940152" y="5301207"/>
            <a:ext cx="3096344" cy="16455"/>
          </a:xfrm>
          <a:prstGeom prst="line">
            <a:avLst/>
          </a:prstGeom>
          <a:noFill/>
          <a:ln w="63500">
            <a:solidFill>
              <a:srgbClr val="0000FF"/>
            </a:solidFill>
            <a:round/>
            <a:headEnd/>
            <a:tailEnd type="triangle" w="med" len="med"/>
          </a:ln>
        </p:spPr>
        <p:txBody>
          <a:bodyPr/>
          <a:lstStyle/>
          <a:p>
            <a:endParaRPr lang="en-GB"/>
          </a:p>
        </p:txBody>
      </p:sp>
      <p:sp>
        <p:nvSpPr>
          <p:cNvPr id="25" name="Line 5"/>
          <p:cNvSpPr>
            <a:spLocks noChangeShapeType="1"/>
          </p:cNvSpPr>
          <p:nvPr/>
        </p:nvSpPr>
        <p:spPr bwMode="auto">
          <a:xfrm flipH="1">
            <a:off x="7596336" y="3140968"/>
            <a:ext cx="1440160" cy="1656184"/>
          </a:xfrm>
          <a:prstGeom prst="line">
            <a:avLst/>
          </a:prstGeom>
          <a:noFill/>
          <a:ln w="63500">
            <a:solidFill>
              <a:srgbClr val="0000FF"/>
            </a:solidFill>
            <a:round/>
            <a:headEnd/>
            <a:tailEnd/>
          </a:ln>
        </p:spPr>
        <p:txBody>
          <a:bodyPr/>
          <a:lstStyle/>
          <a:p>
            <a:endParaRPr lang="en-GB"/>
          </a:p>
        </p:txBody>
      </p:sp>
      <p:sp>
        <p:nvSpPr>
          <p:cNvPr id="26" name="Text Box 6"/>
          <p:cNvSpPr txBox="1">
            <a:spLocks noChangeArrowheads="1"/>
          </p:cNvSpPr>
          <p:nvPr/>
        </p:nvSpPr>
        <p:spPr bwMode="auto">
          <a:xfrm>
            <a:off x="5211968" y="191683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27" name="Text Box 7"/>
          <p:cNvSpPr txBox="1">
            <a:spLocks noChangeArrowheads="1"/>
          </p:cNvSpPr>
          <p:nvPr/>
        </p:nvSpPr>
        <p:spPr bwMode="auto">
          <a:xfrm>
            <a:off x="6660232"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28" name="TextBox 27"/>
          <p:cNvSpPr txBox="1"/>
          <p:nvPr/>
        </p:nvSpPr>
        <p:spPr>
          <a:xfrm>
            <a:off x="6148072" y="1340769"/>
            <a:ext cx="2816416" cy="646331"/>
          </a:xfrm>
          <a:prstGeom prst="rect">
            <a:avLst/>
          </a:prstGeom>
          <a:noFill/>
        </p:spPr>
        <p:txBody>
          <a:bodyPr wrap="square" rtlCol="0">
            <a:spAutoFit/>
          </a:bodyPr>
          <a:lstStyle/>
          <a:p>
            <a:r>
              <a:rPr lang="en-GB" dirty="0">
                <a:solidFill>
                  <a:srgbClr val="0066FF"/>
                </a:solidFill>
              </a:rPr>
              <a:t>Market = All businesses. Business A + B</a:t>
            </a:r>
          </a:p>
        </p:txBody>
      </p:sp>
      <p:sp>
        <p:nvSpPr>
          <p:cNvPr id="29" name="TextBox 28"/>
          <p:cNvSpPr txBox="1"/>
          <p:nvPr/>
        </p:nvSpPr>
        <p:spPr>
          <a:xfrm>
            <a:off x="1259632" y="2852936"/>
            <a:ext cx="1872208" cy="369332"/>
          </a:xfrm>
          <a:prstGeom prst="rect">
            <a:avLst/>
          </a:prstGeom>
          <a:noFill/>
        </p:spPr>
        <p:txBody>
          <a:bodyPr wrap="square" rtlCol="0">
            <a:spAutoFit/>
          </a:bodyPr>
          <a:lstStyle/>
          <a:p>
            <a:r>
              <a:rPr lang="en-GB" dirty="0">
                <a:solidFill>
                  <a:srgbClr val="0066FF"/>
                </a:solidFill>
              </a:rPr>
              <a:t>Supply Curve A</a:t>
            </a:r>
          </a:p>
        </p:txBody>
      </p:sp>
      <p:sp>
        <p:nvSpPr>
          <p:cNvPr id="30" name="TextBox 29"/>
          <p:cNvSpPr txBox="1"/>
          <p:nvPr/>
        </p:nvSpPr>
        <p:spPr>
          <a:xfrm>
            <a:off x="3563888" y="2852936"/>
            <a:ext cx="1872208" cy="369332"/>
          </a:xfrm>
          <a:prstGeom prst="rect">
            <a:avLst/>
          </a:prstGeom>
          <a:noFill/>
        </p:spPr>
        <p:txBody>
          <a:bodyPr wrap="square" rtlCol="0">
            <a:spAutoFit/>
          </a:bodyPr>
          <a:lstStyle/>
          <a:p>
            <a:r>
              <a:rPr lang="en-GB" dirty="0">
                <a:solidFill>
                  <a:srgbClr val="0066FF"/>
                </a:solidFill>
              </a:rPr>
              <a:t>Supply Curve B</a:t>
            </a:r>
          </a:p>
        </p:txBody>
      </p:sp>
      <p:sp>
        <p:nvSpPr>
          <p:cNvPr id="31" name="TextBox 30"/>
          <p:cNvSpPr txBox="1"/>
          <p:nvPr/>
        </p:nvSpPr>
        <p:spPr>
          <a:xfrm>
            <a:off x="6732240" y="2996952"/>
            <a:ext cx="2232248" cy="369332"/>
          </a:xfrm>
          <a:prstGeom prst="rect">
            <a:avLst/>
          </a:prstGeom>
          <a:noFill/>
        </p:spPr>
        <p:txBody>
          <a:bodyPr wrap="square" rtlCol="0">
            <a:spAutoFit/>
          </a:bodyPr>
          <a:lstStyle/>
          <a:p>
            <a:r>
              <a:rPr lang="en-GB" dirty="0">
                <a:solidFill>
                  <a:srgbClr val="0066FF"/>
                </a:solidFill>
              </a:rPr>
              <a:t>Supply Curve A+B</a:t>
            </a:r>
          </a:p>
        </p:txBody>
      </p:sp>
      <p:cxnSp>
        <p:nvCxnSpPr>
          <p:cNvPr id="33" name="Straight Connector 32"/>
          <p:cNvCxnSpPr/>
          <p:nvPr/>
        </p:nvCxnSpPr>
        <p:spPr>
          <a:xfrm>
            <a:off x="1043608" y="4149080"/>
            <a:ext cx="7128792" cy="0"/>
          </a:xfrm>
          <a:prstGeom prst="line">
            <a:avLst/>
          </a:prstGeom>
          <a:ln w="34925">
            <a:solidFill>
              <a:srgbClr val="00FF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2627784" y="476672"/>
            <a:ext cx="129614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Income (£)</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8" name="Freeform 7"/>
          <p:cNvSpPr/>
          <p:nvPr/>
        </p:nvSpPr>
        <p:spPr>
          <a:xfrm>
            <a:off x="3372928" y="1181819"/>
            <a:ext cx="2423208" cy="3968151"/>
          </a:xfrm>
          <a:custGeom>
            <a:avLst/>
            <a:gdLst>
              <a:gd name="connsiteX0" fmla="*/ 0 w 2970362"/>
              <a:gd name="connsiteY0" fmla="*/ 3968151 h 3968151"/>
              <a:gd name="connsiteX1" fmla="*/ 2415397 w 2970362"/>
              <a:gd name="connsiteY1" fmla="*/ 2682815 h 3968151"/>
              <a:gd name="connsiteX2" fmla="*/ 2700068 w 2970362"/>
              <a:gd name="connsiteY2" fmla="*/ 1052423 h 3968151"/>
              <a:gd name="connsiteX3" fmla="*/ 793630 w 2970362"/>
              <a:gd name="connsiteY3" fmla="*/ 0 h 3968151"/>
              <a:gd name="connsiteX0" fmla="*/ 0 w 2700068"/>
              <a:gd name="connsiteY0" fmla="*/ 3968151 h 3968151"/>
              <a:gd name="connsiteX1" fmla="*/ 2415397 w 2700068"/>
              <a:gd name="connsiteY1" fmla="*/ 2682815 h 3968151"/>
              <a:gd name="connsiteX2" fmla="*/ 2700068 w 2700068"/>
              <a:gd name="connsiteY2" fmla="*/ 1052423 h 3968151"/>
              <a:gd name="connsiteX3" fmla="*/ 793630 w 2700068"/>
              <a:gd name="connsiteY3" fmla="*/ 0 h 3968151"/>
              <a:gd name="connsiteX0" fmla="*/ 0 w 2423208"/>
              <a:gd name="connsiteY0" fmla="*/ 3968151 h 3968151"/>
              <a:gd name="connsiteX1" fmla="*/ 2415397 w 2423208"/>
              <a:gd name="connsiteY1" fmla="*/ 2682815 h 3968151"/>
              <a:gd name="connsiteX2" fmla="*/ 2423208 w 2423208"/>
              <a:gd name="connsiteY2" fmla="*/ 1023045 h 3968151"/>
              <a:gd name="connsiteX3" fmla="*/ 793630 w 2423208"/>
              <a:gd name="connsiteY3" fmla="*/ 0 h 3968151"/>
            </a:gdLst>
            <a:ahLst/>
            <a:cxnLst>
              <a:cxn ang="0">
                <a:pos x="connsiteX0" y="connsiteY0"/>
              </a:cxn>
              <a:cxn ang="0">
                <a:pos x="connsiteX1" y="connsiteY1"/>
              </a:cxn>
              <a:cxn ang="0">
                <a:pos x="connsiteX2" y="connsiteY2"/>
              </a:cxn>
              <a:cxn ang="0">
                <a:pos x="connsiteX3" y="connsiteY3"/>
              </a:cxn>
            </a:cxnLst>
            <a:rect l="l" t="t" r="r" b="b"/>
            <a:pathLst>
              <a:path w="2423208" h="3968151">
                <a:moveTo>
                  <a:pt x="0" y="3968151"/>
                </a:moveTo>
                <a:cubicBezTo>
                  <a:pt x="982693" y="3568460"/>
                  <a:pt x="1965386" y="3168770"/>
                  <a:pt x="2415397" y="2682815"/>
                </a:cubicBezTo>
                <a:cubicBezTo>
                  <a:pt x="2418001" y="2129558"/>
                  <a:pt x="2420604" y="1576302"/>
                  <a:pt x="2423208" y="1023045"/>
                </a:cubicBezTo>
                <a:cubicBezTo>
                  <a:pt x="2152914" y="575909"/>
                  <a:pt x="1611702" y="302643"/>
                  <a:pt x="793630" y="0"/>
                </a:cubicBezTo>
              </a:path>
            </a:pathLst>
          </a:custGeom>
          <a:ln w="66675">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TextBox 8"/>
          <p:cNvSpPr txBox="1"/>
          <p:nvPr/>
        </p:nvSpPr>
        <p:spPr>
          <a:xfrm>
            <a:off x="5220072" y="4221088"/>
            <a:ext cx="3528392" cy="923330"/>
          </a:xfrm>
          <a:prstGeom prst="rect">
            <a:avLst/>
          </a:prstGeom>
          <a:noFill/>
        </p:spPr>
        <p:txBody>
          <a:bodyPr wrap="square" rtlCol="0">
            <a:spAutoFit/>
          </a:bodyPr>
          <a:lstStyle/>
          <a:p>
            <a:r>
              <a:rPr lang="en-GB" b="1" dirty="0">
                <a:solidFill>
                  <a:srgbClr val="0066FF"/>
                </a:solidFill>
              </a:rPr>
              <a:t>Income elasticity is initially positive </a:t>
            </a:r>
            <a:r>
              <a:rPr lang="en-GB" dirty="0">
                <a:solidFill>
                  <a:srgbClr val="0066FF"/>
                </a:solidFill>
              </a:rPr>
              <a:t>– demand rises with income – </a:t>
            </a:r>
            <a:r>
              <a:rPr lang="en-GB" b="1" dirty="0">
                <a:solidFill>
                  <a:srgbClr val="0066FF"/>
                </a:solidFill>
              </a:rPr>
              <a:t>Normal good</a:t>
            </a:r>
            <a:r>
              <a:rPr lang="en-GB" dirty="0">
                <a:solidFill>
                  <a:srgbClr val="0066FF"/>
                </a:solidFill>
              </a:rPr>
              <a:t>.</a:t>
            </a:r>
          </a:p>
        </p:txBody>
      </p:sp>
      <p:sp>
        <p:nvSpPr>
          <p:cNvPr id="10" name="TextBox 9"/>
          <p:cNvSpPr txBox="1"/>
          <p:nvPr/>
        </p:nvSpPr>
        <p:spPr>
          <a:xfrm>
            <a:off x="5868144" y="2276872"/>
            <a:ext cx="3096344" cy="923330"/>
          </a:xfrm>
          <a:prstGeom prst="rect">
            <a:avLst/>
          </a:prstGeom>
          <a:noFill/>
        </p:spPr>
        <p:txBody>
          <a:bodyPr wrap="square" rtlCol="0">
            <a:spAutoFit/>
          </a:bodyPr>
          <a:lstStyle/>
          <a:p>
            <a:r>
              <a:rPr lang="en-GB" b="1" dirty="0">
                <a:solidFill>
                  <a:srgbClr val="0066FF"/>
                </a:solidFill>
              </a:rPr>
              <a:t>Income elasticity is zero </a:t>
            </a:r>
            <a:r>
              <a:rPr lang="en-GB" dirty="0">
                <a:solidFill>
                  <a:srgbClr val="0066FF"/>
                </a:solidFill>
              </a:rPr>
              <a:t>– demand is unaffected by income changes.</a:t>
            </a:r>
          </a:p>
        </p:txBody>
      </p:sp>
      <p:sp>
        <p:nvSpPr>
          <p:cNvPr id="11" name="TextBox 10"/>
          <p:cNvSpPr txBox="1"/>
          <p:nvPr/>
        </p:nvSpPr>
        <p:spPr>
          <a:xfrm>
            <a:off x="4716016" y="836712"/>
            <a:ext cx="3816424" cy="646331"/>
          </a:xfrm>
          <a:prstGeom prst="rect">
            <a:avLst/>
          </a:prstGeom>
          <a:noFill/>
        </p:spPr>
        <p:txBody>
          <a:bodyPr wrap="square" rtlCol="0">
            <a:spAutoFit/>
          </a:bodyPr>
          <a:lstStyle/>
          <a:p>
            <a:r>
              <a:rPr lang="en-GB" b="1" dirty="0">
                <a:solidFill>
                  <a:srgbClr val="0066FF"/>
                </a:solidFill>
              </a:rPr>
              <a:t>Inferior good </a:t>
            </a:r>
            <a:r>
              <a:rPr lang="en-GB" dirty="0">
                <a:solidFill>
                  <a:srgbClr val="0066FF"/>
                </a:solidFill>
              </a:rPr>
              <a:t>– Rising incomes reduce the quantity demanded.</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491880" y="1412776"/>
            <a:ext cx="3393101" cy="3546559"/>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267744" y="548680"/>
            <a:ext cx="168365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 rate (£)</a:t>
            </a:r>
          </a:p>
        </p:txBody>
      </p:sp>
      <p:sp>
        <p:nvSpPr>
          <p:cNvPr id="6" name="Text Box 7"/>
          <p:cNvSpPr txBox="1">
            <a:spLocks noChangeArrowheads="1"/>
          </p:cNvSpPr>
          <p:nvPr/>
        </p:nvSpPr>
        <p:spPr bwMode="auto">
          <a:xfrm>
            <a:off x="6732240" y="5229200"/>
            <a:ext cx="223224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 and Supply of Labour</a:t>
            </a:r>
          </a:p>
        </p:txBody>
      </p:sp>
      <p:sp>
        <p:nvSpPr>
          <p:cNvPr id="7" name="Line 5"/>
          <p:cNvSpPr>
            <a:spLocks noChangeShapeType="1"/>
          </p:cNvSpPr>
          <p:nvPr/>
        </p:nvSpPr>
        <p:spPr bwMode="auto">
          <a:xfrm flipV="1">
            <a:off x="4788023" y="1196751"/>
            <a:ext cx="1512169" cy="3600399"/>
          </a:xfrm>
          <a:prstGeom prst="line">
            <a:avLst/>
          </a:prstGeom>
          <a:noFill/>
          <a:ln w="63500">
            <a:solidFill>
              <a:srgbClr val="0000FF"/>
            </a:solidFill>
            <a:round/>
            <a:headEnd/>
            <a:tailEnd/>
          </a:ln>
        </p:spPr>
        <p:txBody>
          <a:bodyPr/>
          <a:lstStyle/>
          <a:p>
            <a:endParaRPr lang="en-GB"/>
          </a:p>
        </p:txBody>
      </p:sp>
      <p:sp>
        <p:nvSpPr>
          <p:cNvPr id="8" name="Right Arrow 7"/>
          <p:cNvSpPr/>
          <p:nvPr/>
        </p:nvSpPr>
        <p:spPr>
          <a:xfrm>
            <a:off x="4211960" y="836712"/>
            <a:ext cx="1872208" cy="151216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Excess supply (</a:t>
            </a:r>
            <a:r>
              <a:rPr lang="en-GB" sz="2000" b="1" dirty="0">
                <a:solidFill>
                  <a:schemeClr val="tx1"/>
                </a:solidFill>
              </a:rPr>
              <a:t>surplus</a:t>
            </a:r>
            <a:r>
              <a:rPr lang="en-GB" dirty="0">
                <a:solidFill>
                  <a:schemeClr val="tx1"/>
                </a:solidFill>
              </a:rPr>
              <a:t>)</a:t>
            </a:r>
          </a:p>
        </p:txBody>
      </p:sp>
      <p:cxnSp>
        <p:nvCxnSpPr>
          <p:cNvPr id="11" name="Straight Connector 10"/>
          <p:cNvCxnSpPr/>
          <p:nvPr/>
        </p:nvCxnSpPr>
        <p:spPr>
          <a:xfrm>
            <a:off x="3347864" y="2204864"/>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2735796" y="3681028"/>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391980" y="3681028"/>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648072" cy="461665"/>
          </a:xfrm>
          <a:prstGeom prst="rect">
            <a:avLst/>
          </a:prstGeom>
          <a:noFill/>
        </p:spPr>
        <p:txBody>
          <a:bodyPr wrap="square" rtlCol="0">
            <a:spAutoFit/>
          </a:bodyPr>
          <a:lstStyle/>
          <a:p>
            <a:r>
              <a:rPr lang="en-GB" sz="2400" dirty="0">
                <a:solidFill>
                  <a:srgbClr val="0066FF"/>
                </a:solidFill>
              </a:rPr>
              <a:t>D</a:t>
            </a:r>
            <a:r>
              <a:rPr lang="en-GB" sz="2400" baseline="-25000" dirty="0">
                <a:solidFill>
                  <a:srgbClr val="0066FF"/>
                </a:solidFill>
              </a:rPr>
              <a:t>L</a:t>
            </a:r>
          </a:p>
        </p:txBody>
      </p:sp>
      <p:sp>
        <p:nvSpPr>
          <p:cNvPr id="18" name="TextBox 17"/>
          <p:cNvSpPr txBox="1"/>
          <p:nvPr/>
        </p:nvSpPr>
        <p:spPr>
          <a:xfrm>
            <a:off x="3995936" y="5229200"/>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D</a:t>
            </a:r>
          </a:p>
        </p:txBody>
      </p:sp>
      <p:sp>
        <p:nvSpPr>
          <p:cNvPr id="19" name="TextBox 18"/>
          <p:cNvSpPr txBox="1"/>
          <p:nvPr/>
        </p:nvSpPr>
        <p:spPr>
          <a:xfrm>
            <a:off x="5580112" y="5229200"/>
            <a:ext cx="648072"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S</a:t>
            </a:r>
            <a:r>
              <a:rPr lang="en-GB" dirty="0">
                <a:solidFill>
                  <a:srgbClr val="0066FF"/>
                </a:solidFill>
              </a:rPr>
              <a:t> </a:t>
            </a: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r>
              <a:rPr lang="en-GB" sz="2400" baseline="-25000" dirty="0">
                <a:solidFill>
                  <a:srgbClr val="0066FF"/>
                </a:solidFill>
              </a:rPr>
              <a:t>L</a:t>
            </a:r>
          </a:p>
        </p:txBody>
      </p:sp>
      <p:sp>
        <p:nvSpPr>
          <p:cNvPr id="25" name="TextBox 24"/>
          <p:cNvSpPr txBox="1"/>
          <p:nvPr/>
        </p:nvSpPr>
        <p:spPr>
          <a:xfrm>
            <a:off x="1115616" y="2060848"/>
            <a:ext cx="2160240" cy="923330"/>
          </a:xfrm>
          <a:prstGeom prst="rect">
            <a:avLst/>
          </a:prstGeom>
          <a:noFill/>
        </p:spPr>
        <p:txBody>
          <a:bodyPr wrap="square" rtlCol="0">
            <a:spAutoFit/>
          </a:bodyPr>
          <a:lstStyle/>
          <a:p>
            <a:r>
              <a:rPr lang="en-GB" dirty="0">
                <a:solidFill>
                  <a:srgbClr val="0000FF"/>
                </a:solidFill>
              </a:rPr>
              <a:t>W</a:t>
            </a:r>
            <a:r>
              <a:rPr lang="en-GB" baseline="-25000" dirty="0">
                <a:solidFill>
                  <a:srgbClr val="0000FF"/>
                </a:solidFill>
              </a:rPr>
              <a:t>1</a:t>
            </a:r>
            <a:r>
              <a:rPr lang="en-GB" dirty="0">
                <a:solidFill>
                  <a:srgbClr val="0000FF"/>
                </a:solidFill>
              </a:rPr>
              <a:t>. Market wage rate (above market clearing wage rate)</a:t>
            </a:r>
          </a:p>
        </p:txBody>
      </p:sp>
      <p:cxnSp>
        <p:nvCxnSpPr>
          <p:cNvPr id="28" name="Straight Connector 27"/>
          <p:cNvCxnSpPr/>
          <p:nvPr/>
        </p:nvCxnSpPr>
        <p:spPr>
          <a:xfrm>
            <a:off x="3419872" y="3356992"/>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59632" y="3356992"/>
            <a:ext cx="1872208" cy="923330"/>
          </a:xfrm>
          <a:prstGeom prst="rect">
            <a:avLst/>
          </a:prstGeom>
          <a:noFill/>
        </p:spPr>
        <p:txBody>
          <a:bodyPr wrap="square" rtlCol="0">
            <a:spAutoFit/>
          </a:bodyPr>
          <a:lstStyle/>
          <a:p>
            <a:r>
              <a:rPr lang="en-GB" dirty="0">
                <a:solidFill>
                  <a:srgbClr val="0000FF"/>
                </a:solidFill>
              </a:rPr>
              <a:t>W</a:t>
            </a:r>
            <a:r>
              <a:rPr lang="en-GB" baseline="-25000" dirty="0">
                <a:solidFill>
                  <a:srgbClr val="0000FF"/>
                </a:solidFill>
              </a:rPr>
              <a:t>0</a:t>
            </a:r>
            <a:r>
              <a:rPr lang="en-GB" dirty="0">
                <a:solidFill>
                  <a:srgbClr val="0000FF"/>
                </a:solidFill>
              </a:rPr>
              <a:t>. Market clearing wage rate</a:t>
            </a:r>
            <a:endParaRPr lang="en-GB"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
        <p:nvSpPr>
          <p:cNvPr id="17" name="Rectangle 16"/>
          <p:cNvSpPr/>
          <p:nvPr/>
        </p:nvSpPr>
        <p:spPr>
          <a:xfrm>
            <a:off x="3347864" y="2780928"/>
            <a:ext cx="1656184" cy="2376264"/>
          </a:xfrm>
          <a:prstGeom prst="rect">
            <a:avLst/>
          </a:prstGeom>
          <a:solidFill>
            <a:srgbClr val="F8E1DC">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Total Consumer Payments (Price x quantity)</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a:t>
            </a:r>
          </a:p>
        </p:txBody>
      </p:sp>
      <p:sp>
        <p:nvSpPr>
          <p:cNvPr id="17" name="Freeform 16"/>
          <p:cNvSpPr/>
          <p:nvPr/>
        </p:nvSpPr>
        <p:spPr>
          <a:xfrm>
            <a:off x="3381555" y="2786332"/>
            <a:ext cx="1604513" cy="2363638"/>
          </a:xfrm>
          <a:custGeom>
            <a:avLst/>
            <a:gdLst>
              <a:gd name="connsiteX0" fmla="*/ 274607 w 2135037"/>
              <a:gd name="connsiteY0" fmla="*/ 2112034 h 2807899"/>
              <a:gd name="connsiteX1" fmla="*/ 1853241 w 2135037"/>
              <a:gd name="connsiteY1" fmla="*/ 50321 h 2807899"/>
              <a:gd name="connsiteX2" fmla="*/ 1870494 w 2135037"/>
              <a:gd name="connsiteY2" fmla="*/ 2413959 h 2807899"/>
              <a:gd name="connsiteX3" fmla="*/ 265981 w 2135037"/>
              <a:gd name="connsiteY3" fmla="*/ 2413959 h 2807899"/>
              <a:gd name="connsiteX4" fmla="*/ 274607 w 2135037"/>
              <a:gd name="connsiteY4" fmla="*/ 2112034 h 2807899"/>
              <a:gd name="connsiteX0" fmla="*/ 274607 w 2135037"/>
              <a:gd name="connsiteY0" fmla="*/ 2112034 h 2505974"/>
              <a:gd name="connsiteX1" fmla="*/ 1853241 w 2135037"/>
              <a:gd name="connsiteY1" fmla="*/ 50321 h 2505974"/>
              <a:gd name="connsiteX2" fmla="*/ 1870494 w 2135037"/>
              <a:gd name="connsiteY2" fmla="*/ 2413959 h 2505974"/>
              <a:gd name="connsiteX3" fmla="*/ 265981 w 2135037"/>
              <a:gd name="connsiteY3" fmla="*/ 2413959 h 2505974"/>
              <a:gd name="connsiteX4" fmla="*/ 274607 w 2135037"/>
              <a:gd name="connsiteY4" fmla="*/ 2112034 h 2505974"/>
              <a:gd name="connsiteX0" fmla="*/ 8626 w 1869056"/>
              <a:gd name="connsiteY0" fmla="*/ 2112034 h 2413959"/>
              <a:gd name="connsiteX1" fmla="*/ 1587260 w 1869056"/>
              <a:gd name="connsiteY1" fmla="*/ 50321 h 2413959"/>
              <a:gd name="connsiteX2" fmla="*/ 1604513 w 1869056"/>
              <a:gd name="connsiteY2" fmla="*/ 2413959 h 2413959"/>
              <a:gd name="connsiteX3" fmla="*/ 0 w 1869056"/>
              <a:gd name="connsiteY3" fmla="*/ 2413959 h 2413959"/>
              <a:gd name="connsiteX4" fmla="*/ 8626 w 1869056"/>
              <a:gd name="connsiteY4" fmla="*/ 2112034 h 2413959"/>
              <a:gd name="connsiteX0" fmla="*/ 8626 w 1869056"/>
              <a:gd name="connsiteY0" fmla="*/ 2061713 h 2363638"/>
              <a:gd name="connsiteX1" fmla="*/ 1587260 w 1869056"/>
              <a:gd name="connsiteY1" fmla="*/ 0 h 2363638"/>
              <a:gd name="connsiteX2" fmla="*/ 1604513 w 1869056"/>
              <a:gd name="connsiteY2" fmla="*/ 2363638 h 2363638"/>
              <a:gd name="connsiteX3" fmla="*/ 0 w 1869056"/>
              <a:gd name="connsiteY3" fmla="*/ 2363638 h 2363638"/>
              <a:gd name="connsiteX4" fmla="*/ 8626 w 1869056"/>
              <a:gd name="connsiteY4" fmla="*/ 2061713 h 2363638"/>
              <a:gd name="connsiteX0" fmla="*/ 8626 w 1604513"/>
              <a:gd name="connsiteY0" fmla="*/ 2061713 h 2363638"/>
              <a:gd name="connsiteX1" fmla="*/ 1587260 w 1604513"/>
              <a:gd name="connsiteY1" fmla="*/ 0 h 2363638"/>
              <a:gd name="connsiteX2" fmla="*/ 1604513 w 1604513"/>
              <a:gd name="connsiteY2" fmla="*/ 2363638 h 2363638"/>
              <a:gd name="connsiteX3" fmla="*/ 0 w 1604513"/>
              <a:gd name="connsiteY3" fmla="*/ 2363638 h 2363638"/>
              <a:gd name="connsiteX4" fmla="*/ 8626 w 1604513"/>
              <a:gd name="connsiteY4" fmla="*/ 2061713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13" h="2363638">
                <a:moveTo>
                  <a:pt x="8626" y="2061713"/>
                </a:moveTo>
                <a:lnTo>
                  <a:pt x="1587260" y="0"/>
                </a:lnTo>
                <a:lnTo>
                  <a:pt x="1604513" y="2363638"/>
                </a:lnTo>
                <a:lnTo>
                  <a:pt x="0" y="2363638"/>
                </a:lnTo>
                <a:lnTo>
                  <a:pt x="8626" y="2061713"/>
                </a:lnTo>
                <a:close/>
              </a:path>
            </a:pathLst>
          </a:custGeom>
          <a:solidFill>
            <a:srgbClr val="CCECF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828000" rtlCol="0" anchor="ctr"/>
          <a:lstStyle/>
          <a:p>
            <a:pPr algn="ctr"/>
            <a:r>
              <a:rPr lang="en-GB" dirty="0">
                <a:solidFill>
                  <a:schemeClr val="tx1"/>
                </a:solidFill>
              </a:rPr>
              <a:t>Transfer Earnings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Ins="504000" bIns="1152000" rtlCol="0" anchor="ctr"/>
          <a:lstStyle/>
          <a:p>
            <a:pPr algn="ctr"/>
            <a:r>
              <a:rPr lang="en-GB" sz="1600" b="1" dirty="0">
                <a:solidFill>
                  <a:schemeClr val="tx1"/>
                </a:solidFill>
              </a:rPr>
              <a:t>Economic Rent / Producer Surplus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17" name="Freeform 16"/>
          <p:cNvSpPr/>
          <p:nvPr/>
        </p:nvSpPr>
        <p:spPr>
          <a:xfrm>
            <a:off x="3381555" y="2786332"/>
            <a:ext cx="1604513" cy="2363638"/>
          </a:xfrm>
          <a:custGeom>
            <a:avLst/>
            <a:gdLst>
              <a:gd name="connsiteX0" fmla="*/ 274607 w 2135037"/>
              <a:gd name="connsiteY0" fmla="*/ 2112034 h 2807899"/>
              <a:gd name="connsiteX1" fmla="*/ 1853241 w 2135037"/>
              <a:gd name="connsiteY1" fmla="*/ 50321 h 2807899"/>
              <a:gd name="connsiteX2" fmla="*/ 1870494 w 2135037"/>
              <a:gd name="connsiteY2" fmla="*/ 2413959 h 2807899"/>
              <a:gd name="connsiteX3" fmla="*/ 265981 w 2135037"/>
              <a:gd name="connsiteY3" fmla="*/ 2413959 h 2807899"/>
              <a:gd name="connsiteX4" fmla="*/ 274607 w 2135037"/>
              <a:gd name="connsiteY4" fmla="*/ 2112034 h 2807899"/>
              <a:gd name="connsiteX0" fmla="*/ 274607 w 2135037"/>
              <a:gd name="connsiteY0" fmla="*/ 2112034 h 2505974"/>
              <a:gd name="connsiteX1" fmla="*/ 1853241 w 2135037"/>
              <a:gd name="connsiteY1" fmla="*/ 50321 h 2505974"/>
              <a:gd name="connsiteX2" fmla="*/ 1870494 w 2135037"/>
              <a:gd name="connsiteY2" fmla="*/ 2413959 h 2505974"/>
              <a:gd name="connsiteX3" fmla="*/ 265981 w 2135037"/>
              <a:gd name="connsiteY3" fmla="*/ 2413959 h 2505974"/>
              <a:gd name="connsiteX4" fmla="*/ 274607 w 2135037"/>
              <a:gd name="connsiteY4" fmla="*/ 2112034 h 2505974"/>
              <a:gd name="connsiteX0" fmla="*/ 8626 w 1869056"/>
              <a:gd name="connsiteY0" fmla="*/ 2112034 h 2413959"/>
              <a:gd name="connsiteX1" fmla="*/ 1587260 w 1869056"/>
              <a:gd name="connsiteY1" fmla="*/ 50321 h 2413959"/>
              <a:gd name="connsiteX2" fmla="*/ 1604513 w 1869056"/>
              <a:gd name="connsiteY2" fmla="*/ 2413959 h 2413959"/>
              <a:gd name="connsiteX3" fmla="*/ 0 w 1869056"/>
              <a:gd name="connsiteY3" fmla="*/ 2413959 h 2413959"/>
              <a:gd name="connsiteX4" fmla="*/ 8626 w 1869056"/>
              <a:gd name="connsiteY4" fmla="*/ 2112034 h 2413959"/>
              <a:gd name="connsiteX0" fmla="*/ 8626 w 1869056"/>
              <a:gd name="connsiteY0" fmla="*/ 2061713 h 2363638"/>
              <a:gd name="connsiteX1" fmla="*/ 1587260 w 1869056"/>
              <a:gd name="connsiteY1" fmla="*/ 0 h 2363638"/>
              <a:gd name="connsiteX2" fmla="*/ 1604513 w 1869056"/>
              <a:gd name="connsiteY2" fmla="*/ 2363638 h 2363638"/>
              <a:gd name="connsiteX3" fmla="*/ 0 w 1869056"/>
              <a:gd name="connsiteY3" fmla="*/ 2363638 h 2363638"/>
              <a:gd name="connsiteX4" fmla="*/ 8626 w 1869056"/>
              <a:gd name="connsiteY4" fmla="*/ 2061713 h 2363638"/>
              <a:gd name="connsiteX0" fmla="*/ 8626 w 1604513"/>
              <a:gd name="connsiteY0" fmla="*/ 2061713 h 2363638"/>
              <a:gd name="connsiteX1" fmla="*/ 1587260 w 1604513"/>
              <a:gd name="connsiteY1" fmla="*/ 0 h 2363638"/>
              <a:gd name="connsiteX2" fmla="*/ 1604513 w 1604513"/>
              <a:gd name="connsiteY2" fmla="*/ 2363638 h 2363638"/>
              <a:gd name="connsiteX3" fmla="*/ 0 w 1604513"/>
              <a:gd name="connsiteY3" fmla="*/ 2363638 h 2363638"/>
              <a:gd name="connsiteX4" fmla="*/ 8626 w 1604513"/>
              <a:gd name="connsiteY4" fmla="*/ 2061713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13" h="2363638">
                <a:moveTo>
                  <a:pt x="8626" y="2061713"/>
                </a:moveTo>
                <a:lnTo>
                  <a:pt x="1587260" y="0"/>
                </a:lnTo>
                <a:lnTo>
                  <a:pt x="1604513" y="2363638"/>
                </a:lnTo>
                <a:lnTo>
                  <a:pt x="0" y="2363638"/>
                </a:lnTo>
                <a:lnTo>
                  <a:pt x="8626" y="2061713"/>
                </a:lnTo>
                <a:close/>
              </a:path>
            </a:pathLst>
          </a:custGeom>
          <a:solidFill>
            <a:srgbClr val="CCECF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828000" rtlCol="0" anchor="ctr"/>
          <a:lstStyle/>
          <a:p>
            <a:pPr algn="ctr"/>
            <a:r>
              <a:rPr lang="en-GB" dirty="0">
                <a:solidFill>
                  <a:schemeClr val="tx1"/>
                </a:solidFill>
              </a:rPr>
              <a:t>Transfer Earnings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2ED2855-CB13-43AD-A945-E705E0CB0644}"/>
              </a:ext>
            </a:extLst>
          </p:cNvPr>
          <p:cNvCxnSpPr>
            <a:cxnSpLocks/>
          </p:cNvCxnSpPr>
          <p:nvPr/>
        </p:nvCxnSpPr>
        <p:spPr>
          <a:xfrm>
            <a:off x="296357" y="1890613"/>
            <a:ext cx="324036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D8C0453-4382-4551-9975-CE2AC3397B82}"/>
              </a:ext>
            </a:extLst>
          </p:cNvPr>
          <p:cNvCxnSpPr>
            <a:cxnSpLocks/>
          </p:cNvCxnSpPr>
          <p:nvPr/>
        </p:nvCxnSpPr>
        <p:spPr>
          <a:xfrm>
            <a:off x="1916537" y="1890613"/>
            <a:ext cx="0" cy="11939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9EB20C7-404B-4832-89E2-219645E09F39}"/>
              </a:ext>
            </a:extLst>
          </p:cNvPr>
          <p:cNvSpPr txBox="1"/>
          <p:nvPr/>
        </p:nvSpPr>
        <p:spPr>
          <a:xfrm>
            <a:off x="674399" y="1589379"/>
            <a:ext cx="70207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Assets</a:t>
            </a:r>
          </a:p>
        </p:txBody>
      </p:sp>
      <p:sp>
        <p:nvSpPr>
          <p:cNvPr id="5" name="TextBox 4">
            <a:extLst>
              <a:ext uri="{FF2B5EF4-FFF2-40B4-BE49-F238E27FC236}">
                <a16:creationId xmlns:a16="http://schemas.microsoft.com/office/drawing/2014/main" id="{C9B215C8-7103-4075-899F-23E13CF6814B}"/>
              </a:ext>
            </a:extLst>
          </p:cNvPr>
          <p:cNvSpPr txBox="1"/>
          <p:nvPr/>
        </p:nvSpPr>
        <p:spPr>
          <a:xfrm>
            <a:off x="2348585" y="1589379"/>
            <a:ext cx="852633"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Liabilities</a:t>
            </a:r>
          </a:p>
        </p:txBody>
      </p:sp>
      <p:sp>
        <p:nvSpPr>
          <p:cNvPr id="7" name="TextBox 6">
            <a:extLst>
              <a:ext uri="{FF2B5EF4-FFF2-40B4-BE49-F238E27FC236}">
                <a16:creationId xmlns:a16="http://schemas.microsoft.com/office/drawing/2014/main" id="{71C3FE79-2F64-4EA6-B55C-2FD1898C966C}"/>
              </a:ext>
            </a:extLst>
          </p:cNvPr>
          <p:cNvSpPr txBox="1"/>
          <p:nvPr/>
        </p:nvSpPr>
        <p:spPr>
          <a:xfrm>
            <a:off x="562213" y="2025519"/>
            <a:ext cx="979261"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Loan   £10</a:t>
            </a:r>
          </a:p>
        </p:txBody>
      </p:sp>
      <p:sp>
        <p:nvSpPr>
          <p:cNvPr id="8" name="TextBox 7">
            <a:extLst>
              <a:ext uri="{FF2B5EF4-FFF2-40B4-BE49-F238E27FC236}">
                <a16:creationId xmlns:a16="http://schemas.microsoft.com/office/drawing/2014/main" id="{8A52D5BA-8224-4370-9C4F-8047BB3BA400}"/>
              </a:ext>
            </a:extLst>
          </p:cNvPr>
          <p:cNvSpPr txBox="1"/>
          <p:nvPr/>
        </p:nvSpPr>
        <p:spPr>
          <a:xfrm>
            <a:off x="1997545" y="1958533"/>
            <a:ext cx="1683125"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Account payable £0</a:t>
            </a:r>
          </a:p>
        </p:txBody>
      </p:sp>
      <p:sp>
        <p:nvSpPr>
          <p:cNvPr id="11" name="TextBox 10">
            <a:extLst>
              <a:ext uri="{FF2B5EF4-FFF2-40B4-BE49-F238E27FC236}">
                <a16:creationId xmlns:a16="http://schemas.microsoft.com/office/drawing/2014/main" id="{FFA7AC9E-A94F-467F-A876-EA2A8D63D542}"/>
              </a:ext>
            </a:extLst>
          </p:cNvPr>
          <p:cNvSpPr txBox="1"/>
          <p:nvPr/>
        </p:nvSpPr>
        <p:spPr>
          <a:xfrm>
            <a:off x="1997546" y="2626621"/>
            <a:ext cx="1539167" cy="300082"/>
          </a:xfrm>
          <a:prstGeom prst="rect">
            <a:avLst/>
          </a:prstGeom>
          <a:noFill/>
        </p:spPr>
        <p:txBody>
          <a:bodyPr wrap="square" rtlCol="0">
            <a:spAutoFit/>
          </a:bodyPr>
          <a:lstStyle/>
          <a:p>
            <a:pPr defTabSz="685800" fontAlgn="auto">
              <a:spcBef>
                <a:spcPts val="0"/>
              </a:spcBef>
              <a:spcAft>
                <a:spcPts val="0"/>
              </a:spcAft>
            </a:pPr>
            <a:r>
              <a:rPr lang="en-GB" sz="1350" b="1" dirty="0">
                <a:solidFill>
                  <a:prstClr val="black"/>
                </a:solidFill>
                <a:latin typeface="Calibri" panose="020F0502020204030204"/>
              </a:rPr>
              <a:t>Client deposit </a:t>
            </a:r>
            <a:r>
              <a:rPr lang="en-GB" sz="1350" dirty="0">
                <a:solidFill>
                  <a:prstClr val="black"/>
                </a:solidFill>
                <a:latin typeface="Calibri" panose="020F0502020204030204"/>
              </a:rPr>
              <a:t>£10</a:t>
            </a:r>
          </a:p>
        </p:txBody>
      </p:sp>
      <p:sp>
        <p:nvSpPr>
          <p:cNvPr id="13" name="TextBox 12">
            <a:extLst>
              <a:ext uri="{FF2B5EF4-FFF2-40B4-BE49-F238E27FC236}">
                <a16:creationId xmlns:a16="http://schemas.microsoft.com/office/drawing/2014/main" id="{45BB46A7-F87D-42C1-A8E2-A2671C3D4165}"/>
              </a:ext>
            </a:extLst>
          </p:cNvPr>
          <p:cNvSpPr txBox="1"/>
          <p:nvPr/>
        </p:nvSpPr>
        <p:spPr>
          <a:xfrm>
            <a:off x="1997546" y="2292577"/>
            <a:ext cx="943756"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becomes a </a:t>
            </a:r>
          </a:p>
        </p:txBody>
      </p:sp>
      <p:sp>
        <p:nvSpPr>
          <p:cNvPr id="9" name="TextBox 8">
            <a:extLst>
              <a:ext uri="{FF2B5EF4-FFF2-40B4-BE49-F238E27FC236}">
                <a16:creationId xmlns:a16="http://schemas.microsoft.com/office/drawing/2014/main" id="{A96A267B-E22C-4BD8-AB7B-36FAE9FBFD9A}"/>
              </a:ext>
            </a:extLst>
          </p:cNvPr>
          <p:cNvSpPr txBox="1"/>
          <p:nvPr/>
        </p:nvSpPr>
        <p:spPr>
          <a:xfrm>
            <a:off x="296356" y="1000717"/>
            <a:ext cx="3915603" cy="307777"/>
          </a:xfrm>
          <a:prstGeom prst="rect">
            <a:avLst/>
          </a:prstGeom>
          <a:noFill/>
          <a:ln>
            <a:solidFill>
              <a:schemeClr val="tx1"/>
            </a:solidFill>
          </a:ln>
        </p:spPr>
        <p:txBody>
          <a:bodyPr wrap="square" rtlCol="0">
            <a:spAutoFit/>
          </a:bodyPr>
          <a:lstStyle/>
          <a:p>
            <a:r>
              <a:rPr lang="en-GB" sz="1400" dirty="0"/>
              <a:t>Bank’s accounting treatment when paying loan</a:t>
            </a:r>
          </a:p>
        </p:txBody>
      </p:sp>
    </p:spTree>
    <p:extLst>
      <p:ext uri="{BB962C8B-B14F-4D97-AF65-F5344CB8AC3E}">
        <p14:creationId xmlns:p14="http://schemas.microsoft.com/office/powerpoint/2010/main" val="36804770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771800" y="548680"/>
            <a:ext cx="1368152"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 (£)</a:t>
            </a:r>
          </a:p>
        </p:txBody>
      </p:sp>
      <p:sp>
        <p:nvSpPr>
          <p:cNvPr id="6" name="Text Box 7"/>
          <p:cNvSpPr txBox="1">
            <a:spLocks noChangeArrowheads="1"/>
          </p:cNvSpPr>
          <p:nvPr/>
        </p:nvSpPr>
        <p:spPr bwMode="auto">
          <a:xfrm>
            <a:off x="6012160" y="5229200"/>
            <a:ext cx="3024336"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07904" y="1124744"/>
            <a:ext cx="1296144" cy="461665"/>
          </a:xfrm>
          <a:prstGeom prst="rect">
            <a:avLst/>
          </a:prstGeom>
          <a:noFill/>
        </p:spPr>
        <p:txBody>
          <a:bodyPr wrap="square" rtlCol="0">
            <a:spAutoFit/>
          </a:bodyPr>
          <a:lstStyle/>
          <a:p>
            <a:r>
              <a:rPr lang="en-GB" sz="2400" dirty="0">
                <a:solidFill>
                  <a:srgbClr val="0066FF"/>
                </a:solidFill>
              </a:rPr>
              <a:t>D = MU</a:t>
            </a:r>
            <a:endParaRPr lang="en-GB" sz="2400" baseline="-25000" dirty="0">
              <a:solidFill>
                <a:srgbClr val="0066FF"/>
              </a:solidFill>
            </a:endParaRPr>
          </a:p>
        </p:txBody>
      </p:sp>
      <p:sp>
        <p:nvSpPr>
          <p:cNvPr id="20" name="TextBox 19"/>
          <p:cNvSpPr txBox="1"/>
          <p:nvPr/>
        </p:nvSpPr>
        <p:spPr>
          <a:xfrm>
            <a:off x="6228184" y="764704"/>
            <a:ext cx="1368152" cy="461665"/>
          </a:xfrm>
          <a:prstGeom prst="rect">
            <a:avLst/>
          </a:prstGeom>
          <a:noFill/>
        </p:spPr>
        <p:txBody>
          <a:bodyPr wrap="square" rtlCol="0">
            <a:spAutoFit/>
          </a:bodyPr>
          <a:lstStyle/>
          <a:p>
            <a:r>
              <a:rPr lang="en-GB" sz="2400" dirty="0">
                <a:solidFill>
                  <a:srgbClr val="0066FF"/>
                </a:solidFill>
              </a:rPr>
              <a:t>S = MC</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 (A)</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 (B)</a:t>
            </a:r>
          </a:p>
        </p:txBody>
      </p:sp>
      <p:sp>
        <p:nvSpPr>
          <p:cNvPr id="17" name="Freeform 16"/>
          <p:cNvSpPr/>
          <p:nvPr/>
        </p:nvSpPr>
        <p:spPr>
          <a:xfrm>
            <a:off x="3381555" y="2786332"/>
            <a:ext cx="1621766" cy="2363638"/>
          </a:xfrm>
          <a:custGeom>
            <a:avLst/>
            <a:gdLst>
              <a:gd name="connsiteX0" fmla="*/ 278921 w 2145102"/>
              <a:gd name="connsiteY0" fmla="*/ 2402456 h 2806460"/>
              <a:gd name="connsiteX1" fmla="*/ 261668 w 2145102"/>
              <a:gd name="connsiteY1" fmla="*/ 2126411 h 2806460"/>
              <a:gd name="connsiteX2" fmla="*/ 1848928 w 2145102"/>
              <a:gd name="connsiteY2" fmla="*/ 47445 h 2806460"/>
              <a:gd name="connsiteX3" fmla="*/ 1883434 w 2145102"/>
              <a:gd name="connsiteY3" fmla="*/ 2411083 h 2806460"/>
              <a:gd name="connsiteX4" fmla="*/ 278921 w 2145102"/>
              <a:gd name="connsiteY4" fmla="*/ 2402456 h 2806460"/>
              <a:gd name="connsiteX0" fmla="*/ 278921 w 2145102"/>
              <a:gd name="connsiteY0" fmla="*/ 2402456 h 2518913"/>
              <a:gd name="connsiteX1" fmla="*/ 261668 w 2145102"/>
              <a:gd name="connsiteY1" fmla="*/ 2126411 h 2518913"/>
              <a:gd name="connsiteX2" fmla="*/ 1848928 w 2145102"/>
              <a:gd name="connsiteY2" fmla="*/ 47445 h 2518913"/>
              <a:gd name="connsiteX3" fmla="*/ 1883434 w 2145102"/>
              <a:gd name="connsiteY3" fmla="*/ 2411083 h 2518913"/>
              <a:gd name="connsiteX4" fmla="*/ 278921 w 2145102"/>
              <a:gd name="connsiteY4" fmla="*/ 2402456 h 2518913"/>
              <a:gd name="connsiteX0" fmla="*/ 278921 w 1883434"/>
              <a:gd name="connsiteY0" fmla="*/ 2402456 h 2518913"/>
              <a:gd name="connsiteX1" fmla="*/ 261668 w 1883434"/>
              <a:gd name="connsiteY1" fmla="*/ 2126411 h 2518913"/>
              <a:gd name="connsiteX2" fmla="*/ 1848928 w 1883434"/>
              <a:gd name="connsiteY2" fmla="*/ 47445 h 2518913"/>
              <a:gd name="connsiteX3" fmla="*/ 1883434 w 1883434"/>
              <a:gd name="connsiteY3" fmla="*/ 2411083 h 2518913"/>
              <a:gd name="connsiteX4" fmla="*/ 278921 w 1883434"/>
              <a:gd name="connsiteY4" fmla="*/ 2402456 h 2518913"/>
              <a:gd name="connsiteX0" fmla="*/ 17253 w 1621766"/>
              <a:gd name="connsiteY0" fmla="*/ 2402456 h 2411083"/>
              <a:gd name="connsiteX1" fmla="*/ 0 w 1621766"/>
              <a:gd name="connsiteY1" fmla="*/ 2126411 h 2411083"/>
              <a:gd name="connsiteX2" fmla="*/ 1587260 w 1621766"/>
              <a:gd name="connsiteY2" fmla="*/ 47445 h 2411083"/>
              <a:gd name="connsiteX3" fmla="*/ 1621766 w 1621766"/>
              <a:gd name="connsiteY3" fmla="*/ 2411083 h 2411083"/>
              <a:gd name="connsiteX4" fmla="*/ 17253 w 1621766"/>
              <a:gd name="connsiteY4" fmla="*/ 2402456 h 2411083"/>
              <a:gd name="connsiteX0" fmla="*/ 17253 w 1621766"/>
              <a:gd name="connsiteY0" fmla="*/ 2355011 h 2363638"/>
              <a:gd name="connsiteX1" fmla="*/ 0 w 1621766"/>
              <a:gd name="connsiteY1" fmla="*/ 2078966 h 2363638"/>
              <a:gd name="connsiteX2" fmla="*/ 1587260 w 1621766"/>
              <a:gd name="connsiteY2" fmla="*/ 0 h 2363638"/>
              <a:gd name="connsiteX3" fmla="*/ 1621766 w 1621766"/>
              <a:gd name="connsiteY3" fmla="*/ 2363638 h 2363638"/>
              <a:gd name="connsiteX4" fmla="*/ 17253 w 1621766"/>
              <a:gd name="connsiteY4" fmla="*/ 2355011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766" h="2363638">
                <a:moveTo>
                  <a:pt x="17253" y="2355011"/>
                </a:moveTo>
                <a:lnTo>
                  <a:pt x="0" y="2078966"/>
                </a:lnTo>
                <a:lnTo>
                  <a:pt x="1587260" y="0"/>
                </a:lnTo>
                <a:lnTo>
                  <a:pt x="1621766" y="2363638"/>
                </a:lnTo>
                <a:lnTo>
                  <a:pt x="17253" y="2355011"/>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584000" rIns="432000" rtlCol="0" anchor="ctr"/>
          <a:lstStyle/>
          <a:p>
            <a:pPr algn="ctr"/>
            <a:r>
              <a:rPr lang="en-GB" dirty="0">
                <a:solidFill>
                  <a:schemeClr val="tx1"/>
                </a:solidFill>
              </a:rPr>
              <a:t>Transfer Earnings (C)</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707903" y="1340768"/>
            <a:ext cx="3168353" cy="3744416"/>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843808" y="548680"/>
            <a:ext cx="115212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 (£)</a:t>
            </a:r>
          </a:p>
        </p:txBody>
      </p:sp>
      <p:sp>
        <p:nvSpPr>
          <p:cNvPr id="6" name="Text Box 7"/>
          <p:cNvSpPr txBox="1">
            <a:spLocks noChangeArrowheads="1"/>
          </p:cNvSpPr>
          <p:nvPr/>
        </p:nvSpPr>
        <p:spPr bwMode="auto">
          <a:xfrm>
            <a:off x="6911752" y="4581128"/>
            <a:ext cx="223224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707904" y="1700807"/>
            <a:ext cx="3312368" cy="3312368"/>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564904"/>
            <a:ext cx="28083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16016" y="2564904"/>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156176" y="2564904"/>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648072"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18" name="TextBox 17"/>
          <p:cNvSpPr txBox="1"/>
          <p:nvPr/>
        </p:nvSpPr>
        <p:spPr>
          <a:xfrm>
            <a:off x="449999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S1</a:t>
            </a:r>
          </a:p>
        </p:txBody>
      </p:sp>
      <p:sp>
        <p:nvSpPr>
          <p:cNvPr id="19" name="TextBox 18"/>
          <p:cNvSpPr txBox="1"/>
          <p:nvPr/>
        </p:nvSpPr>
        <p:spPr>
          <a:xfrm>
            <a:off x="5796136" y="5229200"/>
            <a:ext cx="648072"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S2</a:t>
            </a:r>
            <a:r>
              <a:rPr lang="en-GB" dirty="0">
                <a:solidFill>
                  <a:srgbClr val="0066FF"/>
                </a:solidFill>
              </a:rPr>
              <a:t> </a:t>
            </a:r>
          </a:p>
        </p:txBody>
      </p:sp>
      <p:sp>
        <p:nvSpPr>
          <p:cNvPr id="20" name="TextBox 19"/>
          <p:cNvSpPr txBox="1"/>
          <p:nvPr/>
        </p:nvSpPr>
        <p:spPr>
          <a:xfrm>
            <a:off x="6804248" y="1268760"/>
            <a:ext cx="1296144" cy="461665"/>
          </a:xfrm>
          <a:prstGeom prst="rect">
            <a:avLst/>
          </a:prstGeom>
          <a:noFill/>
        </p:spPr>
        <p:txBody>
          <a:bodyPr wrap="square" rtlCol="0">
            <a:spAutoFit/>
          </a:bodyPr>
          <a:lstStyle/>
          <a:p>
            <a:r>
              <a:rPr lang="en-GB" sz="2400" dirty="0" err="1">
                <a:solidFill>
                  <a:srgbClr val="0066FF"/>
                </a:solidFill>
              </a:rPr>
              <a:t>S</a:t>
            </a:r>
            <a:r>
              <a:rPr lang="en-GB" sz="2400" baseline="-25000" dirty="0" err="1">
                <a:solidFill>
                  <a:srgbClr val="0066FF"/>
                </a:solidFill>
              </a:rPr>
              <a:t>long</a:t>
            </a:r>
            <a:r>
              <a:rPr lang="en-GB" sz="2400" baseline="-25000" dirty="0">
                <a:solidFill>
                  <a:srgbClr val="0066FF"/>
                </a:solidFill>
              </a:rPr>
              <a:t>-run</a:t>
            </a:r>
          </a:p>
        </p:txBody>
      </p:sp>
      <p:sp>
        <p:nvSpPr>
          <p:cNvPr id="25" name="TextBox 24"/>
          <p:cNvSpPr txBox="1"/>
          <p:nvPr/>
        </p:nvSpPr>
        <p:spPr>
          <a:xfrm>
            <a:off x="2915816" y="2420888"/>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1</a:t>
            </a:r>
            <a:endParaRPr lang="en-GB" dirty="0">
              <a:solidFill>
                <a:srgbClr val="0000FF"/>
              </a:solidFill>
            </a:endParaRPr>
          </a:p>
        </p:txBody>
      </p:sp>
      <p:cxnSp>
        <p:nvCxnSpPr>
          <p:cNvPr id="28" name="Straight Connector 27"/>
          <p:cNvCxnSpPr/>
          <p:nvPr/>
        </p:nvCxnSpPr>
        <p:spPr>
          <a:xfrm>
            <a:off x="3419872" y="3356992"/>
            <a:ext cx="1944216" cy="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64088" y="3356992"/>
            <a:ext cx="0" cy="180020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076056" y="5229200"/>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E</a:t>
            </a:r>
          </a:p>
        </p:txBody>
      </p:sp>
      <p:sp>
        <p:nvSpPr>
          <p:cNvPr id="27" name="TextBox 26"/>
          <p:cNvSpPr txBox="1"/>
          <p:nvPr/>
        </p:nvSpPr>
        <p:spPr>
          <a:xfrm>
            <a:off x="2843808" y="3140968"/>
            <a:ext cx="504056" cy="369332"/>
          </a:xfrm>
          <a:prstGeom prst="rect">
            <a:avLst/>
          </a:prstGeom>
          <a:noFill/>
        </p:spPr>
        <p:txBody>
          <a:bodyPr wrap="square" rtlCol="0">
            <a:spAutoFit/>
          </a:bodyPr>
          <a:lstStyle/>
          <a:p>
            <a:r>
              <a:rPr lang="en-GB" dirty="0" err="1">
                <a:solidFill>
                  <a:srgbClr val="0000FF"/>
                </a:solidFill>
              </a:rPr>
              <a:t>P</a:t>
            </a:r>
            <a:r>
              <a:rPr lang="en-GB" baseline="-25000" dirty="0" err="1">
                <a:solidFill>
                  <a:srgbClr val="0000FF"/>
                </a:solidFill>
              </a:rPr>
              <a:t>e</a:t>
            </a:r>
            <a:endParaRPr lang="en-GB" dirty="0">
              <a:solidFill>
                <a:srgbClr val="0000FF"/>
              </a:solidFill>
            </a:endParaRPr>
          </a:p>
        </p:txBody>
      </p:sp>
      <p:cxnSp>
        <p:nvCxnSpPr>
          <p:cNvPr id="34" name="Straight Connector 33"/>
          <p:cNvCxnSpPr/>
          <p:nvPr/>
        </p:nvCxnSpPr>
        <p:spPr>
          <a:xfrm>
            <a:off x="3347864" y="4221088"/>
            <a:ext cx="28083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15816" y="4005064"/>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2</a:t>
            </a:r>
            <a:endParaRPr lang="en-GB" dirty="0">
              <a:solidFill>
                <a:srgbClr val="0000FF"/>
              </a:solidFill>
            </a:endParaRPr>
          </a:p>
        </p:txBody>
      </p:sp>
      <p:cxnSp>
        <p:nvCxnSpPr>
          <p:cNvPr id="36" name="Straight Connector 35"/>
          <p:cNvCxnSpPr/>
          <p:nvPr/>
        </p:nvCxnSpPr>
        <p:spPr>
          <a:xfrm>
            <a:off x="4499992" y="2276872"/>
            <a:ext cx="0" cy="288032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211960"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S3</a:t>
            </a:r>
          </a:p>
        </p:txBody>
      </p:sp>
      <p:cxnSp>
        <p:nvCxnSpPr>
          <p:cNvPr id="39" name="Straight Connector 38"/>
          <p:cNvCxnSpPr/>
          <p:nvPr/>
        </p:nvCxnSpPr>
        <p:spPr>
          <a:xfrm>
            <a:off x="3347864" y="2276872"/>
            <a:ext cx="309634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15816" y="2060848"/>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3</a:t>
            </a:r>
            <a:endParaRPr lang="en-GB" dirty="0">
              <a:solidFill>
                <a:srgbClr val="0000FF"/>
              </a:solidFill>
            </a:endParaRPr>
          </a:p>
        </p:txBody>
      </p:sp>
      <p:cxnSp>
        <p:nvCxnSpPr>
          <p:cNvPr id="43" name="Straight Connector 42"/>
          <p:cNvCxnSpPr/>
          <p:nvPr/>
        </p:nvCxnSpPr>
        <p:spPr>
          <a:xfrm>
            <a:off x="6444208" y="2276872"/>
            <a:ext cx="0" cy="288032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30019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S4</a:t>
            </a:r>
          </a:p>
        </p:txBody>
      </p:sp>
      <p:cxnSp>
        <p:nvCxnSpPr>
          <p:cNvPr id="45" name="Straight Connector 44"/>
          <p:cNvCxnSpPr/>
          <p:nvPr/>
        </p:nvCxnSpPr>
        <p:spPr>
          <a:xfrm>
            <a:off x="3347864" y="4581128"/>
            <a:ext cx="309634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915816" y="4437112"/>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4</a:t>
            </a:r>
            <a:endParaRPr lang="en-GB" dirty="0">
              <a:solidFill>
                <a:srgbClr val="0000FF"/>
              </a:solidFill>
            </a:endParaRPr>
          </a:p>
        </p:txBody>
      </p:sp>
      <p:sp>
        <p:nvSpPr>
          <p:cNvPr id="48" name="TextBox 47"/>
          <p:cNvSpPr txBox="1"/>
          <p:nvPr/>
        </p:nvSpPr>
        <p:spPr>
          <a:xfrm>
            <a:off x="377991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S5</a:t>
            </a:r>
          </a:p>
        </p:txBody>
      </p:sp>
      <p:cxnSp>
        <p:nvCxnSpPr>
          <p:cNvPr id="49" name="Straight Connector 48"/>
          <p:cNvCxnSpPr/>
          <p:nvPr/>
        </p:nvCxnSpPr>
        <p:spPr>
          <a:xfrm>
            <a:off x="4139952" y="1844824"/>
            <a:ext cx="0" cy="3384376"/>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347864" y="1844824"/>
            <a:ext cx="36004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915816" y="1628800"/>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5</a:t>
            </a:r>
            <a:endParaRPr lang="en-GB" dirty="0">
              <a:solidFill>
                <a:srgbClr val="0000FF"/>
              </a:solidFill>
            </a:endParaRPr>
          </a:p>
        </p:txBody>
      </p:sp>
      <p:cxnSp>
        <p:nvCxnSpPr>
          <p:cNvPr id="55" name="Straight Arrow Connector 54"/>
          <p:cNvCxnSpPr/>
          <p:nvPr/>
        </p:nvCxnSpPr>
        <p:spPr>
          <a:xfrm flipH="1">
            <a:off x="4788024" y="3284984"/>
            <a:ext cx="57606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57" name="Freeform 56"/>
          <p:cNvSpPr/>
          <p:nvPr/>
        </p:nvSpPr>
        <p:spPr>
          <a:xfrm>
            <a:off x="4140679" y="1863306"/>
            <a:ext cx="2303529" cy="2743200"/>
          </a:xfrm>
          <a:custGeom>
            <a:avLst/>
            <a:gdLst>
              <a:gd name="connsiteX0" fmla="*/ 1650521 w 3066691"/>
              <a:gd name="connsiteY0" fmla="*/ 1483743 h 3188898"/>
              <a:gd name="connsiteX1" fmla="*/ 969034 w 3066691"/>
              <a:gd name="connsiteY1" fmla="*/ 1483743 h 3188898"/>
              <a:gd name="connsiteX2" fmla="*/ 969034 w 3066691"/>
              <a:gd name="connsiteY2" fmla="*/ 707366 h 3188898"/>
              <a:gd name="connsiteX3" fmla="*/ 2401019 w 3066691"/>
              <a:gd name="connsiteY3" fmla="*/ 707366 h 3188898"/>
              <a:gd name="connsiteX4" fmla="*/ 2401019 w 3066691"/>
              <a:gd name="connsiteY4" fmla="*/ 2355011 h 3188898"/>
              <a:gd name="connsiteX5" fmla="*/ 736121 w 3066691"/>
              <a:gd name="connsiteY5" fmla="*/ 2355011 h 3188898"/>
              <a:gd name="connsiteX6" fmla="*/ 736121 w 3066691"/>
              <a:gd name="connsiteY6" fmla="*/ 414068 h 3188898"/>
              <a:gd name="connsiteX7" fmla="*/ 2668438 w 3066691"/>
              <a:gd name="connsiteY7" fmla="*/ 405441 h 3188898"/>
              <a:gd name="connsiteX8" fmla="*/ 2685691 w 3066691"/>
              <a:gd name="connsiteY8" fmla="*/ 2674188 h 3188898"/>
              <a:gd name="connsiteX9" fmla="*/ 382438 w 3066691"/>
              <a:gd name="connsiteY9" fmla="*/ 2743200 h 3188898"/>
              <a:gd name="connsiteX10" fmla="*/ 391065 w 3066691"/>
              <a:gd name="connsiteY10" fmla="*/ 0 h 3188898"/>
              <a:gd name="connsiteX0" fmla="*/ 1650521 w 3066691"/>
              <a:gd name="connsiteY0" fmla="*/ 1483743 h 3188898"/>
              <a:gd name="connsiteX1" fmla="*/ 969034 w 3066691"/>
              <a:gd name="connsiteY1" fmla="*/ 1483743 h 3188898"/>
              <a:gd name="connsiteX2" fmla="*/ 969034 w 3066691"/>
              <a:gd name="connsiteY2" fmla="*/ 707366 h 3188898"/>
              <a:gd name="connsiteX3" fmla="*/ 2401019 w 3066691"/>
              <a:gd name="connsiteY3" fmla="*/ 707366 h 3188898"/>
              <a:gd name="connsiteX4" fmla="*/ 2401019 w 3066691"/>
              <a:gd name="connsiteY4" fmla="*/ 2355011 h 3188898"/>
              <a:gd name="connsiteX5" fmla="*/ 736121 w 3066691"/>
              <a:gd name="connsiteY5" fmla="*/ 2355011 h 3188898"/>
              <a:gd name="connsiteX6" fmla="*/ 736121 w 3066691"/>
              <a:gd name="connsiteY6" fmla="*/ 414068 h 3188898"/>
              <a:gd name="connsiteX7" fmla="*/ 2668438 w 3066691"/>
              <a:gd name="connsiteY7" fmla="*/ 405441 h 3188898"/>
              <a:gd name="connsiteX8" fmla="*/ 2685691 w 3066691"/>
              <a:gd name="connsiteY8" fmla="*/ 2674188 h 3188898"/>
              <a:gd name="connsiteX9" fmla="*/ 382438 w 3066691"/>
              <a:gd name="connsiteY9" fmla="*/ 2743200 h 3188898"/>
              <a:gd name="connsiteX10" fmla="*/ 391065 w 3066691"/>
              <a:gd name="connsiteY10" fmla="*/ 0 h 3188898"/>
              <a:gd name="connsiteX0" fmla="*/ 1650521 w 2685691"/>
              <a:gd name="connsiteY0" fmla="*/ 1483743 h 3188898"/>
              <a:gd name="connsiteX1" fmla="*/ 969034 w 2685691"/>
              <a:gd name="connsiteY1" fmla="*/ 1483743 h 3188898"/>
              <a:gd name="connsiteX2" fmla="*/ 969034 w 2685691"/>
              <a:gd name="connsiteY2" fmla="*/ 707366 h 3188898"/>
              <a:gd name="connsiteX3" fmla="*/ 2401019 w 2685691"/>
              <a:gd name="connsiteY3" fmla="*/ 707366 h 3188898"/>
              <a:gd name="connsiteX4" fmla="*/ 2401019 w 2685691"/>
              <a:gd name="connsiteY4" fmla="*/ 2355011 h 3188898"/>
              <a:gd name="connsiteX5" fmla="*/ 736121 w 2685691"/>
              <a:gd name="connsiteY5" fmla="*/ 2355011 h 3188898"/>
              <a:gd name="connsiteX6" fmla="*/ 736121 w 2685691"/>
              <a:gd name="connsiteY6" fmla="*/ 414068 h 3188898"/>
              <a:gd name="connsiteX7" fmla="*/ 2668438 w 2685691"/>
              <a:gd name="connsiteY7" fmla="*/ 405441 h 3188898"/>
              <a:gd name="connsiteX8" fmla="*/ 2685691 w 2685691"/>
              <a:gd name="connsiteY8" fmla="*/ 2674188 h 3188898"/>
              <a:gd name="connsiteX9" fmla="*/ 382438 w 2685691"/>
              <a:gd name="connsiteY9" fmla="*/ 2743200 h 3188898"/>
              <a:gd name="connsiteX10" fmla="*/ 391065 w 2685691"/>
              <a:gd name="connsiteY10" fmla="*/ 0 h 3188898"/>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529"/>
              <a:gd name="connsiteY0" fmla="*/ 1483743 h 2743200"/>
              <a:gd name="connsiteX1" fmla="*/ 586596 w 2303529"/>
              <a:gd name="connsiteY1" fmla="*/ 1483743 h 2743200"/>
              <a:gd name="connsiteX2" fmla="*/ 586596 w 2303529"/>
              <a:gd name="connsiteY2" fmla="*/ 707366 h 2743200"/>
              <a:gd name="connsiteX3" fmla="*/ 2018581 w 2303529"/>
              <a:gd name="connsiteY3" fmla="*/ 707366 h 2743200"/>
              <a:gd name="connsiteX4" fmla="*/ 2018581 w 2303529"/>
              <a:gd name="connsiteY4" fmla="*/ 2355011 h 2743200"/>
              <a:gd name="connsiteX5" fmla="*/ 353683 w 2303529"/>
              <a:gd name="connsiteY5" fmla="*/ 2355011 h 2743200"/>
              <a:gd name="connsiteX6" fmla="*/ 353683 w 2303529"/>
              <a:gd name="connsiteY6" fmla="*/ 414068 h 2743200"/>
              <a:gd name="connsiteX7" fmla="*/ 2286000 w 2303529"/>
              <a:gd name="connsiteY7" fmla="*/ 405441 h 2743200"/>
              <a:gd name="connsiteX8" fmla="*/ 2303529 w 2303529"/>
              <a:gd name="connsiteY8" fmla="*/ 2717822 h 2743200"/>
              <a:gd name="connsiteX9" fmla="*/ 0 w 2303529"/>
              <a:gd name="connsiteY9" fmla="*/ 2743200 h 2743200"/>
              <a:gd name="connsiteX10" fmla="*/ 8627 w 2303529"/>
              <a:gd name="connsiteY10"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3529" h="2743200">
                <a:moveTo>
                  <a:pt x="1268083" y="1483743"/>
                </a:moveTo>
                <a:lnTo>
                  <a:pt x="586596" y="1483743"/>
                </a:lnTo>
                <a:lnTo>
                  <a:pt x="586596" y="707366"/>
                </a:lnTo>
                <a:lnTo>
                  <a:pt x="2018581" y="707366"/>
                </a:lnTo>
                <a:lnTo>
                  <a:pt x="2018581" y="2355011"/>
                </a:lnTo>
                <a:lnTo>
                  <a:pt x="353683" y="2355011"/>
                </a:lnTo>
                <a:lnTo>
                  <a:pt x="353683" y="414068"/>
                </a:lnTo>
                <a:lnTo>
                  <a:pt x="2286000" y="405441"/>
                </a:lnTo>
                <a:lnTo>
                  <a:pt x="2303529" y="2717822"/>
                </a:lnTo>
                <a:lnTo>
                  <a:pt x="0" y="2743200"/>
                </a:lnTo>
                <a:cubicBezTo>
                  <a:pt x="2876" y="1828800"/>
                  <a:pt x="5751" y="914400"/>
                  <a:pt x="8627" y="0"/>
                </a:cubicBezTo>
              </a:path>
            </a:pathLst>
          </a:custGeom>
          <a:ln w="31750">
            <a:solidFill>
              <a:srgbClr val="0000FF"/>
            </a:solidFill>
            <a:prstDash val="sys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1" name="Straight Arrow Connector 60"/>
          <p:cNvCxnSpPr/>
          <p:nvPr/>
        </p:nvCxnSpPr>
        <p:spPr>
          <a:xfrm flipV="1">
            <a:off x="4788024" y="2636912"/>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788024" y="2636912"/>
            <a:ext cx="1296144" cy="838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6084168" y="2708920"/>
            <a:ext cx="0" cy="144016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4572000" y="4149080"/>
            <a:ext cx="1440160"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V="1">
            <a:off x="4572000" y="2348880"/>
            <a:ext cx="0" cy="1728192"/>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4644008" y="2348880"/>
            <a:ext cx="165618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6372200" y="2420888"/>
            <a:ext cx="0" cy="201622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4283968" y="4509120"/>
            <a:ext cx="2088232"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V="1">
            <a:off x="4211960" y="1988840"/>
            <a:ext cx="0" cy="2448272"/>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86" name="Left Brace 85"/>
          <p:cNvSpPr/>
          <p:nvPr/>
        </p:nvSpPr>
        <p:spPr>
          <a:xfrm rot="16200000">
            <a:off x="5040052" y="4473116"/>
            <a:ext cx="432048" cy="2808312"/>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TextBox 86"/>
          <p:cNvSpPr txBox="1"/>
          <p:nvPr/>
        </p:nvSpPr>
        <p:spPr>
          <a:xfrm>
            <a:off x="3563888" y="6093296"/>
            <a:ext cx="3456384" cy="369332"/>
          </a:xfrm>
          <a:prstGeom prst="rect">
            <a:avLst/>
          </a:prstGeom>
          <a:noFill/>
        </p:spPr>
        <p:txBody>
          <a:bodyPr wrap="square" rtlCol="0">
            <a:spAutoFit/>
          </a:bodyPr>
          <a:lstStyle/>
          <a:p>
            <a:r>
              <a:rPr lang="en-GB" dirty="0">
                <a:solidFill>
                  <a:srgbClr val="0000FF"/>
                </a:solidFill>
              </a:rPr>
              <a:t>Qs = Short – run supply curves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2420888"/>
            <a:ext cx="3384375" cy="1800200"/>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843808" y="548680"/>
            <a:ext cx="115212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 (£)</a:t>
            </a:r>
          </a:p>
        </p:txBody>
      </p:sp>
      <p:sp>
        <p:nvSpPr>
          <p:cNvPr id="6" name="Text Box 7"/>
          <p:cNvSpPr txBox="1">
            <a:spLocks noChangeArrowheads="1"/>
          </p:cNvSpPr>
          <p:nvPr/>
        </p:nvSpPr>
        <p:spPr bwMode="auto">
          <a:xfrm>
            <a:off x="6876256" y="5229200"/>
            <a:ext cx="2124744" cy="584775"/>
          </a:xfrm>
          <a:prstGeom prst="rect">
            <a:avLst/>
          </a:prstGeom>
          <a:noFill/>
          <a:ln w="57150">
            <a:noFill/>
            <a:miter lim="800000"/>
            <a:headEnd/>
            <a:tailEnd/>
          </a:ln>
        </p:spPr>
        <p:txBody>
          <a:bodyPr wrap="square">
            <a:spAutoFit/>
          </a:bodyPr>
          <a:lstStyle/>
          <a:p>
            <a:pPr>
              <a:spcBef>
                <a:spcPct val="50000"/>
              </a:spcBef>
            </a:pPr>
            <a:r>
              <a:rPr lang="en-GB" sz="1600" dirty="0">
                <a:solidFill>
                  <a:srgbClr val="0066FF"/>
                </a:solidFill>
              </a:rPr>
              <a:t>Quantity Demanded and Supplied</a:t>
            </a:r>
          </a:p>
        </p:txBody>
      </p:sp>
      <p:sp>
        <p:nvSpPr>
          <p:cNvPr id="7" name="Line 5"/>
          <p:cNvSpPr>
            <a:spLocks noChangeShapeType="1"/>
          </p:cNvSpPr>
          <p:nvPr/>
        </p:nvSpPr>
        <p:spPr bwMode="auto">
          <a:xfrm flipV="1">
            <a:off x="4716016" y="1556791"/>
            <a:ext cx="1368152" cy="3456383"/>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5292080" y="3284984"/>
            <a:ext cx="14401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92080" y="3284984"/>
            <a:ext cx="0" cy="216024"/>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652120" y="2636912"/>
            <a:ext cx="0" cy="252028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1988840"/>
            <a:ext cx="648072"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18" name="TextBox 17"/>
          <p:cNvSpPr txBox="1"/>
          <p:nvPr/>
        </p:nvSpPr>
        <p:spPr>
          <a:xfrm>
            <a:off x="3707904"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S1</a:t>
            </a:r>
          </a:p>
        </p:txBody>
      </p:sp>
      <p:sp>
        <p:nvSpPr>
          <p:cNvPr id="19" name="TextBox 18"/>
          <p:cNvSpPr txBox="1"/>
          <p:nvPr/>
        </p:nvSpPr>
        <p:spPr>
          <a:xfrm>
            <a:off x="5580112" y="5157192"/>
            <a:ext cx="648072"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S2</a:t>
            </a:r>
            <a:r>
              <a:rPr lang="en-GB" sz="1400" dirty="0">
                <a:solidFill>
                  <a:srgbClr val="0066FF"/>
                </a:solidFill>
              </a:rPr>
              <a:t> </a:t>
            </a:r>
          </a:p>
        </p:txBody>
      </p:sp>
      <p:sp>
        <p:nvSpPr>
          <p:cNvPr id="20" name="TextBox 19"/>
          <p:cNvSpPr txBox="1"/>
          <p:nvPr/>
        </p:nvSpPr>
        <p:spPr>
          <a:xfrm>
            <a:off x="5940152" y="1124744"/>
            <a:ext cx="1296144" cy="461665"/>
          </a:xfrm>
          <a:prstGeom prst="rect">
            <a:avLst/>
          </a:prstGeom>
          <a:noFill/>
        </p:spPr>
        <p:txBody>
          <a:bodyPr wrap="square" rtlCol="0">
            <a:spAutoFit/>
          </a:bodyPr>
          <a:lstStyle/>
          <a:p>
            <a:r>
              <a:rPr lang="en-GB" sz="2400" dirty="0" err="1">
                <a:solidFill>
                  <a:srgbClr val="0066FF"/>
                </a:solidFill>
              </a:rPr>
              <a:t>S</a:t>
            </a:r>
            <a:r>
              <a:rPr lang="en-GB" sz="2400" baseline="-25000" dirty="0" err="1">
                <a:solidFill>
                  <a:srgbClr val="0066FF"/>
                </a:solidFill>
              </a:rPr>
              <a:t>long</a:t>
            </a:r>
            <a:r>
              <a:rPr lang="en-GB" sz="2400" baseline="-25000" dirty="0">
                <a:solidFill>
                  <a:srgbClr val="0066FF"/>
                </a:solidFill>
              </a:rPr>
              <a:t>-run</a:t>
            </a:r>
          </a:p>
        </p:txBody>
      </p:sp>
      <p:sp>
        <p:nvSpPr>
          <p:cNvPr id="25" name="TextBox 24"/>
          <p:cNvSpPr txBox="1"/>
          <p:nvPr/>
        </p:nvSpPr>
        <p:spPr>
          <a:xfrm>
            <a:off x="2987824" y="2492896"/>
            <a:ext cx="504056" cy="307777"/>
          </a:xfrm>
          <a:prstGeom prst="rect">
            <a:avLst/>
          </a:prstGeom>
          <a:noFill/>
        </p:spPr>
        <p:txBody>
          <a:bodyPr wrap="square" rtlCol="0">
            <a:spAutoFit/>
          </a:bodyPr>
          <a:lstStyle/>
          <a:p>
            <a:r>
              <a:rPr lang="en-GB" sz="1400" dirty="0">
                <a:solidFill>
                  <a:srgbClr val="0000FF"/>
                </a:solidFill>
              </a:rPr>
              <a:t>P</a:t>
            </a:r>
            <a:r>
              <a:rPr lang="en-GB" sz="1400" baseline="-25000" dirty="0">
                <a:solidFill>
                  <a:srgbClr val="0000FF"/>
                </a:solidFill>
              </a:rPr>
              <a:t>1</a:t>
            </a:r>
            <a:endParaRPr lang="en-GB" sz="1400" dirty="0">
              <a:solidFill>
                <a:srgbClr val="0000FF"/>
              </a:solidFill>
            </a:endParaRPr>
          </a:p>
        </p:txBody>
      </p:sp>
      <p:cxnSp>
        <p:nvCxnSpPr>
          <p:cNvPr id="28" name="Straight Connector 27"/>
          <p:cNvCxnSpPr/>
          <p:nvPr/>
        </p:nvCxnSpPr>
        <p:spPr>
          <a:xfrm>
            <a:off x="3419872" y="3356992"/>
            <a:ext cx="1944216" cy="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64088" y="3356992"/>
            <a:ext cx="0" cy="180020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004048" y="5157192"/>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E</a:t>
            </a:r>
          </a:p>
        </p:txBody>
      </p:sp>
      <p:sp>
        <p:nvSpPr>
          <p:cNvPr id="27" name="TextBox 26"/>
          <p:cNvSpPr txBox="1"/>
          <p:nvPr/>
        </p:nvSpPr>
        <p:spPr>
          <a:xfrm>
            <a:off x="2699792" y="3140968"/>
            <a:ext cx="504056" cy="369332"/>
          </a:xfrm>
          <a:prstGeom prst="rect">
            <a:avLst/>
          </a:prstGeom>
          <a:noFill/>
        </p:spPr>
        <p:txBody>
          <a:bodyPr wrap="square" rtlCol="0">
            <a:spAutoFit/>
          </a:bodyPr>
          <a:lstStyle/>
          <a:p>
            <a:r>
              <a:rPr lang="en-GB" dirty="0" err="1">
                <a:solidFill>
                  <a:srgbClr val="0000FF"/>
                </a:solidFill>
              </a:rPr>
              <a:t>P</a:t>
            </a:r>
            <a:r>
              <a:rPr lang="en-GB" baseline="-25000" dirty="0" err="1">
                <a:solidFill>
                  <a:srgbClr val="0000FF"/>
                </a:solidFill>
              </a:rPr>
              <a:t>e</a:t>
            </a:r>
            <a:endParaRPr lang="en-GB" dirty="0">
              <a:solidFill>
                <a:srgbClr val="0000FF"/>
              </a:solidFill>
            </a:endParaRPr>
          </a:p>
        </p:txBody>
      </p:sp>
      <p:cxnSp>
        <p:nvCxnSpPr>
          <p:cNvPr id="34" name="Straight Connector 33"/>
          <p:cNvCxnSpPr/>
          <p:nvPr/>
        </p:nvCxnSpPr>
        <p:spPr>
          <a:xfrm>
            <a:off x="3347864" y="3501008"/>
            <a:ext cx="230425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87824" y="3356992"/>
            <a:ext cx="504056" cy="307777"/>
          </a:xfrm>
          <a:prstGeom prst="rect">
            <a:avLst/>
          </a:prstGeom>
          <a:noFill/>
        </p:spPr>
        <p:txBody>
          <a:bodyPr wrap="square" rtlCol="0">
            <a:spAutoFit/>
          </a:bodyPr>
          <a:lstStyle/>
          <a:p>
            <a:r>
              <a:rPr lang="en-GB" sz="1400" dirty="0">
                <a:solidFill>
                  <a:srgbClr val="0000FF"/>
                </a:solidFill>
              </a:rPr>
              <a:t>P</a:t>
            </a:r>
            <a:r>
              <a:rPr lang="en-GB" sz="1400" baseline="-25000" dirty="0">
                <a:solidFill>
                  <a:srgbClr val="0000FF"/>
                </a:solidFill>
              </a:rPr>
              <a:t>2</a:t>
            </a:r>
            <a:endParaRPr lang="en-GB" sz="1400" dirty="0">
              <a:solidFill>
                <a:srgbClr val="0000FF"/>
              </a:solidFill>
            </a:endParaRPr>
          </a:p>
        </p:txBody>
      </p:sp>
      <p:cxnSp>
        <p:nvCxnSpPr>
          <p:cNvPr id="36" name="Straight Connector 35"/>
          <p:cNvCxnSpPr/>
          <p:nvPr/>
        </p:nvCxnSpPr>
        <p:spPr>
          <a:xfrm>
            <a:off x="3995936" y="2636912"/>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20072" y="5157192"/>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S3</a:t>
            </a:r>
          </a:p>
        </p:txBody>
      </p:sp>
      <p:cxnSp>
        <p:nvCxnSpPr>
          <p:cNvPr id="39" name="Straight Connector 38"/>
          <p:cNvCxnSpPr/>
          <p:nvPr/>
        </p:nvCxnSpPr>
        <p:spPr>
          <a:xfrm>
            <a:off x="3419872" y="3284984"/>
            <a:ext cx="201622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87824" y="2996952"/>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3</a:t>
            </a:r>
            <a:endParaRPr lang="en-GB" dirty="0">
              <a:solidFill>
                <a:srgbClr val="0000FF"/>
              </a:solidFill>
            </a:endParaRPr>
          </a:p>
        </p:txBody>
      </p:sp>
      <p:cxnSp>
        <p:nvCxnSpPr>
          <p:cNvPr id="43" name="Straight Connector 42"/>
          <p:cNvCxnSpPr/>
          <p:nvPr/>
        </p:nvCxnSpPr>
        <p:spPr>
          <a:xfrm>
            <a:off x="5436096" y="3356992"/>
            <a:ext cx="0" cy="18002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347864" y="2636912"/>
            <a:ext cx="230425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5364088" y="3429000"/>
            <a:ext cx="21602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4067944" y="2636912"/>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139952" y="2708920"/>
            <a:ext cx="1440160" cy="838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3995936" y="3284984"/>
            <a:ext cx="1440160"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5580112" y="2852936"/>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5292080" y="3356992"/>
            <a:ext cx="0" cy="21602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86" name="Left Brace 85"/>
          <p:cNvSpPr/>
          <p:nvPr/>
        </p:nvSpPr>
        <p:spPr>
          <a:xfrm rot="16200000">
            <a:off x="4608004" y="4617132"/>
            <a:ext cx="432048" cy="2376264"/>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TextBox 86"/>
          <p:cNvSpPr txBox="1"/>
          <p:nvPr/>
        </p:nvSpPr>
        <p:spPr>
          <a:xfrm>
            <a:off x="3563888" y="6093296"/>
            <a:ext cx="3456384" cy="369332"/>
          </a:xfrm>
          <a:prstGeom prst="rect">
            <a:avLst/>
          </a:prstGeom>
          <a:noFill/>
        </p:spPr>
        <p:txBody>
          <a:bodyPr wrap="square" rtlCol="0">
            <a:spAutoFit/>
          </a:bodyPr>
          <a:lstStyle/>
          <a:p>
            <a:r>
              <a:rPr lang="en-GB" dirty="0">
                <a:solidFill>
                  <a:srgbClr val="0000FF"/>
                </a:solidFill>
              </a:rPr>
              <a:t>Qs = Short – run supply curves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flipV="1">
            <a:off x="3355968" y="5157192"/>
            <a:ext cx="5176472" cy="16455"/>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1547664" y="764704"/>
            <a:ext cx="1800200"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Total Cost and Total Revenue</a:t>
            </a:r>
          </a:p>
        </p:txBody>
      </p:sp>
      <p:sp>
        <p:nvSpPr>
          <p:cNvPr id="6" name="Text Box 7"/>
          <p:cNvSpPr txBox="1">
            <a:spLocks noChangeArrowheads="1"/>
          </p:cNvSpPr>
          <p:nvPr/>
        </p:nvSpPr>
        <p:spPr bwMode="auto">
          <a:xfrm>
            <a:off x="7452320"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Output</a:t>
            </a:r>
          </a:p>
        </p:txBody>
      </p:sp>
      <p:sp>
        <p:nvSpPr>
          <p:cNvPr id="7" name="TextBox 6"/>
          <p:cNvSpPr txBox="1"/>
          <p:nvPr/>
        </p:nvSpPr>
        <p:spPr>
          <a:xfrm>
            <a:off x="6804248" y="1052736"/>
            <a:ext cx="1944216" cy="461665"/>
          </a:xfrm>
          <a:prstGeom prst="rect">
            <a:avLst/>
          </a:prstGeom>
          <a:noFill/>
        </p:spPr>
        <p:txBody>
          <a:bodyPr wrap="square" rtlCol="0">
            <a:spAutoFit/>
          </a:bodyPr>
          <a:lstStyle/>
          <a:p>
            <a:r>
              <a:rPr lang="en-GB" sz="2400" b="1" dirty="0">
                <a:solidFill>
                  <a:srgbClr val="FF0000"/>
                </a:solidFill>
              </a:rPr>
              <a:t>Total Cost</a:t>
            </a:r>
            <a:endParaRPr lang="en-GB" sz="1600" b="1" dirty="0">
              <a:solidFill>
                <a:srgbClr val="FF0000"/>
              </a:solidFill>
            </a:endParaRPr>
          </a:p>
        </p:txBody>
      </p:sp>
      <p:sp>
        <p:nvSpPr>
          <p:cNvPr id="8" name="TextBox 7"/>
          <p:cNvSpPr txBox="1"/>
          <p:nvPr/>
        </p:nvSpPr>
        <p:spPr>
          <a:xfrm>
            <a:off x="7524328" y="2564904"/>
            <a:ext cx="1476672" cy="830997"/>
          </a:xfrm>
          <a:prstGeom prst="rect">
            <a:avLst/>
          </a:prstGeom>
          <a:noFill/>
        </p:spPr>
        <p:txBody>
          <a:bodyPr wrap="square" rtlCol="0">
            <a:spAutoFit/>
          </a:bodyPr>
          <a:lstStyle/>
          <a:p>
            <a:r>
              <a:rPr lang="en-GB" sz="2400" b="1" dirty="0">
                <a:solidFill>
                  <a:srgbClr val="0066FF"/>
                </a:solidFill>
              </a:rPr>
              <a:t>Total Revenue</a:t>
            </a:r>
            <a:endParaRPr lang="en-GB" sz="1600" b="1" dirty="0">
              <a:solidFill>
                <a:srgbClr val="0066FF"/>
              </a:solidFill>
            </a:endParaRPr>
          </a:p>
        </p:txBody>
      </p:sp>
      <p:sp>
        <p:nvSpPr>
          <p:cNvPr id="10" name="Freeform 9"/>
          <p:cNvSpPr/>
          <p:nvPr/>
        </p:nvSpPr>
        <p:spPr>
          <a:xfrm>
            <a:off x="3491880" y="1518248"/>
            <a:ext cx="3383373" cy="2270791"/>
          </a:xfrm>
          <a:custGeom>
            <a:avLst/>
            <a:gdLst>
              <a:gd name="connsiteX0" fmla="*/ 0 w 3209027"/>
              <a:gd name="connsiteY0" fmla="*/ 2182483 h 2251494"/>
              <a:gd name="connsiteX1" fmla="*/ 1544129 w 3209027"/>
              <a:gd name="connsiteY1" fmla="*/ 2147977 h 2251494"/>
              <a:gd name="connsiteX2" fmla="*/ 2708695 w 3209027"/>
              <a:gd name="connsiteY2" fmla="*/ 1561381 h 2251494"/>
              <a:gd name="connsiteX3" fmla="*/ 3209027 w 3209027"/>
              <a:gd name="connsiteY3" fmla="*/ 0 h 2251494"/>
            </a:gdLst>
            <a:ahLst/>
            <a:cxnLst>
              <a:cxn ang="0">
                <a:pos x="connsiteX0" y="connsiteY0"/>
              </a:cxn>
              <a:cxn ang="0">
                <a:pos x="connsiteX1" y="connsiteY1"/>
              </a:cxn>
              <a:cxn ang="0">
                <a:pos x="connsiteX2" y="connsiteY2"/>
              </a:cxn>
              <a:cxn ang="0">
                <a:pos x="connsiteX3" y="connsiteY3"/>
              </a:cxn>
            </a:cxnLst>
            <a:rect l="l" t="t" r="r" b="b"/>
            <a:pathLst>
              <a:path w="3209027" h="2251494">
                <a:moveTo>
                  <a:pt x="0" y="2182483"/>
                </a:moveTo>
                <a:cubicBezTo>
                  <a:pt x="546340" y="2216988"/>
                  <a:pt x="1092680" y="2251494"/>
                  <a:pt x="1544129" y="2147977"/>
                </a:cubicBezTo>
                <a:cubicBezTo>
                  <a:pt x="1995578" y="2044460"/>
                  <a:pt x="2431212" y="1919377"/>
                  <a:pt x="2708695" y="1561381"/>
                </a:cubicBezTo>
                <a:cubicBezTo>
                  <a:pt x="2986178" y="1203385"/>
                  <a:pt x="3097602" y="601692"/>
                  <a:pt x="3209027" y="0"/>
                </a:cubicBez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Freeform 10"/>
          <p:cNvSpPr/>
          <p:nvPr/>
        </p:nvSpPr>
        <p:spPr>
          <a:xfrm>
            <a:off x="3709358" y="1398917"/>
            <a:ext cx="4114800" cy="2517475"/>
          </a:xfrm>
          <a:custGeom>
            <a:avLst/>
            <a:gdLst>
              <a:gd name="connsiteX0" fmla="*/ 0 w 4114800"/>
              <a:gd name="connsiteY0" fmla="*/ 2517475 h 2517475"/>
              <a:gd name="connsiteX1" fmla="*/ 483080 w 4114800"/>
              <a:gd name="connsiteY1" fmla="*/ 1206260 h 2517475"/>
              <a:gd name="connsiteX2" fmla="*/ 1371600 w 4114800"/>
              <a:gd name="connsiteY2" fmla="*/ 378125 h 2517475"/>
              <a:gd name="connsiteX3" fmla="*/ 2096219 w 4114800"/>
              <a:gd name="connsiteY3" fmla="*/ 15815 h 2517475"/>
              <a:gd name="connsiteX4" fmla="*/ 2958861 w 4114800"/>
              <a:gd name="connsiteY4" fmla="*/ 283234 h 2517475"/>
              <a:gd name="connsiteX5" fmla="*/ 4114800 w 4114800"/>
              <a:gd name="connsiteY5" fmla="*/ 1292525 h 25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517475">
                <a:moveTo>
                  <a:pt x="0" y="2517475"/>
                </a:moveTo>
                <a:cubicBezTo>
                  <a:pt x="127240" y="2040146"/>
                  <a:pt x="254480" y="1562818"/>
                  <a:pt x="483080" y="1206260"/>
                </a:cubicBezTo>
                <a:cubicBezTo>
                  <a:pt x="711680" y="849702"/>
                  <a:pt x="1102744" y="576532"/>
                  <a:pt x="1371600" y="378125"/>
                </a:cubicBezTo>
                <a:cubicBezTo>
                  <a:pt x="1640456" y="179718"/>
                  <a:pt x="1831676" y="31630"/>
                  <a:pt x="2096219" y="15815"/>
                </a:cubicBezTo>
                <a:cubicBezTo>
                  <a:pt x="2360763" y="0"/>
                  <a:pt x="2622431" y="70449"/>
                  <a:pt x="2958861" y="283234"/>
                </a:cubicBezTo>
                <a:cubicBezTo>
                  <a:pt x="3295291" y="496019"/>
                  <a:pt x="3705045" y="894272"/>
                  <a:pt x="4114800" y="1292525"/>
                </a:cubicBezTo>
              </a:path>
            </a:pathLst>
          </a:custGeom>
          <a:ln w="635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Freeform 11"/>
          <p:cNvSpPr/>
          <p:nvPr/>
        </p:nvSpPr>
        <p:spPr>
          <a:xfrm>
            <a:off x="3766868" y="1434861"/>
            <a:ext cx="3056627" cy="2406770"/>
          </a:xfrm>
          <a:custGeom>
            <a:avLst/>
            <a:gdLst>
              <a:gd name="connsiteX0" fmla="*/ 54634 w 3056627"/>
              <a:gd name="connsiteY0" fmla="*/ 2257245 h 2406770"/>
              <a:gd name="connsiteX1" fmla="*/ 322053 w 3056627"/>
              <a:gd name="connsiteY1" fmla="*/ 1403230 h 2406770"/>
              <a:gd name="connsiteX2" fmla="*/ 865517 w 3056627"/>
              <a:gd name="connsiteY2" fmla="*/ 738996 h 2406770"/>
              <a:gd name="connsiteX3" fmla="*/ 1659147 w 3056627"/>
              <a:gd name="connsiteY3" fmla="*/ 135147 h 2406770"/>
              <a:gd name="connsiteX4" fmla="*/ 2030083 w 3056627"/>
              <a:gd name="connsiteY4" fmla="*/ 14377 h 2406770"/>
              <a:gd name="connsiteX5" fmla="*/ 2392392 w 3056627"/>
              <a:gd name="connsiteY5" fmla="*/ 48882 h 2406770"/>
              <a:gd name="connsiteX6" fmla="*/ 2771955 w 3056627"/>
              <a:gd name="connsiteY6" fmla="*/ 204158 h 2406770"/>
              <a:gd name="connsiteX7" fmla="*/ 3039374 w 3056627"/>
              <a:gd name="connsiteY7" fmla="*/ 368060 h 2406770"/>
              <a:gd name="connsiteX8" fmla="*/ 2875472 w 3056627"/>
              <a:gd name="connsiteY8" fmla="*/ 1023667 h 2406770"/>
              <a:gd name="connsiteX9" fmla="*/ 2616679 w 3056627"/>
              <a:gd name="connsiteY9" fmla="*/ 1610264 h 2406770"/>
              <a:gd name="connsiteX10" fmla="*/ 2159479 w 3056627"/>
              <a:gd name="connsiteY10" fmla="*/ 1981199 h 2406770"/>
              <a:gd name="connsiteX11" fmla="*/ 1374475 w 3056627"/>
              <a:gd name="connsiteY11" fmla="*/ 2239992 h 2406770"/>
              <a:gd name="connsiteX12" fmla="*/ 649857 w 3056627"/>
              <a:gd name="connsiteY12" fmla="*/ 2300377 h 2406770"/>
              <a:gd name="connsiteX13" fmla="*/ 54634 w 3056627"/>
              <a:gd name="connsiteY13" fmla="*/ 2257245 h 2406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6627" h="2406770">
                <a:moveTo>
                  <a:pt x="54634" y="2257245"/>
                </a:moveTo>
                <a:cubicBezTo>
                  <a:pt x="0" y="2107721"/>
                  <a:pt x="186906" y="1656271"/>
                  <a:pt x="322053" y="1403230"/>
                </a:cubicBezTo>
                <a:cubicBezTo>
                  <a:pt x="457200" y="1150189"/>
                  <a:pt x="642668" y="950343"/>
                  <a:pt x="865517" y="738996"/>
                </a:cubicBezTo>
                <a:cubicBezTo>
                  <a:pt x="1088366" y="527649"/>
                  <a:pt x="1465053" y="255917"/>
                  <a:pt x="1659147" y="135147"/>
                </a:cubicBezTo>
                <a:cubicBezTo>
                  <a:pt x="1853241" y="14377"/>
                  <a:pt x="1907876" y="28754"/>
                  <a:pt x="2030083" y="14377"/>
                </a:cubicBezTo>
                <a:cubicBezTo>
                  <a:pt x="2152290" y="0"/>
                  <a:pt x="2268747" y="17252"/>
                  <a:pt x="2392392" y="48882"/>
                </a:cubicBezTo>
                <a:cubicBezTo>
                  <a:pt x="2516037" y="80512"/>
                  <a:pt x="2664125" y="150962"/>
                  <a:pt x="2771955" y="204158"/>
                </a:cubicBezTo>
                <a:cubicBezTo>
                  <a:pt x="2879785" y="257354"/>
                  <a:pt x="3022121" y="231475"/>
                  <a:pt x="3039374" y="368060"/>
                </a:cubicBezTo>
                <a:cubicBezTo>
                  <a:pt x="3056627" y="504645"/>
                  <a:pt x="2945921" y="816633"/>
                  <a:pt x="2875472" y="1023667"/>
                </a:cubicBezTo>
                <a:cubicBezTo>
                  <a:pt x="2805023" y="1230701"/>
                  <a:pt x="2736011" y="1450675"/>
                  <a:pt x="2616679" y="1610264"/>
                </a:cubicBezTo>
                <a:cubicBezTo>
                  <a:pt x="2497347" y="1769853"/>
                  <a:pt x="2366513" y="1876244"/>
                  <a:pt x="2159479" y="1981199"/>
                </a:cubicBezTo>
                <a:cubicBezTo>
                  <a:pt x="1952445" y="2086154"/>
                  <a:pt x="1626079" y="2186796"/>
                  <a:pt x="1374475" y="2239992"/>
                </a:cubicBezTo>
                <a:cubicBezTo>
                  <a:pt x="1122871" y="2293188"/>
                  <a:pt x="874144" y="2293188"/>
                  <a:pt x="649857" y="2300377"/>
                </a:cubicBezTo>
                <a:cubicBezTo>
                  <a:pt x="425570" y="2307566"/>
                  <a:pt x="109268" y="2406770"/>
                  <a:pt x="54634" y="2257245"/>
                </a:cubicBezTo>
                <a:close/>
              </a:path>
            </a:pathLst>
          </a:custGeom>
          <a:solidFill>
            <a:srgbClr val="D2E4F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00FF"/>
                </a:solidFill>
              </a:rPr>
              <a:t>Zone of profit</a:t>
            </a:r>
          </a:p>
        </p:txBody>
      </p:sp>
      <p:cxnSp>
        <p:nvCxnSpPr>
          <p:cNvPr id="14" name="Straight Connector 13"/>
          <p:cNvCxnSpPr/>
          <p:nvPr/>
        </p:nvCxnSpPr>
        <p:spPr>
          <a:xfrm>
            <a:off x="5868144" y="1412776"/>
            <a:ext cx="62567" cy="374246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64088" y="5373216"/>
            <a:ext cx="1368152" cy="646331"/>
          </a:xfrm>
          <a:prstGeom prst="rect">
            <a:avLst/>
          </a:prstGeom>
          <a:noFill/>
        </p:spPr>
        <p:txBody>
          <a:bodyPr wrap="square" rtlCol="0">
            <a:spAutoFit/>
          </a:bodyPr>
          <a:lstStyle/>
          <a:p>
            <a:r>
              <a:rPr lang="en-GB" b="1" dirty="0">
                <a:solidFill>
                  <a:srgbClr val="0000FF"/>
                </a:solidFill>
              </a:rPr>
              <a:t>Maximum profit</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5"/>
          <p:cNvSpPr>
            <a:spLocks noChangeShapeType="1"/>
          </p:cNvSpPr>
          <p:nvPr/>
        </p:nvSpPr>
        <p:spPr bwMode="auto">
          <a:xfrm flipV="1">
            <a:off x="755650" y="1556296"/>
            <a:ext cx="0" cy="3384550"/>
          </a:xfrm>
          <a:prstGeom prst="line">
            <a:avLst/>
          </a:prstGeom>
          <a:noFill/>
          <a:ln w="41275">
            <a:solidFill>
              <a:srgbClr val="0000FF"/>
            </a:solidFill>
            <a:round/>
            <a:headEnd/>
            <a:tailEnd type="triangle" w="med" len="med"/>
          </a:ln>
          <a:effectLst/>
        </p:spPr>
        <p:txBody>
          <a:bodyPr/>
          <a:lstStyle/>
          <a:p>
            <a:endParaRPr lang="en-GB"/>
          </a:p>
        </p:txBody>
      </p:sp>
      <p:sp>
        <p:nvSpPr>
          <p:cNvPr id="4" name="Line 6"/>
          <p:cNvSpPr>
            <a:spLocks noChangeShapeType="1"/>
          </p:cNvSpPr>
          <p:nvPr/>
        </p:nvSpPr>
        <p:spPr bwMode="auto">
          <a:xfrm>
            <a:off x="755650" y="4940846"/>
            <a:ext cx="2663825" cy="0"/>
          </a:xfrm>
          <a:prstGeom prst="line">
            <a:avLst/>
          </a:prstGeom>
          <a:noFill/>
          <a:ln w="41275">
            <a:solidFill>
              <a:srgbClr val="0000FF"/>
            </a:solidFill>
            <a:round/>
            <a:headEnd/>
            <a:tailEnd type="triangle" w="med" len="med"/>
          </a:ln>
          <a:effectLst/>
        </p:spPr>
        <p:txBody>
          <a:bodyPr/>
          <a:lstStyle/>
          <a:p>
            <a:endParaRPr lang="en-GB"/>
          </a:p>
        </p:txBody>
      </p:sp>
      <p:sp>
        <p:nvSpPr>
          <p:cNvPr id="5" name="Text Box 7"/>
          <p:cNvSpPr txBox="1">
            <a:spLocks noChangeArrowheads="1"/>
          </p:cNvSpPr>
          <p:nvPr/>
        </p:nvSpPr>
        <p:spPr bwMode="auto">
          <a:xfrm>
            <a:off x="251520" y="1268760"/>
            <a:ext cx="1080120" cy="366712"/>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6" name="Text Box 8"/>
          <p:cNvSpPr txBox="1">
            <a:spLocks noChangeArrowheads="1"/>
          </p:cNvSpPr>
          <p:nvPr/>
        </p:nvSpPr>
        <p:spPr bwMode="auto">
          <a:xfrm>
            <a:off x="1908175" y="4940846"/>
            <a:ext cx="1439863" cy="366713"/>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7" name="Line 9"/>
          <p:cNvSpPr>
            <a:spLocks noChangeShapeType="1"/>
          </p:cNvSpPr>
          <p:nvPr/>
        </p:nvSpPr>
        <p:spPr bwMode="auto">
          <a:xfrm flipV="1">
            <a:off x="3635375" y="1627734"/>
            <a:ext cx="0" cy="3384550"/>
          </a:xfrm>
          <a:prstGeom prst="line">
            <a:avLst/>
          </a:prstGeom>
          <a:noFill/>
          <a:ln w="41275">
            <a:solidFill>
              <a:srgbClr val="0000FF"/>
            </a:solidFill>
            <a:round/>
            <a:headEnd/>
            <a:tailEnd type="triangle" w="med" len="med"/>
          </a:ln>
          <a:effectLst/>
        </p:spPr>
        <p:txBody>
          <a:bodyPr/>
          <a:lstStyle/>
          <a:p>
            <a:endParaRPr lang="en-GB"/>
          </a:p>
        </p:txBody>
      </p:sp>
      <p:sp>
        <p:nvSpPr>
          <p:cNvPr id="8" name="Line 10"/>
          <p:cNvSpPr>
            <a:spLocks noChangeShapeType="1"/>
          </p:cNvSpPr>
          <p:nvPr/>
        </p:nvSpPr>
        <p:spPr bwMode="auto">
          <a:xfrm>
            <a:off x="3635375" y="5012284"/>
            <a:ext cx="2663825" cy="0"/>
          </a:xfrm>
          <a:prstGeom prst="line">
            <a:avLst/>
          </a:prstGeom>
          <a:noFill/>
          <a:ln w="41275">
            <a:solidFill>
              <a:srgbClr val="0000FF"/>
            </a:solidFill>
            <a:round/>
            <a:headEnd/>
            <a:tailEnd type="triangle" w="med" len="med"/>
          </a:ln>
          <a:effectLst/>
        </p:spPr>
        <p:txBody>
          <a:bodyPr/>
          <a:lstStyle/>
          <a:p>
            <a:endParaRPr lang="en-GB"/>
          </a:p>
        </p:txBody>
      </p:sp>
      <p:sp>
        <p:nvSpPr>
          <p:cNvPr id="9" name="Text Box 11"/>
          <p:cNvSpPr txBox="1">
            <a:spLocks noChangeArrowheads="1"/>
          </p:cNvSpPr>
          <p:nvPr/>
        </p:nvSpPr>
        <p:spPr bwMode="auto">
          <a:xfrm>
            <a:off x="2987824" y="1340768"/>
            <a:ext cx="1080120" cy="366713"/>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10" name="Text Box 12"/>
          <p:cNvSpPr txBox="1">
            <a:spLocks noChangeArrowheads="1"/>
          </p:cNvSpPr>
          <p:nvPr/>
        </p:nvSpPr>
        <p:spPr bwMode="auto">
          <a:xfrm>
            <a:off x="4787900" y="5012284"/>
            <a:ext cx="1439863" cy="366712"/>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11" name="Line 13"/>
          <p:cNvSpPr>
            <a:spLocks noChangeShapeType="1"/>
          </p:cNvSpPr>
          <p:nvPr/>
        </p:nvSpPr>
        <p:spPr bwMode="auto">
          <a:xfrm flipV="1">
            <a:off x="6372225" y="1627734"/>
            <a:ext cx="0" cy="3384550"/>
          </a:xfrm>
          <a:prstGeom prst="line">
            <a:avLst/>
          </a:prstGeom>
          <a:noFill/>
          <a:ln w="41275">
            <a:solidFill>
              <a:srgbClr val="0000FF"/>
            </a:solidFill>
            <a:round/>
            <a:headEnd/>
            <a:tailEnd type="triangle" w="med" len="med"/>
          </a:ln>
          <a:effectLst/>
        </p:spPr>
        <p:txBody>
          <a:bodyPr/>
          <a:lstStyle/>
          <a:p>
            <a:endParaRPr lang="en-GB"/>
          </a:p>
        </p:txBody>
      </p:sp>
      <p:sp>
        <p:nvSpPr>
          <p:cNvPr id="12" name="Line 14"/>
          <p:cNvSpPr>
            <a:spLocks noChangeShapeType="1"/>
          </p:cNvSpPr>
          <p:nvPr/>
        </p:nvSpPr>
        <p:spPr bwMode="auto">
          <a:xfrm>
            <a:off x="6372225" y="5012284"/>
            <a:ext cx="2663825" cy="0"/>
          </a:xfrm>
          <a:prstGeom prst="line">
            <a:avLst/>
          </a:prstGeom>
          <a:noFill/>
          <a:ln w="41275">
            <a:solidFill>
              <a:srgbClr val="0000FF"/>
            </a:solidFill>
            <a:round/>
            <a:headEnd/>
            <a:tailEnd type="triangle" w="med" len="med"/>
          </a:ln>
          <a:effectLst/>
        </p:spPr>
        <p:txBody>
          <a:bodyPr/>
          <a:lstStyle/>
          <a:p>
            <a:endParaRPr lang="en-GB"/>
          </a:p>
        </p:txBody>
      </p:sp>
      <p:sp>
        <p:nvSpPr>
          <p:cNvPr id="13" name="Text Box 15"/>
          <p:cNvSpPr txBox="1">
            <a:spLocks noChangeArrowheads="1"/>
          </p:cNvSpPr>
          <p:nvPr/>
        </p:nvSpPr>
        <p:spPr bwMode="auto">
          <a:xfrm>
            <a:off x="5724128" y="1340768"/>
            <a:ext cx="1080120" cy="366713"/>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14" name="Text Box 16"/>
          <p:cNvSpPr txBox="1">
            <a:spLocks noChangeArrowheads="1"/>
          </p:cNvSpPr>
          <p:nvPr/>
        </p:nvSpPr>
        <p:spPr bwMode="auto">
          <a:xfrm>
            <a:off x="7704138" y="5012284"/>
            <a:ext cx="1439862" cy="366712"/>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15" name="Line 17"/>
          <p:cNvSpPr>
            <a:spLocks noChangeShapeType="1"/>
          </p:cNvSpPr>
          <p:nvPr/>
        </p:nvSpPr>
        <p:spPr bwMode="auto">
          <a:xfrm flipV="1">
            <a:off x="755650" y="2060848"/>
            <a:ext cx="2736230" cy="2879998"/>
          </a:xfrm>
          <a:prstGeom prst="line">
            <a:avLst/>
          </a:prstGeom>
          <a:noFill/>
          <a:ln w="25400">
            <a:solidFill>
              <a:srgbClr val="0000FF"/>
            </a:solidFill>
            <a:round/>
            <a:headEnd/>
            <a:tailEnd/>
          </a:ln>
          <a:effectLst/>
        </p:spPr>
        <p:txBody>
          <a:bodyPr/>
          <a:lstStyle/>
          <a:p>
            <a:endParaRPr lang="en-GB"/>
          </a:p>
        </p:txBody>
      </p:sp>
      <p:sp>
        <p:nvSpPr>
          <p:cNvPr id="16" name="Line 19"/>
          <p:cNvSpPr>
            <a:spLocks noChangeShapeType="1"/>
          </p:cNvSpPr>
          <p:nvPr/>
        </p:nvSpPr>
        <p:spPr bwMode="auto">
          <a:xfrm flipV="1">
            <a:off x="6372224" y="3429000"/>
            <a:ext cx="2664271" cy="1583284"/>
          </a:xfrm>
          <a:prstGeom prst="line">
            <a:avLst/>
          </a:prstGeom>
          <a:noFill/>
          <a:ln w="25400">
            <a:solidFill>
              <a:srgbClr val="0000FF"/>
            </a:solidFill>
            <a:round/>
            <a:headEnd/>
            <a:tailEnd/>
          </a:ln>
          <a:effectLst/>
        </p:spPr>
        <p:txBody>
          <a:bodyPr/>
          <a:lstStyle/>
          <a:p>
            <a:endParaRPr lang="en-GB"/>
          </a:p>
        </p:txBody>
      </p:sp>
      <p:sp>
        <p:nvSpPr>
          <p:cNvPr id="17" name="Freeform 20"/>
          <p:cNvSpPr>
            <a:spLocks/>
          </p:cNvSpPr>
          <p:nvPr/>
        </p:nvSpPr>
        <p:spPr bwMode="auto">
          <a:xfrm>
            <a:off x="3635375" y="4077246"/>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25400">
            <a:solidFill>
              <a:srgbClr val="0000FF"/>
            </a:solidFill>
            <a:round/>
            <a:headEnd/>
            <a:tailEnd/>
          </a:ln>
          <a:effectLst/>
        </p:spPr>
        <p:txBody>
          <a:bodyPr/>
          <a:lstStyle/>
          <a:p>
            <a:endParaRPr lang="en-GB"/>
          </a:p>
        </p:txBody>
      </p:sp>
      <p:sp>
        <p:nvSpPr>
          <p:cNvPr id="18" name="Freeform 21"/>
          <p:cNvSpPr>
            <a:spLocks/>
          </p:cNvSpPr>
          <p:nvPr/>
        </p:nvSpPr>
        <p:spPr bwMode="auto">
          <a:xfrm>
            <a:off x="6372225" y="4077246"/>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25400">
            <a:solidFill>
              <a:srgbClr val="0000FF"/>
            </a:solidFill>
            <a:round/>
            <a:headEnd/>
            <a:tailEnd/>
          </a:ln>
          <a:effectLst/>
        </p:spPr>
        <p:txBody>
          <a:bodyPr/>
          <a:lstStyle/>
          <a:p>
            <a:endParaRPr lang="en-GB"/>
          </a:p>
        </p:txBody>
      </p:sp>
      <p:sp>
        <p:nvSpPr>
          <p:cNvPr id="24" name="Text Box 27"/>
          <p:cNvSpPr txBox="1">
            <a:spLocks noChangeArrowheads="1"/>
          </p:cNvSpPr>
          <p:nvPr/>
        </p:nvSpPr>
        <p:spPr bwMode="auto">
          <a:xfrm>
            <a:off x="3707904" y="2996952"/>
            <a:ext cx="1368425" cy="1200329"/>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Project profitability initially rises</a:t>
            </a:r>
          </a:p>
        </p:txBody>
      </p:sp>
      <p:sp>
        <p:nvSpPr>
          <p:cNvPr id="26" name="Text Box 29"/>
          <p:cNvSpPr txBox="1">
            <a:spLocks noChangeArrowheads="1"/>
          </p:cNvSpPr>
          <p:nvPr/>
        </p:nvSpPr>
        <p:spPr bwMode="auto">
          <a:xfrm>
            <a:off x="4932040" y="3429000"/>
            <a:ext cx="1440433"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Project profitability then falls </a:t>
            </a:r>
          </a:p>
        </p:txBody>
      </p:sp>
      <p:sp>
        <p:nvSpPr>
          <p:cNvPr id="29" name="Text Box 32"/>
          <p:cNvSpPr txBox="1">
            <a:spLocks noChangeArrowheads="1"/>
          </p:cNvSpPr>
          <p:nvPr/>
        </p:nvSpPr>
        <p:spPr bwMode="auto">
          <a:xfrm>
            <a:off x="755650" y="692696"/>
            <a:ext cx="2592388" cy="457200"/>
          </a:xfrm>
          <a:prstGeom prst="rect">
            <a:avLst/>
          </a:prstGeom>
          <a:noFill/>
          <a:ln w="9525">
            <a:noFill/>
            <a:miter lim="800000"/>
            <a:headEnd/>
            <a:tailEnd/>
          </a:ln>
          <a:effectLst/>
        </p:spPr>
        <p:txBody>
          <a:bodyPr>
            <a:spAutoFit/>
          </a:bodyPr>
          <a:lstStyle/>
          <a:p>
            <a:pPr>
              <a:spcBef>
                <a:spcPct val="50000"/>
              </a:spcBef>
            </a:pPr>
            <a:r>
              <a:rPr lang="en-GB" sz="2400" u="sng" dirty="0">
                <a:solidFill>
                  <a:srgbClr val="0000FF"/>
                </a:solidFill>
              </a:rPr>
              <a:t>Supply - Growth</a:t>
            </a:r>
          </a:p>
        </p:txBody>
      </p:sp>
      <p:sp>
        <p:nvSpPr>
          <p:cNvPr id="30" name="Text Box 33"/>
          <p:cNvSpPr txBox="1">
            <a:spLocks noChangeArrowheads="1"/>
          </p:cNvSpPr>
          <p:nvPr/>
        </p:nvSpPr>
        <p:spPr bwMode="auto">
          <a:xfrm>
            <a:off x="3635896" y="692696"/>
            <a:ext cx="2592388" cy="457200"/>
          </a:xfrm>
          <a:prstGeom prst="rect">
            <a:avLst/>
          </a:prstGeom>
          <a:noFill/>
          <a:ln w="9525">
            <a:noFill/>
            <a:miter lim="800000"/>
            <a:headEnd/>
            <a:tailEnd/>
          </a:ln>
          <a:effectLst/>
        </p:spPr>
        <p:txBody>
          <a:bodyPr>
            <a:spAutoFit/>
          </a:bodyPr>
          <a:lstStyle/>
          <a:p>
            <a:pPr>
              <a:spcBef>
                <a:spcPct val="50000"/>
              </a:spcBef>
            </a:pPr>
            <a:r>
              <a:rPr lang="en-GB" sz="2400" u="sng" dirty="0">
                <a:solidFill>
                  <a:srgbClr val="0000FF"/>
                </a:solidFill>
              </a:rPr>
              <a:t>Demand - Growth</a:t>
            </a:r>
          </a:p>
        </p:txBody>
      </p:sp>
      <p:sp>
        <p:nvSpPr>
          <p:cNvPr id="32" name="Up Arrow 31"/>
          <p:cNvSpPr/>
          <p:nvPr/>
        </p:nvSpPr>
        <p:spPr>
          <a:xfrm rot="18809423">
            <a:off x="793697" y="1963677"/>
            <a:ext cx="1467326" cy="1728192"/>
          </a:xfrm>
          <a:prstGeom prst="upArrow">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spAutoFit/>
          </a:bodyPr>
          <a:lstStyle/>
          <a:p>
            <a:pPr>
              <a:spcBef>
                <a:spcPct val="50000"/>
              </a:spcBef>
            </a:pPr>
            <a:r>
              <a:rPr lang="en-GB" dirty="0">
                <a:solidFill>
                  <a:schemeClr val="tx1"/>
                </a:solidFill>
              </a:rPr>
              <a:t>Earnings distributed</a:t>
            </a:r>
          </a:p>
        </p:txBody>
      </p:sp>
      <p:sp>
        <p:nvSpPr>
          <p:cNvPr id="33" name="Down Arrow 32"/>
          <p:cNvSpPr/>
          <p:nvPr/>
        </p:nvSpPr>
        <p:spPr>
          <a:xfrm rot="18979786">
            <a:off x="2215870" y="3242564"/>
            <a:ext cx="1224136" cy="1800200"/>
          </a:xfrm>
          <a:prstGeom prst="downArrow">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spcBef>
                <a:spcPct val="50000"/>
              </a:spcBef>
            </a:pPr>
            <a:r>
              <a:rPr lang="en-GB" dirty="0">
                <a:solidFill>
                  <a:schemeClr val="tx1"/>
                </a:solidFill>
              </a:rPr>
              <a:t>Earnings retained</a:t>
            </a:r>
          </a:p>
        </p:txBody>
      </p:sp>
      <p:sp>
        <p:nvSpPr>
          <p:cNvPr id="34" name="Up Arrow 33"/>
          <p:cNvSpPr/>
          <p:nvPr/>
        </p:nvSpPr>
        <p:spPr>
          <a:xfrm>
            <a:off x="7092280" y="4221088"/>
            <a:ext cx="1467326" cy="1872208"/>
          </a:xfrm>
          <a:prstGeom prst="upArrow">
            <a:avLst/>
          </a:prstGeom>
          <a:solidFill>
            <a:srgbClr val="6699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spAutoFit/>
          </a:bodyPr>
          <a:lstStyle/>
          <a:p>
            <a:pPr>
              <a:spcBef>
                <a:spcPct val="50000"/>
              </a:spcBef>
            </a:pPr>
            <a:r>
              <a:rPr lang="en-GB" dirty="0">
                <a:solidFill>
                  <a:schemeClr val="tx1"/>
                </a:solidFill>
              </a:rPr>
              <a:t>Optimum growth rate</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1619672" y="476672"/>
            <a:ext cx="7524328" cy="762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400" b="0" i="0" u="none" strike="noStrike" kern="0" cap="none" spc="0" normalizeH="0" baseline="0" noProof="0" dirty="0">
                <a:ln>
                  <a:noFill/>
                </a:ln>
                <a:solidFill>
                  <a:srgbClr val="0000FF"/>
                </a:solidFill>
                <a:effectLst/>
                <a:uLnTx/>
                <a:uFillTx/>
                <a:latin typeface="+mj-lt"/>
                <a:ea typeface="+mj-ea"/>
                <a:cs typeface="+mj-cs"/>
              </a:rPr>
              <a:t>Work – Leisure Trade-off</a:t>
            </a:r>
          </a:p>
        </p:txBody>
      </p:sp>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611560" y="3933056"/>
            <a:ext cx="792088"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868143" y="4005064"/>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611560" y="3212976"/>
            <a:ext cx="720080" cy="369332"/>
          </a:xfrm>
          <a:prstGeom prst="rect">
            <a:avLst/>
          </a:prstGeom>
          <a:noFill/>
        </p:spPr>
        <p:txBody>
          <a:bodyPr wrap="square" rtlCol="0">
            <a:spAutoFit/>
          </a:bodyPr>
          <a:lstStyle/>
          <a:p>
            <a:r>
              <a:rPr lang="en-GB" dirty="0"/>
              <a:t>£810</a:t>
            </a:r>
          </a:p>
        </p:txBody>
      </p:sp>
      <p:sp>
        <p:nvSpPr>
          <p:cNvPr id="11" name="TextBox 10"/>
          <p:cNvSpPr txBox="1"/>
          <p:nvPr/>
        </p:nvSpPr>
        <p:spPr>
          <a:xfrm>
            <a:off x="7884368" y="6093296"/>
            <a:ext cx="576064" cy="369332"/>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3" name="Right Arrow 12"/>
          <p:cNvSpPr/>
          <p:nvPr/>
        </p:nvSpPr>
        <p:spPr>
          <a:xfrm rot="17027441">
            <a:off x="2612711" y="2911052"/>
            <a:ext cx="480601" cy="2364028"/>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1600" b="1" dirty="0">
                <a:solidFill>
                  <a:srgbClr val="0066FF"/>
                </a:solidFill>
              </a:rPr>
              <a:t>Budget Line Pivots</a:t>
            </a:r>
          </a:p>
        </p:txBody>
      </p: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Tree>
    <p:extLst>
      <p:ext uri="{BB962C8B-B14F-4D97-AF65-F5344CB8AC3E}">
        <p14:creationId xmlns:p14="http://schemas.microsoft.com/office/powerpoint/2010/main" val="13672720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16470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2267744" y="184482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sp>
        <p:nvSpPr>
          <p:cNvPr id="18" name="TextBox 17"/>
          <p:cNvSpPr txBox="1"/>
          <p:nvPr/>
        </p:nvSpPr>
        <p:spPr>
          <a:xfrm>
            <a:off x="8100392" y="4581128"/>
            <a:ext cx="828136" cy="461665"/>
          </a:xfrm>
          <a:prstGeom prst="rect">
            <a:avLst/>
          </a:prstGeom>
          <a:noFill/>
        </p:spPr>
        <p:txBody>
          <a:bodyPr wrap="square" rtlCol="0">
            <a:spAutoFit/>
          </a:bodyPr>
          <a:lstStyle/>
          <a:p>
            <a:r>
              <a:rPr lang="en-GB" b="1" dirty="0">
                <a:solidFill>
                  <a:srgbClr val="00B050"/>
                </a:solidFill>
              </a:rPr>
              <a:t>IC</a:t>
            </a:r>
            <a:r>
              <a:rPr lang="en-GB" b="1" baseline="-25000" dirty="0">
                <a:solidFill>
                  <a:srgbClr val="00B050"/>
                </a:solidFill>
              </a:rPr>
              <a:t>2</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cxnSp>
        <p:nvCxnSpPr>
          <p:cNvPr id="20" name="Straight Connector 19"/>
          <p:cNvCxnSpPr/>
          <p:nvPr/>
        </p:nvCxnSpPr>
        <p:spPr bwMode="auto">
          <a:xfrm>
            <a:off x="4139952" y="4221088"/>
            <a:ext cx="0" cy="2016224"/>
          </a:xfrm>
          <a:prstGeom prst="line">
            <a:avLst/>
          </a:prstGeom>
          <a:solidFill>
            <a:schemeClr val="accent1"/>
          </a:solidFill>
          <a:ln w="60325" cap="flat" cmpd="sng" algn="ctr">
            <a:solidFill>
              <a:srgbClr val="00B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sp>
        <p:nvSpPr>
          <p:cNvPr id="22" name="TextBox 21"/>
          <p:cNvSpPr txBox="1"/>
          <p:nvPr/>
        </p:nvSpPr>
        <p:spPr>
          <a:xfrm>
            <a:off x="3923928" y="6237312"/>
            <a:ext cx="576064" cy="369332"/>
          </a:xfrm>
          <a:prstGeom prst="rect">
            <a:avLst/>
          </a:prstGeom>
          <a:noFill/>
        </p:spPr>
        <p:txBody>
          <a:bodyPr wrap="square" rtlCol="0">
            <a:spAutoFit/>
          </a:bodyPr>
          <a:lstStyle/>
          <a:p>
            <a:r>
              <a:rPr lang="en-GB" b="1" dirty="0">
                <a:solidFill>
                  <a:srgbClr val="00B050"/>
                </a:solidFill>
              </a:rPr>
              <a:t>34</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sp>
        <p:nvSpPr>
          <p:cNvPr id="26" name="TextBox 25"/>
          <p:cNvSpPr txBox="1"/>
          <p:nvPr/>
        </p:nvSpPr>
        <p:spPr>
          <a:xfrm>
            <a:off x="4157932" y="1095555"/>
            <a:ext cx="4718649" cy="1477328"/>
          </a:xfrm>
          <a:prstGeom prst="rect">
            <a:avLst/>
          </a:prstGeom>
          <a:noFill/>
        </p:spPr>
        <p:txBody>
          <a:bodyPr wrap="square" rtlCol="0">
            <a:spAutoFit/>
          </a:bodyPr>
          <a:lstStyle/>
          <a:p>
            <a:r>
              <a:rPr lang="en-GB" b="1" dirty="0">
                <a:solidFill>
                  <a:srgbClr val="0000FF"/>
                </a:solidFill>
              </a:rPr>
              <a:t>Higher wage reduces leisure time from 40 hours to 34 hours. </a:t>
            </a:r>
          </a:p>
          <a:p>
            <a:endParaRPr lang="en-GB" b="1" dirty="0">
              <a:solidFill>
                <a:srgbClr val="0000FF"/>
              </a:solidFill>
            </a:endParaRPr>
          </a:p>
          <a:p>
            <a:r>
              <a:rPr lang="en-GB" b="1" dirty="0">
                <a:solidFill>
                  <a:srgbClr val="0000FF"/>
                </a:solidFill>
              </a:rPr>
              <a:t>Working hours rise from 50 hours per week to 56 hours per week.</a:t>
            </a:r>
          </a:p>
        </p:txBody>
      </p:sp>
      <p:sp>
        <p:nvSpPr>
          <p:cNvPr id="28" name="Title 3"/>
          <p:cNvSpPr txBox="1">
            <a:spLocks/>
          </p:cNvSpPr>
          <p:nvPr/>
        </p:nvSpPr>
        <p:spPr>
          <a:xfrm>
            <a:off x="1619672" y="188640"/>
            <a:ext cx="7524328" cy="762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400" b="0" i="0" u="none" strike="noStrike" kern="0" cap="none" spc="0" normalizeH="0" baseline="0" noProof="0" dirty="0">
                <a:ln>
                  <a:noFill/>
                </a:ln>
                <a:solidFill>
                  <a:srgbClr val="0000FF"/>
                </a:solidFill>
                <a:effectLst/>
                <a:uLnTx/>
                <a:uFillTx/>
                <a:latin typeface="+mj-lt"/>
                <a:ea typeface="+mj-ea"/>
                <a:cs typeface="+mj-cs"/>
              </a:rPr>
              <a:t>Work – Leisure Trade-off</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1563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2267744" y="184482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sp>
        <p:nvSpPr>
          <p:cNvPr id="18" name="TextBox 17"/>
          <p:cNvSpPr txBox="1"/>
          <p:nvPr/>
        </p:nvSpPr>
        <p:spPr>
          <a:xfrm>
            <a:off x="8100392" y="4581128"/>
            <a:ext cx="828136" cy="461665"/>
          </a:xfrm>
          <a:prstGeom prst="rect">
            <a:avLst/>
          </a:prstGeom>
          <a:noFill/>
        </p:spPr>
        <p:txBody>
          <a:bodyPr wrap="square" rtlCol="0">
            <a:spAutoFit/>
          </a:bodyPr>
          <a:lstStyle/>
          <a:p>
            <a:r>
              <a:rPr lang="en-GB" b="1" dirty="0">
                <a:solidFill>
                  <a:srgbClr val="00B050"/>
                </a:solidFill>
              </a:rPr>
              <a:t>IC</a:t>
            </a:r>
            <a:r>
              <a:rPr lang="en-GB" b="1" baseline="-25000" dirty="0">
                <a:solidFill>
                  <a:srgbClr val="00B050"/>
                </a:solidFill>
              </a:rPr>
              <a:t>2</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cxnSp>
        <p:nvCxnSpPr>
          <p:cNvPr id="20" name="Straight Connector 19"/>
          <p:cNvCxnSpPr/>
          <p:nvPr/>
        </p:nvCxnSpPr>
        <p:spPr bwMode="auto">
          <a:xfrm>
            <a:off x="4139952" y="4221088"/>
            <a:ext cx="0" cy="2016224"/>
          </a:xfrm>
          <a:prstGeom prst="line">
            <a:avLst/>
          </a:prstGeom>
          <a:solidFill>
            <a:schemeClr val="accent1"/>
          </a:solidFill>
          <a:ln w="60325" cap="flat" cmpd="sng" algn="ctr">
            <a:solidFill>
              <a:srgbClr val="00B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sp>
        <p:nvSpPr>
          <p:cNvPr id="22" name="TextBox 21"/>
          <p:cNvSpPr txBox="1"/>
          <p:nvPr/>
        </p:nvSpPr>
        <p:spPr>
          <a:xfrm>
            <a:off x="3923928" y="6237312"/>
            <a:ext cx="576064" cy="369332"/>
          </a:xfrm>
          <a:prstGeom prst="rect">
            <a:avLst/>
          </a:prstGeom>
          <a:noFill/>
        </p:spPr>
        <p:txBody>
          <a:bodyPr wrap="square" rtlCol="0">
            <a:spAutoFit/>
          </a:bodyPr>
          <a:lstStyle/>
          <a:p>
            <a:r>
              <a:rPr lang="en-GB" b="1" dirty="0">
                <a:solidFill>
                  <a:srgbClr val="00B050"/>
                </a:solidFill>
              </a:rPr>
              <a:t>34</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83200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Hourly Wage / Consumption (£)</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Work</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827584" y="3933056"/>
            <a:ext cx="467544" cy="369332"/>
          </a:xfrm>
          <a:prstGeom prst="rect">
            <a:avLst/>
          </a:prstGeom>
          <a:noFill/>
        </p:spPr>
        <p:txBody>
          <a:bodyPr wrap="square" rtlCol="0">
            <a:spAutoFit/>
          </a:bodyPr>
          <a:lstStyle/>
          <a:p>
            <a:r>
              <a:rPr lang="en-GB" dirty="0"/>
              <a:t>£6</a:t>
            </a:r>
          </a:p>
        </p:txBody>
      </p:sp>
      <p:sp>
        <p:nvSpPr>
          <p:cNvPr id="10" name="TextBox 9"/>
          <p:cNvSpPr txBox="1"/>
          <p:nvPr/>
        </p:nvSpPr>
        <p:spPr>
          <a:xfrm>
            <a:off x="827584" y="3284984"/>
            <a:ext cx="576064" cy="369332"/>
          </a:xfrm>
          <a:prstGeom prst="rect">
            <a:avLst/>
          </a:prstGeom>
          <a:noFill/>
        </p:spPr>
        <p:txBody>
          <a:bodyPr wrap="square" rtlCol="0">
            <a:spAutoFit/>
          </a:bodyPr>
          <a:lstStyle/>
          <a:p>
            <a:r>
              <a:rPr lang="en-GB" dirty="0"/>
              <a:t>£9</a:t>
            </a:r>
          </a:p>
        </p:txBody>
      </p:sp>
      <p:sp>
        <p:nvSpPr>
          <p:cNvPr id="15" name="Freeform 14"/>
          <p:cNvSpPr/>
          <p:nvPr/>
        </p:nvSpPr>
        <p:spPr>
          <a:xfrm>
            <a:off x="2432649" y="1302589"/>
            <a:ext cx="4192438" cy="3821502"/>
          </a:xfrm>
          <a:custGeom>
            <a:avLst/>
            <a:gdLst>
              <a:gd name="connsiteX0" fmla="*/ 0 w 4192438"/>
              <a:gd name="connsiteY0" fmla="*/ 3821502 h 3821502"/>
              <a:gd name="connsiteX1" fmla="*/ 4192438 w 4192438"/>
              <a:gd name="connsiteY1" fmla="*/ 0 h 3821502"/>
            </a:gdLst>
            <a:ahLst/>
            <a:cxnLst>
              <a:cxn ang="0">
                <a:pos x="connsiteX0" y="connsiteY0"/>
              </a:cxn>
              <a:cxn ang="0">
                <a:pos x="connsiteX1" y="connsiteY1"/>
              </a:cxn>
            </a:cxnLst>
            <a:rect l="l" t="t" r="r" b="b"/>
            <a:pathLst>
              <a:path w="4192438" h="3821502">
                <a:moveTo>
                  <a:pt x="0" y="3821502"/>
                </a:moveTo>
                <a:lnTo>
                  <a:pt x="4192438" y="0"/>
                </a:lnTo>
              </a:path>
            </a:pathLst>
          </a:custGeom>
          <a:ln w="508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514069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2ED2855-CB13-43AD-A945-E705E0CB0644}"/>
              </a:ext>
            </a:extLst>
          </p:cNvPr>
          <p:cNvCxnSpPr>
            <a:cxnSpLocks/>
          </p:cNvCxnSpPr>
          <p:nvPr/>
        </p:nvCxnSpPr>
        <p:spPr>
          <a:xfrm>
            <a:off x="296357" y="1890613"/>
            <a:ext cx="324036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D8C0453-4382-4551-9975-CE2AC3397B82}"/>
              </a:ext>
            </a:extLst>
          </p:cNvPr>
          <p:cNvCxnSpPr>
            <a:cxnSpLocks/>
          </p:cNvCxnSpPr>
          <p:nvPr/>
        </p:nvCxnSpPr>
        <p:spPr>
          <a:xfrm>
            <a:off x="1916537" y="1890613"/>
            <a:ext cx="0" cy="18482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9EB20C7-404B-4832-89E2-219645E09F39}"/>
              </a:ext>
            </a:extLst>
          </p:cNvPr>
          <p:cNvSpPr txBox="1"/>
          <p:nvPr/>
        </p:nvSpPr>
        <p:spPr>
          <a:xfrm>
            <a:off x="674399" y="1589379"/>
            <a:ext cx="702078"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Assets</a:t>
            </a:r>
          </a:p>
        </p:txBody>
      </p:sp>
      <p:sp>
        <p:nvSpPr>
          <p:cNvPr id="5" name="TextBox 4">
            <a:extLst>
              <a:ext uri="{FF2B5EF4-FFF2-40B4-BE49-F238E27FC236}">
                <a16:creationId xmlns:a16="http://schemas.microsoft.com/office/drawing/2014/main" id="{C9B215C8-7103-4075-899F-23E13CF6814B}"/>
              </a:ext>
            </a:extLst>
          </p:cNvPr>
          <p:cNvSpPr txBox="1"/>
          <p:nvPr/>
        </p:nvSpPr>
        <p:spPr>
          <a:xfrm>
            <a:off x="2348585" y="1589379"/>
            <a:ext cx="852633"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Liabilities</a:t>
            </a:r>
          </a:p>
        </p:txBody>
      </p:sp>
      <p:sp>
        <p:nvSpPr>
          <p:cNvPr id="6" name="TextBox 5">
            <a:extLst>
              <a:ext uri="{FF2B5EF4-FFF2-40B4-BE49-F238E27FC236}">
                <a16:creationId xmlns:a16="http://schemas.microsoft.com/office/drawing/2014/main" id="{0C74C498-AE1E-4A58-A6B8-61131C6BABE7}"/>
              </a:ext>
            </a:extLst>
          </p:cNvPr>
          <p:cNvSpPr txBox="1"/>
          <p:nvPr/>
        </p:nvSpPr>
        <p:spPr>
          <a:xfrm>
            <a:off x="239087" y="1107845"/>
            <a:ext cx="3297626" cy="300082"/>
          </a:xfrm>
          <a:prstGeom prst="rect">
            <a:avLst/>
          </a:prstGeom>
          <a:noFill/>
          <a:ln>
            <a:solidFill>
              <a:schemeClr val="tx1"/>
            </a:solidFill>
          </a:ln>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Accounting treatment of process</a:t>
            </a:r>
          </a:p>
        </p:txBody>
      </p:sp>
      <p:sp>
        <p:nvSpPr>
          <p:cNvPr id="7" name="TextBox 6">
            <a:extLst>
              <a:ext uri="{FF2B5EF4-FFF2-40B4-BE49-F238E27FC236}">
                <a16:creationId xmlns:a16="http://schemas.microsoft.com/office/drawing/2014/main" id="{71C3FE79-2F64-4EA6-B55C-2FD1898C966C}"/>
              </a:ext>
            </a:extLst>
          </p:cNvPr>
          <p:cNvSpPr txBox="1"/>
          <p:nvPr/>
        </p:nvSpPr>
        <p:spPr>
          <a:xfrm>
            <a:off x="296357" y="2025519"/>
            <a:ext cx="1245117" cy="507831"/>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Loan   $3 billion</a:t>
            </a:r>
          </a:p>
        </p:txBody>
      </p:sp>
      <p:sp>
        <p:nvSpPr>
          <p:cNvPr id="8" name="TextBox 7">
            <a:extLst>
              <a:ext uri="{FF2B5EF4-FFF2-40B4-BE49-F238E27FC236}">
                <a16:creationId xmlns:a16="http://schemas.microsoft.com/office/drawing/2014/main" id="{8A52D5BA-8224-4370-9C4F-8047BB3BA400}"/>
              </a:ext>
            </a:extLst>
          </p:cNvPr>
          <p:cNvSpPr txBox="1"/>
          <p:nvPr/>
        </p:nvSpPr>
        <p:spPr>
          <a:xfrm>
            <a:off x="1997545" y="1958533"/>
            <a:ext cx="1683125"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Account payable</a:t>
            </a:r>
          </a:p>
        </p:txBody>
      </p:sp>
      <p:sp>
        <p:nvSpPr>
          <p:cNvPr id="11" name="TextBox 10">
            <a:extLst>
              <a:ext uri="{FF2B5EF4-FFF2-40B4-BE49-F238E27FC236}">
                <a16:creationId xmlns:a16="http://schemas.microsoft.com/office/drawing/2014/main" id="{FFA7AC9E-A94F-467F-A876-EA2A8D63D542}"/>
              </a:ext>
            </a:extLst>
          </p:cNvPr>
          <p:cNvSpPr txBox="1"/>
          <p:nvPr/>
        </p:nvSpPr>
        <p:spPr>
          <a:xfrm>
            <a:off x="1997546" y="2626621"/>
            <a:ext cx="1539167" cy="300082"/>
          </a:xfrm>
          <a:prstGeom prst="rect">
            <a:avLst/>
          </a:prstGeom>
          <a:noFill/>
        </p:spPr>
        <p:txBody>
          <a:bodyPr wrap="square" rtlCol="0">
            <a:spAutoFit/>
          </a:bodyPr>
          <a:lstStyle/>
          <a:p>
            <a:pPr defTabSz="685800" fontAlgn="auto">
              <a:spcBef>
                <a:spcPts val="0"/>
              </a:spcBef>
              <a:spcAft>
                <a:spcPts val="0"/>
              </a:spcAft>
            </a:pPr>
            <a:r>
              <a:rPr lang="en-GB" sz="1350" b="1" dirty="0">
                <a:solidFill>
                  <a:prstClr val="black"/>
                </a:solidFill>
                <a:latin typeface="Calibri" panose="020F0502020204030204"/>
              </a:rPr>
              <a:t>Client deposit</a:t>
            </a:r>
            <a:endParaRPr lang="en-GB" sz="135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45BB46A7-F87D-42C1-A8E2-A2671C3D4165}"/>
              </a:ext>
            </a:extLst>
          </p:cNvPr>
          <p:cNvSpPr txBox="1"/>
          <p:nvPr/>
        </p:nvSpPr>
        <p:spPr>
          <a:xfrm>
            <a:off x="1997546" y="2292577"/>
            <a:ext cx="943756"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becomes a </a:t>
            </a:r>
          </a:p>
        </p:txBody>
      </p:sp>
      <p:sp>
        <p:nvSpPr>
          <p:cNvPr id="12" name="TextBox 11">
            <a:extLst>
              <a:ext uri="{FF2B5EF4-FFF2-40B4-BE49-F238E27FC236}">
                <a16:creationId xmlns:a16="http://schemas.microsoft.com/office/drawing/2014/main" id="{2D7F43CC-C13B-40C4-8780-B340CFCE73E3}"/>
              </a:ext>
            </a:extLst>
          </p:cNvPr>
          <p:cNvSpPr txBox="1"/>
          <p:nvPr/>
        </p:nvSpPr>
        <p:spPr>
          <a:xfrm>
            <a:off x="1997546" y="2960665"/>
            <a:ext cx="943756" cy="300082"/>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becomes</a:t>
            </a:r>
          </a:p>
        </p:txBody>
      </p:sp>
      <p:sp>
        <p:nvSpPr>
          <p:cNvPr id="14" name="TextBox 13">
            <a:extLst>
              <a:ext uri="{FF2B5EF4-FFF2-40B4-BE49-F238E27FC236}">
                <a16:creationId xmlns:a16="http://schemas.microsoft.com/office/drawing/2014/main" id="{FA8B0CAC-0D1B-447A-A012-69ADF6634CC5}"/>
              </a:ext>
            </a:extLst>
          </p:cNvPr>
          <p:cNvSpPr txBox="1"/>
          <p:nvPr/>
        </p:nvSpPr>
        <p:spPr>
          <a:xfrm>
            <a:off x="1997545" y="3290500"/>
            <a:ext cx="2060630" cy="507831"/>
          </a:xfrm>
          <a:prstGeom prst="rect">
            <a:avLst/>
          </a:prstGeom>
          <a:noFill/>
        </p:spPr>
        <p:txBody>
          <a:bodyPr wrap="square" rtlCol="0">
            <a:spAutoFit/>
          </a:bodyPr>
          <a:lstStyle/>
          <a:p>
            <a:pPr defTabSz="685800" fontAlgn="auto">
              <a:spcBef>
                <a:spcPts val="0"/>
              </a:spcBef>
              <a:spcAft>
                <a:spcPts val="0"/>
              </a:spcAft>
            </a:pPr>
            <a:r>
              <a:rPr lang="en-GB" sz="1350" dirty="0">
                <a:solidFill>
                  <a:prstClr val="black"/>
                </a:solidFill>
                <a:latin typeface="Calibri" panose="020F0502020204030204"/>
              </a:rPr>
              <a:t>New share capital $3 billion</a:t>
            </a:r>
          </a:p>
        </p:txBody>
      </p:sp>
    </p:spTree>
    <p:extLst>
      <p:ext uri="{BB962C8B-B14F-4D97-AF65-F5344CB8AC3E}">
        <p14:creationId xmlns:p14="http://schemas.microsoft.com/office/powerpoint/2010/main" val="389533036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Hourly Wage / Consumption (£)</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Work</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827584" y="3933056"/>
            <a:ext cx="467544" cy="369332"/>
          </a:xfrm>
          <a:prstGeom prst="rect">
            <a:avLst/>
          </a:prstGeom>
          <a:noFill/>
        </p:spPr>
        <p:txBody>
          <a:bodyPr wrap="square" rtlCol="0">
            <a:spAutoFit/>
          </a:bodyPr>
          <a:lstStyle/>
          <a:p>
            <a:r>
              <a:rPr lang="en-GB" dirty="0"/>
              <a:t>£6</a:t>
            </a:r>
          </a:p>
        </p:txBody>
      </p:sp>
      <p:sp>
        <p:nvSpPr>
          <p:cNvPr id="10" name="TextBox 9"/>
          <p:cNvSpPr txBox="1"/>
          <p:nvPr/>
        </p:nvSpPr>
        <p:spPr>
          <a:xfrm>
            <a:off x="827584" y="3284984"/>
            <a:ext cx="576064" cy="369332"/>
          </a:xfrm>
          <a:prstGeom prst="rect">
            <a:avLst/>
          </a:prstGeom>
          <a:noFill/>
        </p:spPr>
        <p:txBody>
          <a:bodyPr wrap="square" rtlCol="0">
            <a:spAutoFit/>
          </a:bodyPr>
          <a:lstStyle/>
          <a:p>
            <a:r>
              <a:rPr lang="en-GB" dirty="0"/>
              <a:t>£9</a:t>
            </a:r>
          </a:p>
        </p:txBody>
      </p:sp>
      <p:sp>
        <p:nvSpPr>
          <p:cNvPr id="11" name="Freeform 10"/>
          <p:cNvSpPr/>
          <p:nvPr/>
        </p:nvSpPr>
        <p:spPr>
          <a:xfrm>
            <a:off x="1979712" y="2060848"/>
            <a:ext cx="3347049" cy="3226279"/>
          </a:xfrm>
          <a:custGeom>
            <a:avLst/>
            <a:gdLst>
              <a:gd name="connsiteX0" fmla="*/ 0 w 3347049"/>
              <a:gd name="connsiteY0" fmla="*/ 3226279 h 3226279"/>
              <a:gd name="connsiteX1" fmla="*/ 3286664 w 3347049"/>
              <a:gd name="connsiteY1" fmla="*/ 2139351 h 3226279"/>
              <a:gd name="connsiteX2" fmla="*/ 362310 w 3347049"/>
              <a:gd name="connsiteY2" fmla="*/ 0 h 3226279"/>
            </a:gdLst>
            <a:ahLst/>
            <a:cxnLst>
              <a:cxn ang="0">
                <a:pos x="connsiteX0" y="connsiteY0"/>
              </a:cxn>
              <a:cxn ang="0">
                <a:pos x="connsiteX1" y="connsiteY1"/>
              </a:cxn>
              <a:cxn ang="0">
                <a:pos x="connsiteX2" y="connsiteY2"/>
              </a:cxn>
            </a:cxnLst>
            <a:rect l="l" t="t" r="r" b="b"/>
            <a:pathLst>
              <a:path w="3347049" h="3226279">
                <a:moveTo>
                  <a:pt x="0" y="3226279"/>
                </a:moveTo>
                <a:cubicBezTo>
                  <a:pt x="1613139" y="2951671"/>
                  <a:pt x="3226279" y="2677064"/>
                  <a:pt x="3286664" y="2139351"/>
                </a:cubicBezTo>
                <a:cubicBezTo>
                  <a:pt x="3347049" y="1601638"/>
                  <a:pt x="1854679" y="800819"/>
                  <a:pt x="362310" y="0"/>
                </a:cubicBezTo>
              </a:path>
            </a:pathLst>
          </a:custGeom>
          <a:ln w="508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3" name="Straight Connector 12"/>
          <p:cNvCxnSpPr/>
          <p:nvPr/>
        </p:nvCxnSpPr>
        <p:spPr>
          <a:xfrm>
            <a:off x="1691680" y="4149080"/>
            <a:ext cx="3744416" cy="0"/>
          </a:xfrm>
          <a:prstGeom prst="line">
            <a:avLst/>
          </a:prstGeom>
          <a:ln w="31750">
            <a:solidFill>
              <a:srgbClr val="FDCFD6"/>
            </a:solidFill>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123728" y="1700808"/>
            <a:ext cx="2304256" cy="369332"/>
          </a:xfrm>
          <a:prstGeom prst="rect">
            <a:avLst/>
          </a:prstGeom>
          <a:noFill/>
        </p:spPr>
        <p:txBody>
          <a:bodyPr wrap="square" rtlCol="0">
            <a:spAutoFit/>
          </a:bodyPr>
          <a:lstStyle/>
          <a:p>
            <a:r>
              <a:rPr lang="en-GB" dirty="0">
                <a:solidFill>
                  <a:srgbClr val="0000FF"/>
                </a:solidFill>
              </a:rPr>
              <a:t>Labour supply curve</a:t>
            </a:r>
          </a:p>
        </p:txBody>
      </p:sp>
    </p:spTree>
    <p:extLst>
      <p:ext uri="{BB962C8B-B14F-4D97-AF65-F5344CB8AC3E}">
        <p14:creationId xmlns:p14="http://schemas.microsoft.com/office/powerpoint/2010/main" val="27902122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4300" y="908050"/>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563938" y="6021388"/>
            <a:ext cx="2160587" cy="519112"/>
          </a:xfrm>
          <a:prstGeom prst="rect">
            <a:avLst/>
          </a:prstGeom>
          <a:solidFill>
            <a:srgbClr val="CCFFFF"/>
          </a:solidFill>
          <a:ln w="9525">
            <a:noFill/>
            <a:miter lim="800000"/>
            <a:headEnd/>
            <a:tailEnd/>
          </a:ln>
        </p:spPr>
        <p:txBody>
          <a:bodyPr>
            <a:spAutoFit/>
          </a:bodyPr>
          <a:lstStyle/>
          <a:p>
            <a:pPr>
              <a:spcBef>
                <a:spcPct val="50000"/>
              </a:spcBef>
            </a:pPr>
            <a:r>
              <a:rPr lang="en-GB" sz="2800" dirty="0"/>
              <a:t>Households</a:t>
            </a:r>
          </a:p>
        </p:txBody>
      </p:sp>
      <p:sp>
        <p:nvSpPr>
          <p:cNvPr id="3076" name="Text Box 10"/>
          <p:cNvSpPr txBox="1">
            <a:spLocks noChangeArrowheads="1"/>
          </p:cNvSpPr>
          <p:nvPr/>
        </p:nvSpPr>
        <p:spPr bwMode="auto">
          <a:xfrm rot="-5400000">
            <a:off x="1119981" y="3245645"/>
            <a:ext cx="3095625" cy="366712"/>
          </a:xfrm>
          <a:prstGeom prst="rect">
            <a:avLst/>
          </a:prstGeom>
          <a:noFill/>
          <a:ln w="9525">
            <a:noFill/>
            <a:miter lim="800000"/>
            <a:headEnd/>
            <a:tailEnd/>
          </a:ln>
        </p:spPr>
        <p:txBody>
          <a:bodyPr>
            <a:spAutoFit/>
          </a:bodyPr>
          <a:lstStyle/>
          <a:p>
            <a:pPr>
              <a:spcBef>
                <a:spcPct val="50000"/>
              </a:spcBef>
            </a:pPr>
            <a:r>
              <a:rPr lang="en-GB"/>
              <a:t>Flow of Goods and services.</a:t>
            </a:r>
          </a:p>
        </p:txBody>
      </p:sp>
      <p:sp>
        <p:nvSpPr>
          <p:cNvPr id="3077" name="Text Box 12"/>
          <p:cNvSpPr txBox="1">
            <a:spLocks noChangeArrowheads="1"/>
          </p:cNvSpPr>
          <p:nvPr/>
        </p:nvSpPr>
        <p:spPr bwMode="auto">
          <a:xfrm rot="-5400000">
            <a:off x="-1077913" y="3244851"/>
            <a:ext cx="5040313" cy="366712"/>
          </a:xfrm>
          <a:prstGeom prst="rect">
            <a:avLst/>
          </a:prstGeom>
          <a:noFill/>
          <a:ln w="9525">
            <a:noFill/>
            <a:miter lim="800000"/>
            <a:headEnd/>
            <a:tailEnd/>
          </a:ln>
        </p:spPr>
        <p:txBody>
          <a:bodyPr>
            <a:spAutoFit/>
          </a:bodyPr>
          <a:lstStyle/>
          <a:p>
            <a:pPr>
              <a:spcBef>
                <a:spcPct val="50000"/>
              </a:spcBef>
            </a:pPr>
            <a:r>
              <a:rPr lang="en-GB"/>
              <a:t>Consumer expenditure on goods and services</a:t>
            </a:r>
          </a:p>
        </p:txBody>
      </p:sp>
      <p:sp>
        <p:nvSpPr>
          <p:cNvPr id="3078" name="Text Box 15"/>
          <p:cNvSpPr txBox="1">
            <a:spLocks noChangeArrowheads="1"/>
          </p:cNvSpPr>
          <p:nvPr/>
        </p:nvSpPr>
        <p:spPr bwMode="auto">
          <a:xfrm rot="5400000">
            <a:off x="4547393" y="3253582"/>
            <a:ext cx="4462463" cy="641350"/>
          </a:xfrm>
          <a:prstGeom prst="rect">
            <a:avLst/>
          </a:prstGeom>
          <a:noFill/>
          <a:ln w="9525">
            <a:noFill/>
            <a:miter lim="800000"/>
            <a:headEnd/>
            <a:tailEnd/>
          </a:ln>
        </p:spPr>
        <p:txBody>
          <a:bodyPr>
            <a:spAutoFit/>
          </a:bodyPr>
          <a:lstStyle/>
          <a:p>
            <a:pPr>
              <a:spcBef>
                <a:spcPct val="50000"/>
              </a:spcBef>
            </a:pPr>
            <a:r>
              <a:rPr lang="en-GB"/>
              <a:t>Flow of factors of production (land, labour, capital and enterprise)</a:t>
            </a:r>
          </a:p>
        </p:txBody>
      </p:sp>
      <p:sp>
        <p:nvSpPr>
          <p:cNvPr id="3079" name="Text Box 16"/>
          <p:cNvSpPr txBox="1">
            <a:spLocks noChangeArrowheads="1"/>
          </p:cNvSpPr>
          <p:nvPr/>
        </p:nvSpPr>
        <p:spPr bwMode="auto">
          <a:xfrm rot="5400000">
            <a:off x="4783931" y="3359944"/>
            <a:ext cx="5545138" cy="641350"/>
          </a:xfrm>
          <a:prstGeom prst="rect">
            <a:avLst/>
          </a:prstGeom>
          <a:noFill/>
          <a:ln w="9525">
            <a:noFill/>
            <a:miter lim="800000"/>
            <a:headEnd/>
            <a:tailEnd/>
          </a:ln>
        </p:spPr>
        <p:txBody>
          <a:bodyPr>
            <a:spAutoFit/>
          </a:bodyPr>
          <a:lstStyle/>
          <a:p>
            <a:pPr>
              <a:spcBef>
                <a:spcPct val="50000"/>
              </a:spcBef>
            </a:pPr>
            <a:r>
              <a:rPr lang="en-GB"/>
              <a:t>Flow of factor payments (wages, dividends, interest and rent).</a:t>
            </a:r>
          </a:p>
        </p:txBody>
      </p:sp>
      <p:sp>
        <p:nvSpPr>
          <p:cNvPr id="3080" name="Text Box 18"/>
          <p:cNvSpPr txBox="1">
            <a:spLocks noChangeArrowheads="1"/>
          </p:cNvSpPr>
          <p:nvPr/>
        </p:nvSpPr>
        <p:spPr bwMode="auto">
          <a:xfrm>
            <a:off x="0" y="620688"/>
            <a:ext cx="1692275" cy="366713"/>
          </a:xfrm>
          <a:prstGeom prst="rect">
            <a:avLst/>
          </a:prstGeom>
          <a:noFill/>
          <a:ln w="9525">
            <a:noFill/>
            <a:miter lim="800000"/>
            <a:headEnd/>
            <a:tailEnd/>
          </a:ln>
        </p:spPr>
        <p:txBody>
          <a:bodyPr>
            <a:spAutoFit/>
          </a:bodyPr>
          <a:lstStyle/>
          <a:p>
            <a:pPr>
              <a:spcBef>
                <a:spcPct val="50000"/>
              </a:spcBef>
            </a:pPr>
            <a:r>
              <a:rPr lang="en-GB" dirty="0"/>
              <a:t>Real economy</a:t>
            </a:r>
          </a:p>
        </p:txBody>
      </p:sp>
      <p:sp>
        <p:nvSpPr>
          <p:cNvPr id="3081" name="Text Box 20"/>
          <p:cNvSpPr txBox="1">
            <a:spLocks noChangeArrowheads="1"/>
          </p:cNvSpPr>
          <p:nvPr/>
        </p:nvSpPr>
        <p:spPr bwMode="auto">
          <a:xfrm>
            <a:off x="72008" y="1484784"/>
            <a:ext cx="971550" cy="366713"/>
          </a:xfrm>
          <a:prstGeom prst="rect">
            <a:avLst/>
          </a:prstGeom>
          <a:noFill/>
          <a:ln w="9525">
            <a:noFill/>
            <a:miter lim="800000"/>
            <a:headEnd/>
            <a:tailEnd/>
          </a:ln>
        </p:spPr>
        <p:txBody>
          <a:bodyPr>
            <a:spAutoFit/>
          </a:bodyPr>
          <a:lstStyle/>
          <a:p>
            <a:pPr>
              <a:spcBef>
                <a:spcPct val="50000"/>
              </a:spcBef>
            </a:pPr>
            <a:r>
              <a:rPr lang="en-GB" dirty="0"/>
              <a:t>Money</a:t>
            </a:r>
          </a:p>
        </p:txBody>
      </p:sp>
      <p:sp>
        <p:nvSpPr>
          <p:cNvPr id="3082" name="Freeform 21"/>
          <p:cNvSpPr>
            <a:spLocks/>
          </p:cNvSpPr>
          <p:nvPr/>
        </p:nvSpPr>
        <p:spPr bwMode="auto">
          <a:xfrm>
            <a:off x="2916238" y="1389063"/>
            <a:ext cx="1008062"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57150">
            <a:solidFill>
              <a:srgbClr val="99CCFF"/>
            </a:solidFill>
            <a:round/>
            <a:headEnd/>
            <a:tailEnd type="triangle" w="med" len="med"/>
          </a:ln>
        </p:spPr>
        <p:txBody>
          <a:bodyPr/>
          <a:lstStyle/>
          <a:p>
            <a:endParaRPr lang="en-US"/>
          </a:p>
        </p:txBody>
      </p:sp>
      <p:sp>
        <p:nvSpPr>
          <p:cNvPr id="3083" name="Freeform 22"/>
          <p:cNvSpPr>
            <a:spLocks/>
          </p:cNvSpPr>
          <p:nvPr/>
        </p:nvSpPr>
        <p:spPr bwMode="auto">
          <a:xfrm>
            <a:off x="1647825" y="908050"/>
            <a:ext cx="2278063" cy="5621338"/>
          </a:xfrm>
          <a:custGeom>
            <a:avLst/>
            <a:gdLst>
              <a:gd name="T0" fmla="*/ 1435 w 1435"/>
              <a:gd name="T1" fmla="*/ 0 h 3541"/>
              <a:gd name="T2" fmla="*/ 17 w 1435"/>
              <a:gd name="T3" fmla="*/ 4 h 3541"/>
              <a:gd name="T4" fmla="*/ 0 w 1435"/>
              <a:gd name="T5" fmla="*/ 3541 h 3541"/>
              <a:gd name="T6" fmla="*/ 1208 w 1435"/>
              <a:gd name="T7" fmla="*/ 3538 h 3541"/>
              <a:gd name="T8" fmla="*/ 0 60000 65536"/>
              <a:gd name="T9" fmla="*/ 0 60000 65536"/>
              <a:gd name="T10" fmla="*/ 0 60000 65536"/>
              <a:gd name="T11" fmla="*/ 0 60000 65536"/>
              <a:gd name="T12" fmla="*/ 0 w 1435"/>
              <a:gd name="T13" fmla="*/ 0 h 3541"/>
              <a:gd name="T14" fmla="*/ 1435 w 1435"/>
              <a:gd name="T15" fmla="*/ 3541 h 3541"/>
            </a:gdLst>
            <a:ahLst/>
            <a:cxnLst>
              <a:cxn ang="T8">
                <a:pos x="T0" y="T1"/>
              </a:cxn>
              <a:cxn ang="T9">
                <a:pos x="T2" y="T3"/>
              </a:cxn>
              <a:cxn ang="T10">
                <a:pos x="T4" y="T5"/>
              </a:cxn>
              <a:cxn ang="T11">
                <a:pos x="T6" y="T7"/>
              </a:cxn>
            </a:cxnLst>
            <a:rect l="T12" t="T13" r="T14" b="T15"/>
            <a:pathLst>
              <a:path w="1435" h="3541">
                <a:moveTo>
                  <a:pt x="1435" y="0"/>
                </a:moveTo>
                <a:lnTo>
                  <a:pt x="17" y="4"/>
                </a:lnTo>
                <a:lnTo>
                  <a:pt x="0" y="3541"/>
                </a:lnTo>
                <a:lnTo>
                  <a:pt x="1208" y="3538"/>
                </a:lnTo>
              </a:path>
            </a:pathLst>
          </a:custGeom>
          <a:noFill/>
          <a:ln w="57150">
            <a:solidFill>
              <a:srgbClr val="FF0066"/>
            </a:solidFill>
            <a:round/>
            <a:headEnd type="triangle" w="med" len="med"/>
            <a:tailEnd/>
          </a:ln>
        </p:spPr>
        <p:txBody>
          <a:bodyPr/>
          <a:lstStyle/>
          <a:p>
            <a:endParaRPr lang="en-US"/>
          </a:p>
        </p:txBody>
      </p:sp>
      <p:sp>
        <p:nvSpPr>
          <p:cNvPr id="3084" name="Freeform 23"/>
          <p:cNvSpPr>
            <a:spLocks/>
          </p:cNvSpPr>
          <p:nvPr/>
        </p:nvSpPr>
        <p:spPr bwMode="auto">
          <a:xfrm>
            <a:off x="5113338" y="901700"/>
            <a:ext cx="2124075" cy="5602288"/>
          </a:xfrm>
          <a:custGeom>
            <a:avLst/>
            <a:gdLst>
              <a:gd name="T0" fmla="*/ 0 w 1338"/>
              <a:gd name="T1" fmla="*/ 16 h 3529"/>
              <a:gd name="T2" fmla="*/ 1338 w 1338"/>
              <a:gd name="T3" fmla="*/ 0 h 3529"/>
              <a:gd name="T4" fmla="*/ 1330 w 1338"/>
              <a:gd name="T5" fmla="*/ 3521 h 3529"/>
              <a:gd name="T6" fmla="*/ 373 w 1338"/>
              <a:gd name="T7" fmla="*/ 3529 h 3529"/>
              <a:gd name="T8" fmla="*/ 0 60000 65536"/>
              <a:gd name="T9" fmla="*/ 0 60000 65536"/>
              <a:gd name="T10" fmla="*/ 0 60000 65536"/>
              <a:gd name="T11" fmla="*/ 0 60000 65536"/>
              <a:gd name="T12" fmla="*/ 0 w 1338"/>
              <a:gd name="T13" fmla="*/ 0 h 3529"/>
              <a:gd name="T14" fmla="*/ 1338 w 1338"/>
              <a:gd name="T15" fmla="*/ 3529 h 3529"/>
            </a:gdLst>
            <a:ahLst/>
            <a:cxnLst>
              <a:cxn ang="T8">
                <a:pos x="T0" y="T1"/>
              </a:cxn>
              <a:cxn ang="T9">
                <a:pos x="T2" y="T3"/>
              </a:cxn>
              <a:cxn ang="T10">
                <a:pos x="T4" y="T5"/>
              </a:cxn>
              <a:cxn ang="T11">
                <a:pos x="T6" y="T7"/>
              </a:cxn>
            </a:cxnLst>
            <a:rect l="T12" t="T13" r="T14" b="T15"/>
            <a:pathLst>
              <a:path w="1338" h="3529">
                <a:moveTo>
                  <a:pt x="0" y="16"/>
                </a:moveTo>
                <a:lnTo>
                  <a:pt x="1338" y="0"/>
                </a:lnTo>
                <a:lnTo>
                  <a:pt x="1330" y="3521"/>
                </a:lnTo>
                <a:lnTo>
                  <a:pt x="373" y="3529"/>
                </a:lnTo>
              </a:path>
            </a:pathLst>
          </a:custGeom>
          <a:noFill/>
          <a:ln w="57150">
            <a:solidFill>
              <a:srgbClr val="FF0066"/>
            </a:solidFill>
            <a:round/>
            <a:headEnd/>
            <a:tailEnd type="triangle" w="med" len="med"/>
          </a:ln>
        </p:spPr>
        <p:txBody>
          <a:bodyPr/>
          <a:lstStyle/>
          <a:p>
            <a:endParaRPr lang="en-US"/>
          </a:p>
        </p:txBody>
      </p:sp>
      <p:sp>
        <p:nvSpPr>
          <p:cNvPr id="3085" name="Freeform 24"/>
          <p:cNvSpPr>
            <a:spLocks/>
          </p:cNvSpPr>
          <p:nvPr/>
        </p:nvSpPr>
        <p:spPr bwMode="auto">
          <a:xfrm>
            <a:off x="5100638" y="1365250"/>
            <a:ext cx="1201737"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57150">
            <a:solidFill>
              <a:srgbClr val="99CCFF"/>
            </a:solidFill>
            <a:round/>
            <a:headEnd type="triangle" w="med" len="med"/>
            <a:tailEnd/>
          </a:ln>
        </p:spPr>
        <p:txBody>
          <a:bodyPr/>
          <a:lstStyle/>
          <a:p>
            <a:endParaRPr lang="en-US"/>
          </a:p>
        </p:txBody>
      </p:sp>
      <p:sp>
        <p:nvSpPr>
          <p:cNvPr id="3086" name="Line 25"/>
          <p:cNvSpPr>
            <a:spLocks noChangeShapeType="1"/>
          </p:cNvSpPr>
          <p:nvPr/>
        </p:nvSpPr>
        <p:spPr bwMode="auto">
          <a:xfrm flipH="1">
            <a:off x="0" y="1412776"/>
            <a:ext cx="863600" cy="0"/>
          </a:xfrm>
          <a:prstGeom prst="line">
            <a:avLst/>
          </a:prstGeom>
          <a:noFill/>
          <a:ln w="57150">
            <a:solidFill>
              <a:srgbClr val="FF0066"/>
            </a:solidFill>
            <a:round/>
            <a:headEnd/>
            <a:tailEnd type="triangle" w="med" len="med"/>
          </a:ln>
        </p:spPr>
        <p:txBody>
          <a:bodyPr/>
          <a:lstStyle/>
          <a:p>
            <a:endParaRPr lang="en-GB"/>
          </a:p>
        </p:txBody>
      </p:sp>
      <p:sp>
        <p:nvSpPr>
          <p:cNvPr id="3087" name="Line 27"/>
          <p:cNvSpPr>
            <a:spLocks noChangeShapeType="1"/>
          </p:cNvSpPr>
          <p:nvPr/>
        </p:nvSpPr>
        <p:spPr bwMode="auto">
          <a:xfrm>
            <a:off x="144016" y="1052736"/>
            <a:ext cx="1368425" cy="0"/>
          </a:xfrm>
          <a:prstGeom prst="line">
            <a:avLst/>
          </a:prstGeom>
          <a:noFill/>
          <a:ln w="57150">
            <a:solidFill>
              <a:srgbClr val="99CCFF"/>
            </a:solidFill>
            <a:round/>
            <a:headEnd/>
            <a:tailEnd type="triangle" w="med" len="med"/>
          </a:ln>
        </p:spPr>
        <p:txBody>
          <a:bodyPr/>
          <a:lstStyle/>
          <a:p>
            <a:endParaRPr lang="en-GB"/>
          </a:p>
        </p:txBody>
      </p:sp>
      <p:cxnSp>
        <p:nvCxnSpPr>
          <p:cNvPr id="17" name="Straight Connector 16"/>
          <p:cNvCxnSpPr/>
          <p:nvPr/>
        </p:nvCxnSpPr>
        <p:spPr>
          <a:xfrm rot="5400000">
            <a:off x="-585192" y="3429000"/>
            <a:ext cx="6858000" cy="0"/>
          </a:xfrm>
          <a:prstGeom prst="line">
            <a:avLst/>
          </a:prstGeom>
          <a:ln w="41275">
            <a:solidFill>
              <a:srgbClr val="0066FF"/>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943200" y="3429000"/>
            <a:ext cx="6858000" cy="0"/>
          </a:xfrm>
          <a:prstGeom prst="line">
            <a:avLst/>
          </a:prstGeom>
          <a:ln w="41275">
            <a:solidFill>
              <a:srgbClr val="0066FF"/>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67544" y="116632"/>
            <a:ext cx="2160240" cy="523220"/>
          </a:xfrm>
          <a:prstGeom prst="rect">
            <a:avLst/>
          </a:prstGeom>
          <a:noFill/>
        </p:spPr>
        <p:txBody>
          <a:bodyPr wrap="square" rtlCol="0">
            <a:spAutoFit/>
          </a:bodyPr>
          <a:lstStyle/>
          <a:p>
            <a:r>
              <a:rPr lang="en-GB" sz="2800" dirty="0"/>
              <a:t>Expenditure</a:t>
            </a:r>
            <a:endParaRPr lang="en-GB" sz="2000" dirty="0"/>
          </a:p>
        </p:txBody>
      </p:sp>
      <p:sp>
        <p:nvSpPr>
          <p:cNvPr id="21" name="TextBox 20"/>
          <p:cNvSpPr txBox="1"/>
          <p:nvPr/>
        </p:nvSpPr>
        <p:spPr>
          <a:xfrm>
            <a:off x="3563888" y="116632"/>
            <a:ext cx="1872208" cy="523220"/>
          </a:xfrm>
          <a:prstGeom prst="rect">
            <a:avLst/>
          </a:prstGeom>
          <a:noFill/>
        </p:spPr>
        <p:txBody>
          <a:bodyPr wrap="square" rtlCol="0">
            <a:spAutoFit/>
          </a:bodyPr>
          <a:lstStyle/>
          <a:p>
            <a:r>
              <a:rPr lang="en-GB" sz="2800" dirty="0"/>
              <a:t>= Output</a:t>
            </a:r>
          </a:p>
        </p:txBody>
      </p:sp>
      <p:sp>
        <p:nvSpPr>
          <p:cNvPr id="24" name="TextBox 23"/>
          <p:cNvSpPr txBox="1"/>
          <p:nvPr/>
        </p:nvSpPr>
        <p:spPr>
          <a:xfrm>
            <a:off x="6804248" y="116632"/>
            <a:ext cx="1872208" cy="523220"/>
          </a:xfrm>
          <a:prstGeom prst="rect">
            <a:avLst/>
          </a:prstGeom>
          <a:noFill/>
        </p:spPr>
        <p:txBody>
          <a:bodyPr wrap="square" rtlCol="0">
            <a:spAutoFit/>
          </a:bodyPr>
          <a:lstStyle/>
          <a:p>
            <a:r>
              <a:rPr lang="en-GB" sz="2800" dirty="0"/>
              <a:t>= Income</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3928" y="1124744"/>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275856" y="5877272"/>
            <a:ext cx="2880320" cy="523220"/>
          </a:xfrm>
          <a:prstGeom prst="rect">
            <a:avLst/>
          </a:prstGeom>
          <a:solidFill>
            <a:srgbClr val="CCFFFF"/>
          </a:solidFill>
          <a:ln w="9525">
            <a:noFill/>
            <a:miter lim="800000"/>
            <a:headEnd/>
            <a:tailEnd/>
          </a:ln>
        </p:spPr>
        <p:txBody>
          <a:bodyPr wrap="square">
            <a:spAutoFit/>
          </a:bodyPr>
          <a:lstStyle/>
          <a:p>
            <a:pPr algn="ctr">
              <a:spcBef>
                <a:spcPct val="50000"/>
              </a:spcBef>
            </a:pPr>
            <a:r>
              <a:rPr lang="en-GB" sz="2800" dirty="0"/>
              <a:t>Households</a:t>
            </a:r>
          </a:p>
        </p:txBody>
      </p:sp>
      <p:sp>
        <p:nvSpPr>
          <p:cNvPr id="3080" name="Text Box 18"/>
          <p:cNvSpPr txBox="1">
            <a:spLocks noChangeArrowheads="1"/>
          </p:cNvSpPr>
          <p:nvPr/>
        </p:nvSpPr>
        <p:spPr bwMode="auto">
          <a:xfrm>
            <a:off x="251520" y="188640"/>
            <a:ext cx="1692275" cy="366713"/>
          </a:xfrm>
          <a:prstGeom prst="rect">
            <a:avLst/>
          </a:prstGeom>
          <a:noFill/>
          <a:ln w="9525">
            <a:noFill/>
            <a:miter lim="800000"/>
            <a:headEnd/>
            <a:tailEnd/>
          </a:ln>
        </p:spPr>
        <p:txBody>
          <a:bodyPr>
            <a:spAutoFit/>
          </a:bodyPr>
          <a:lstStyle/>
          <a:p>
            <a:pPr>
              <a:spcBef>
                <a:spcPct val="50000"/>
              </a:spcBef>
            </a:pPr>
            <a:r>
              <a:rPr lang="en-GB" dirty="0"/>
              <a:t>Real economy</a:t>
            </a:r>
          </a:p>
        </p:txBody>
      </p:sp>
      <p:sp>
        <p:nvSpPr>
          <p:cNvPr id="3082" name="Freeform 21"/>
          <p:cNvSpPr>
            <a:spLocks/>
          </p:cNvSpPr>
          <p:nvPr/>
        </p:nvSpPr>
        <p:spPr bwMode="auto">
          <a:xfrm>
            <a:off x="2051720" y="1389063"/>
            <a:ext cx="1872580"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225425">
            <a:solidFill>
              <a:srgbClr val="99CCFF"/>
            </a:solidFill>
            <a:round/>
            <a:headEnd/>
            <a:tailEnd type="triangle" w="med" len="med"/>
          </a:ln>
        </p:spPr>
        <p:txBody>
          <a:bodyPr lIns="216000" tIns="144000"/>
          <a:lstStyle/>
          <a:p>
            <a:r>
              <a:rPr lang="en-GB" b="1" dirty="0"/>
              <a:t>Flow of Goods and services</a:t>
            </a:r>
            <a:endParaRPr lang="en-US" b="1" dirty="0"/>
          </a:p>
        </p:txBody>
      </p:sp>
      <p:sp>
        <p:nvSpPr>
          <p:cNvPr id="3085" name="Freeform 24"/>
          <p:cNvSpPr>
            <a:spLocks/>
          </p:cNvSpPr>
          <p:nvPr/>
        </p:nvSpPr>
        <p:spPr bwMode="auto">
          <a:xfrm>
            <a:off x="5100638" y="1365250"/>
            <a:ext cx="2279674"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225425">
            <a:solidFill>
              <a:srgbClr val="99CCFF"/>
            </a:solidFill>
            <a:round/>
            <a:headEnd type="triangle"/>
            <a:tailEnd type="none" w="med" len="med"/>
          </a:ln>
        </p:spPr>
        <p:txBody>
          <a:bodyPr lIns="216000" tIns="3384000"/>
          <a:lstStyle/>
          <a:p>
            <a:r>
              <a:rPr lang="en-GB" b="1" dirty="0"/>
              <a:t>Flow of factors of production </a:t>
            </a:r>
            <a:r>
              <a:rPr lang="en-GB" dirty="0"/>
              <a:t>(land, labour, capital and enterprise)</a:t>
            </a:r>
          </a:p>
        </p:txBody>
      </p:sp>
      <p:sp>
        <p:nvSpPr>
          <p:cNvPr id="3087" name="Line 27"/>
          <p:cNvSpPr>
            <a:spLocks noChangeShapeType="1"/>
          </p:cNvSpPr>
          <p:nvPr/>
        </p:nvSpPr>
        <p:spPr bwMode="auto">
          <a:xfrm>
            <a:off x="395536" y="620688"/>
            <a:ext cx="1368425" cy="0"/>
          </a:xfrm>
          <a:prstGeom prst="line">
            <a:avLst/>
          </a:prstGeom>
          <a:noFill/>
          <a:ln w="57150">
            <a:solidFill>
              <a:srgbClr val="99CCFF"/>
            </a:solidFill>
            <a:round/>
            <a:headEnd/>
            <a:tailEnd type="triangle" w="med" len="med"/>
          </a:ln>
        </p:spPr>
        <p:txBody>
          <a:bodyPr/>
          <a:lstStyle/>
          <a:p>
            <a:endParaRPr lang="en-GB"/>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4300" y="908050"/>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563938" y="6021388"/>
            <a:ext cx="2160587" cy="519112"/>
          </a:xfrm>
          <a:prstGeom prst="rect">
            <a:avLst/>
          </a:prstGeom>
          <a:solidFill>
            <a:srgbClr val="CCFFFF"/>
          </a:solidFill>
          <a:ln w="9525">
            <a:noFill/>
            <a:miter lim="800000"/>
            <a:headEnd/>
            <a:tailEnd/>
          </a:ln>
        </p:spPr>
        <p:txBody>
          <a:bodyPr>
            <a:spAutoFit/>
          </a:bodyPr>
          <a:lstStyle/>
          <a:p>
            <a:pPr>
              <a:spcBef>
                <a:spcPct val="50000"/>
              </a:spcBef>
            </a:pPr>
            <a:r>
              <a:rPr lang="en-GB" sz="2800" dirty="0"/>
              <a:t>Households</a:t>
            </a:r>
          </a:p>
        </p:txBody>
      </p:sp>
      <p:sp>
        <p:nvSpPr>
          <p:cNvPr id="3076" name="Text Box 10"/>
          <p:cNvSpPr txBox="1">
            <a:spLocks noChangeArrowheads="1"/>
          </p:cNvSpPr>
          <p:nvPr/>
        </p:nvSpPr>
        <p:spPr bwMode="auto">
          <a:xfrm rot="-5400000">
            <a:off x="1479352" y="3281288"/>
            <a:ext cx="3095625" cy="366712"/>
          </a:xfrm>
          <a:prstGeom prst="rect">
            <a:avLst/>
          </a:prstGeom>
          <a:noFill/>
          <a:ln w="9525">
            <a:noFill/>
            <a:miter lim="800000"/>
            <a:headEnd/>
            <a:tailEnd/>
          </a:ln>
        </p:spPr>
        <p:txBody>
          <a:bodyPr>
            <a:spAutoFit/>
          </a:bodyPr>
          <a:lstStyle/>
          <a:p>
            <a:pPr>
              <a:spcBef>
                <a:spcPct val="50000"/>
              </a:spcBef>
            </a:pPr>
            <a:r>
              <a:rPr lang="en-GB" dirty="0"/>
              <a:t>Flow of Goods and services.</a:t>
            </a:r>
          </a:p>
        </p:txBody>
      </p:sp>
      <p:sp>
        <p:nvSpPr>
          <p:cNvPr id="3077" name="Text Box 12"/>
          <p:cNvSpPr txBox="1">
            <a:spLocks noChangeArrowheads="1"/>
          </p:cNvSpPr>
          <p:nvPr/>
        </p:nvSpPr>
        <p:spPr bwMode="auto">
          <a:xfrm rot="-5400000">
            <a:off x="-141064" y="3389536"/>
            <a:ext cx="5040313" cy="366712"/>
          </a:xfrm>
          <a:prstGeom prst="rect">
            <a:avLst/>
          </a:prstGeom>
          <a:noFill/>
          <a:ln w="9525">
            <a:noFill/>
            <a:miter lim="800000"/>
            <a:headEnd/>
            <a:tailEnd/>
          </a:ln>
        </p:spPr>
        <p:txBody>
          <a:bodyPr>
            <a:spAutoFit/>
          </a:bodyPr>
          <a:lstStyle/>
          <a:p>
            <a:pPr>
              <a:spcBef>
                <a:spcPct val="50000"/>
              </a:spcBef>
            </a:pPr>
            <a:r>
              <a:rPr lang="en-GB" dirty="0"/>
              <a:t>Consumer expenditure on goods and services</a:t>
            </a:r>
          </a:p>
        </p:txBody>
      </p:sp>
      <p:sp>
        <p:nvSpPr>
          <p:cNvPr id="3078" name="Text Box 15"/>
          <p:cNvSpPr txBox="1">
            <a:spLocks noChangeArrowheads="1"/>
          </p:cNvSpPr>
          <p:nvPr/>
        </p:nvSpPr>
        <p:spPr bwMode="auto">
          <a:xfrm rot="5400000">
            <a:off x="4468633" y="3460359"/>
            <a:ext cx="3168353" cy="369332"/>
          </a:xfrm>
          <a:prstGeom prst="rect">
            <a:avLst/>
          </a:prstGeom>
          <a:noFill/>
          <a:ln w="9525">
            <a:noFill/>
            <a:miter lim="800000"/>
            <a:headEnd/>
            <a:tailEnd/>
          </a:ln>
        </p:spPr>
        <p:txBody>
          <a:bodyPr wrap="square">
            <a:spAutoFit/>
          </a:bodyPr>
          <a:lstStyle/>
          <a:p>
            <a:pPr>
              <a:spcBef>
                <a:spcPct val="50000"/>
              </a:spcBef>
            </a:pPr>
            <a:r>
              <a:rPr lang="en-GB" dirty="0"/>
              <a:t>Flow of factors of production</a:t>
            </a:r>
          </a:p>
        </p:txBody>
      </p:sp>
      <p:sp>
        <p:nvSpPr>
          <p:cNvPr id="3079" name="Text Box 16"/>
          <p:cNvSpPr txBox="1">
            <a:spLocks noChangeArrowheads="1"/>
          </p:cNvSpPr>
          <p:nvPr/>
        </p:nvSpPr>
        <p:spPr bwMode="auto">
          <a:xfrm rot="5400000">
            <a:off x="5116371" y="3388685"/>
            <a:ext cx="2880990" cy="369332"/>
          </a:xfrm>
          <a:prstGeom prst="rect">
            <a:avLst/>
          </a:prstGeom>
          <a:noFill/>
          <a:ln w="9525">
            <a:noFill/>
            <a:miter lim="800000"/>
            <a:headEnd/>
            <a:tailEnd/>
          </a:ln>
        </p:spPr>
        <p:txBody>
          <a:bodyPr wrap="square">
            <a:spAutoFit/>
          </a:bodyPr>
          <a:lstStyle/>
          <a:p>
            <a:pPr>
              <a:spcBef>
                <a:spcPct val="50000"/>
              </a:spcBef>
            </a:pPr>
            <a:r>
              <a:rPr lang="en-GB" dirty="0"/>
              <a:t>Flow of factor payments </a:t>
            </a:r>
          </a:p>
        </p:txBody>
      </p:sp>
      <p:sp>
        <p:nvSpPr>
          <p:cNvPr id="3082" name="Freeform 21"/>
          <p:cNvSpPr>
            <a:spLocks/>
          </p:cNvSpPr>
          <p:nvPr/>
        </p:nvSpPr>
        <p:spPr bwMode="auto">
          <a:xfrm>
            <a:off x="3275856" y="1389063"/>
            <a:ext cx="648444"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57150">
            <a:solidFill>
              <a:srgbClr val="99CCFF"/>
            </a:solidFill>
            <a:round/>
            <a:headEnd/>
            <a:tailEnd type="triangle" w="med" len="med"/>
          </a:ln>
        </p:spPr>
        <p:txBody>
          <a:bodyPr/>
          <a:lstStyle/>
          <a:p>
            <a:endParaRPr lang="en-US"/>
          </a:p>
        </p:txBody>
      </p:sp>
      <p:sp>
        <p:nvSpPr>
          <p:cNvPr id="3083" name="Freeform 22"/>
          <p:cNvSpPr>
            <a:spLocks/>
          </p:cNvSpPr>
          <p:nvPr/>
        </p:nvSpPr>
        <p:spPr bwMode="auto">
          <a:xfrm>
            <a:off x="2699792" y="908050"/>
            <a:ext cx="1226096" cy="5621338"/>
          </a:xfrm>
          <a:custGeom>
            <a:avLst/>
            <a:gdLst>
              <a:gd name="T0" fmla="*/ 1435 w 1435"/>
              <a:gd name="T1" fmla="*/ 0 h 3541"/>
              <a:gd name="T2" fmla="*/ 17 w 1435"/>
              <a:gd name="T3" fmla="*/ 4 h 3541"/>
              <a:gd name="T4" fmla="*/ 0 w 1435"/>
              <a:gd name="T5" fmla="*/ 3541 h 3541"/>
              <a:gd name="T6" fmla="*/ 1208 w 1435"/>
              <a:gd name="T7" fmla="*/ 3538 h 3541"/>
              <a:gd name="T8" fmla="*/ 0 60000 65536"/>
              <a:gd name="T9" fmla="*/ 0 60000 65536"/>
              <a:gd name="T10" fmla="*/ 0 60000 65536"/>
              <a:gd name="T11" fmla="*/ 0 60000 65536"/>
              <a:gd name="T12" fmla="*/ 0 w 1435"/>
              <a:gd name="T13" fmla="*/ 0 h 3541"/>
              <a:gd name="T14" fmla="*/ 1435 w 1435"/>
              <a:gd name="T15" fmla="*/ 3541 h 3541"/>
            </a:gdLst>
            <a:ahLst/>
            <a:cxnLst>
              <a:cxn ang="T8">
                <a:pos x="T0" y="T1"/>
              </a:cxn>
              <a:cxn ang="T9">
                <a:pos x="T2" y="T3"/>
              </a:cxn>
              <a:cxn ang="T10">
                <a:pos x="T4" y="T5"/>
              </a:cxn>
              <a:cxn ang="T11">
                <a:pos x="T6" y="T7"/>
              </a:cxn>
            </a:cxnLst>
            <a:rect l="T12" t="T13" r="T14" b="T15"/>
            <a:pathLst>
              <a:path w="1435" h="3541">
                <a:moveTo>
                  <a:pt x="1435" y="0"/>
                </a:moveTo>
                <a:lnTo>
                  <a:pt x="17" y="4"/>
                </a:lnTo>
                <a:lnTo>
                  <a:pt x="0" y="3541"/>
                </a:lnTo>
                <a:lnTo>
                  <a:pt x="1208" y="3538"/>
                </a:lnTo>
              </a:path>
            </a:pathLst>
          </a:custGeom>
          <a:noFill/>
          <a:ln w="57150">
            <a:solidFill>
              <a:srgbClr val="FF0066"/>
            </a:solidFill>
            <a:round/>
            <a:headEnd type="triangle" w="med" len="med"/>
            <a:tailEnd/>
          </a:ln>
        </p:spPr>
        <p:txBody>
          <a:bodyPr/>
          <a:lstStyle/>
          <a:p>
            <a:endParaRPr lang="en-US"/>
          </a:p>
        </p:txBody>
      </p:sp>
      <p:sp>
        <p:nvSpPr>
          <p:cNvPr id="3084" name="Freeform 23"/>
          <p:cNvSpPr>
            <a:spLocks/>
          </p:cNvSpPr>
          <p:nvPr/>
        </p:nvSpPr>
        <p:spPr bwMode="auto">
          <a:xfrm>
            <a:off x="5113339" y="901700"/>
            <a:ext cx="1186853" cy="5602288"/>
          </a:xfrm>
          <a:custGeom>
            <a:avLst/>
            <a:gdLst>
              <a:gd name="T0" fmla="*/ 0 w 1338"/>
              <a:gd name="T1" fmla="*/ 16 h 3529"/>
              <a:gd name="T2" fmla="*/ 1338 w 1338"/>
              <a:gd name="T3" fmla="*/ 0 h 3529"/>
              <a:gd name="T4" fmla="*/ 1330 w 1338"/>
              <a:gd name="T5" fmla="*/ 3521 h 3529"/>
              <a:gd name="T6" fmla="*/ 373 w 1338"/>
              <a:gd name="T7" fmla="*/ 3529 h 3529"/>
              <a:gd name="T8" fmla="*/ 0 60000 65536"/>
              <a:gd name="T9" fmla="*/ 0 60000 65536"/>
              <a:gd name="T10" fmla="*/ 0 60000 65536"/>
              <a:gd name="T11" fmla="*/ 0 60000 65536"/>
              <a:gd name="T12" fmla="*/ 0 w 1338"/>
              <a:gd name="T13" fmla="*/ 0 h 3529"/>
              <a:gd name="T14" fmla="*/ 1338 w 1338"/>
              <a:gd name="T15" fmla="*/ 3529 h 3529"/>
            </a:gdLst>
            <a:ahLst/>
            <a:cxnLst>
              <a:cxn ang="T8">
                <a:pos x="T0" y="T1"/>
              </a:cxn>
              <a:cxn ang="T9">
                <a:pos x="T2" y="T3"/>
              </a:cxn>
              <a:cxn ang="T10">
                <a:pos x="T4" y="T5"/>
              </a:cxn>
              <a:cxn ang="T11">
                <a:pos x="T6" y="T7"/>
              </a:cxn>
            </a:cxnLst>
            <a:rect l="T12" t="T13" r="T14" b="T15"/>
            <a:pathLst>
              <a:path w="1338" h="3529">
                <a:moveTo>
                  <a:pt x="0" y="16"/>
                </a:moveTo>
                <a:lnTo>
                  <a:pt x="1338" y="0"/>
                </a:lnTo>
                <a:lnTo>
                  <a:pt x="1330" y="3521"/>
                </a:lnTo>
                <a:lnTo>
                  <a:pt x="373" y="3529"/>
                </a:lnTo>
              </a:path>
            </a:pathLst>
          </a:custGeom>
          <a:noFill/>
          <a:ln w="57150">
            <a:solidFill>
              <a:srgbClr val="FF0066"/>
            </a:solidFill>
            <a:round/>
            <a:headEnd/>
            <a:tailEnd type="triangle" w="med" len="med"/>
          </a:ln>
        </p:spPr>
        <p:txBody>
          <a:bodyPr/>
          <a:lstStyle/>
          <a:p>
            <a:endParaRPr lang="en-US"/>
          </a:p>
        </p:txBody>
      </p:sp>
      <p:sp>
        <p:nvSpPr>
          <p:cNvPr id="3085" name="Freeform 24"/>
          <p:cNvSpPr>
            <a:spLocks/>
          </p:cNvSpPr>
          <p:nvPr/>
        </p:nvSpPr>
        <p:spPr bwMode="auto">
          <a:xfrm>
            <a:off x="5100639" y="1365250"/>
            <a:ext cx="767505"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57150">
            <a:solidFill>
              <a:srgbClr val="99CCFF"/>
            </a:solidFill>
            <a:round/>
            <a:headEnd type="triangle" w="med" len="med"/>
            <a:tailEnd/>
          </a:ln>
        </p:spPr>
        <p:txBody>
          <a:bodyPr/>
          <a:lstStyle/>
          <a:p>
            <a:endParaRPr lang="en-US"/>
          </a:p>
        </p:txBody>
      </p:sp>
      <p:sp>
        <p:nvSpPr>
          <p:cNvPr id="16" name="Text Box 29"/>
          <p:cNvSpPr txBox="1">
            <a:spLocks noChangeArrowheads="1"/>
          </p:cNvSpPr>
          <p:nvPr/>
        </p:nvSpPr>
        <p:spPr bwMode="auto">
          <a:xfrm>
            <a:off x="107504" y="404664"/>
            <a:ext cx="2376264" cy="830997"/>
          </a:xfrm>
          <a:prstGeom prst="rect">
            <a:avLst/>
          </a:prstGeom>
          <a:noFill/>
          <a:ln w="9525">
            <a:noFill/>
            <a:miter lim="800000"/>
            <a:headEnd/>
            <a:tailEnd/>
          </a:ln>
        </p:spPr>
        <p:txBody>
          <a:bodyPr wrap="square">
            <a:spAutoFit/>
          </a:bodyPr>
          <a:lstStyle/>
          <a:p>
            <a:pPr>
              <a:spcBef>
                <a:spcPct val="50000"/>
              </a:spcBef>
            </a:pPr>
            <a:r>
              <a:rPr lang="en-GB" sz="2400" u="sng" dirty="0"/>
              <a:t>Injections into Circular Flow</a:t>
            </a:r>
            <a:endParaRPr lang="en-GB" sz="2400" dirty="0"/>
          </a:p>
        </p:txBody>
      </p:sp>
      <p:sp>
        <p:nvSpPr>
          <p:cNvPr id="17" name="Right Arrow 16"/>
          <p:cNvSpPr/>
          <p:nvPr/>
        </p:nvSpPr>
        <p:spPr>
          <a:xfrm>
            <a:off x="107504" y="1772816"/>
            <a:ext cx="2160240" cy="93610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Investment</a:t>
            </a:r>
          </a:p>
        </p:txBody>
      </p:sp>
      <p:sp>
        <p:nvSpPr>
          <p:cNvPr id="18" name="Right Arrow 17"/>
          <p:cNvSpPr/>
          <p:nvPr/>
        </p:nvSpPr>
        <p:spPr>
          <a:xfrm>
            <a:off x="107504" y="2996952"/>
            <a:ext cx="2160240" cy="115212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Government spending</a:t>
            </a:r>
          </a:p>
        </p:txBody>
      </p:sp>
      <p:sp>
        <p:nvSpPr>
          <p:cNvPr id="19" name="Right Arrow 18"/>
          <p:cNvSpPr/>
          <p:nvPr/>
        </p:nvSpPr>
        <p:spPr>
          <a:xfrm>
            <a:off x="107504" y="4509120"/>
            <a:ext cx="2160240" cy="93610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Exports</a:t>
            </a:r>
          </a:p>
        </p:txBody>
      </p:sp>
      <p:sp>
        <p:nvSpPr>
          <p:cNvPr id="20" name="Text Box 16"/>
          <p:cNvSpPr txBox="1">
            <a:spLocks noChangeArrowheads="1"/>
          </p:cNvSpPr>
          <p:nvPr/>
        </p:nvSpPr>
        <p:spPr bwMode="auto">
          <a:xfrm>
            <a:off x="6804248" y="332656"/>
            <a:ext cx="2160240" cy="1200329"/>
          </a:xfrm>
          <a:prstGeom prst="rect">
            <a:avLst/>
          </a:prstGeom>
          <a:noFill/>
          <a:ln w="9525">
            <a:noFill/>
            <a:miter lim="800000"/>
            <a:headEnd/>
            <a:tailEnd/>
          </a:ln>
        </p:spPr>
        <p:txBody>
          <a:bodyPr wrap="square">
            <a:spAutoFit/>
          </a:bodyPr>
          <a:lstStyle/>
          <a:p>
            <a:pPr>
              <a:spcBef>
                <a:spcPct val="50000"/>
              </a:spcBef>
            </a:pPr>
            <a:r>
              <a:rPr lang="en-GB" sz="2400" u="sng" dirty="0"/>
              <a:t>Withdrawals from Circular Flow</a:t>
            </a:r>
            <a:endParaRPr lang="en-GB" sz="2400" dirty="0"/>
          </a:p>
        </p:txBody>
      </p:sp>
      <p:sp>
        <p:nvSpPr>
          <p:cNvPr id="21" name="Right Arrow 20"/>
          <p:cNvSpPr/>
          <p:nvPr/>
        </p:nvSpPr>
        <p:spPr>
          <a:xfrm>
            <a:off x="6804248" y="1628800"/>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Saving</a:t>
            </a:r>
          </a:p>
        </p:txBody>
      </p:sp>
      <p:sp>
        <p:nvSpPr>
          <p:cNvPr id="22" name="Right Arrow 21"/>
          <p:cNvSpPr/>
          <p:nvPr/>
        </p:nvSpPr>
        <p:spPr>
          <a:xfrm>
            <a:off x="6876256" y="2996952"/>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Taxation</a:t>
            </a:r>
          </a:p>
        </p:txBody>
      </p:sp>
      <p:sp>
        <p:nvSpPr>
          <p:cNvPr id="23" name="Right Arrow 22"/>
          <p:cNvSpPr/>
          <p:nvPr/>
        </p:nvSpPr>
        <p:spPr>
          <a:xfrm>
            <a:off x="6876256" y="4509120"/>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Imports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a:spLocks noChangeArrowheads="1"/>
          </p:cNvSpPr>
          <p:nvPr/>
        </p:nvSpPr>
        <p:spPr bwMode="auto">
          <a:xfrm>
            <a:off x="539552" y="332656"/>
            <a:ext cx="7848872" cy="369332"/>
          </a:xfrm>
          <a:prstGeom prst="rect">
            <a:avLst/>
          </a:prstGeom>
          <a:solidFill>
            <a:srgbClr val="CCFFFF"/>
          </a:solidFill>
          <a:ln w="9525">
            <a:noFill/>
            <a:miter lim="800000"/>
            <a:headEnd/>
            <a:tailEnd/>
          </a:ln>
        </p:spPr>
        <p:txBody>
          <a:bodyPr wrap="square">
            <a:spAutoFit/>
          </a:bodyPr>
          <a:lstStyle/>
          <a:p>
            <a:pPr algn="ctr">
              <a:spcBef>
                <a:spcPct val="50000"/>
              </a:spcBef>
            </a:pPr>
            <a:r>
              <a:rPr lang="en-GB" dirty="0"/>
              <a:t>Financial Markets </a:t>
            </a:r>
          </a:p>
        </p:txBody>
      </p:sp>
      <p:sp>
        <p:nvSpPr>
          <p:cNvPr id="3" name="Text Box 20"/>
          <p:cNvSpPr txBox="1">
            <a:spLocks noChangeArrowheads="1"/>
          </p:cNvSpPr>
          <p:nvPr/>
        </p:nvSpPr>
        <p:spPr bwMode="auto">
          <a:xfrm>
            <a:off x="467544" y="5733256"/>
            <a:ext cx="7920880" cy="646331"/>
          </a:xfrm>
          <a:prstGeom prst="rect">
            <a:avLst/>
          </a:prstGeom>
          <a:solidFill>
            <a:srgbClr val="CCFFFF"/>
          </a:solidFill>
          <a:ln w="9525">
            <a:noFill/>
            <a:miter lim="800000"/>
            <a:headEnd/>
            <a:tailEnd/>
          </a:ln>
        </p:spPr>
        <p:txBody>
          <a:bodyPr wrap="square">
            <a:spAutoFit/>
          </a:bodyPr>
          <a:lstStyle/>
          <a:p>
            <a:pPr algn="ctr">
              <a:spcBef>
                <a:spcPct val="50000"/>
              </a:spcBef>
            </a:pPr>
            <a:r>
              <a:rPr lang="en-GB" dirty="0"/>
              <a:t>Classical view - Interest rate (price of borrowing, and income from deferred consumption) in financial market equates saving and investment</a:t>
            </a:r>
          </a:p>
        </p:txBody>
      </p:sp>
      <p:sp>
        <p:nvSpPr>
          <p:cNvPr id="5" name="Down Arrow 4"/>
          <p:cNvSpPr/>
          <p:nvPr/>
        </p:nvSpPr>
        <p:spPr>
          <a:xfrm rot="10800000">
            <a:off x="179512" y="692696"/>
            <a:ext cx="1368152" cy="5040560"/>
          </a:xfrm>
          <a:prstGeom prst="downArrow">
            <a:avLst/>
          </a:prstGeom>
          <a:solidFill>
            <a:srgbClr val="D2FA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2800" dirty="0">
                <a:solidFill>
                  <a:schemeClr val="tx1"/>
                </a:solidFill>
              </a:rPr>
              <a:t>Saving</a:t>
            </a:r>
          </a:p>
        </p:txBody>
      </p:sp>
      <p:sp>
        <p:nvSpPr>
          <p:cNvPr id="6" name="Down Arrow 5"/>
          <p:cNvSpPr/>
          <p:nvPr/>
        </p:nvSpPr>
        <p:spPr>
          <a:xfrm>
            <a:off x="7380312" y="692696"/>
            <a:ext cx="1368152" cy="5040560"/>
          </a:xfrm>
          <a:prstGeom prst="downArrow">
            <a:avLst/>
          </a:prstGeom>
          <a:solidFill>
            <a:srgbClr val="CEF9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2800" dirty="0">
                <a:solidFill>
                  <a:schemeClr val="tx1"/>
                </a:solidFill>
              </a:rPr>
              <a:t>Investment</a:t>
            </a:r>
          </a:p>
        </p:txBody>
      </p:sp>
      <p:sp>
        <p:nvSpPr>
          <p:cNvPr id="7" name="Text Box 23"/>
          <p:cNvSpPr txBox="1">
            <a:spLocks noChangeArrowheads="1"/>
          </p:cNvSpPr>
          <p:nvPr/>
        </p:nvSpPr>
        <p:spPr bwMode="auto">
          <a:xfrm>
            <a:off x="1763688" y="1052736"/>
            <a:ext cx="5544616" cy="369332"/>
          </a:xfrm>
          <a:prstGeom prst="rect">
            <a:avLst/>
          </a:prstGeom>
          <a:solidFill>
            <a:srgbClr val="CCFFCC"/>
          </a:solidFill>
          <a:ln w="9525">
            <a:noFill/>
            <a:miter lim="800000"/>
            <a:headEnd/>
            <a:tailEnd/>
          </a:ln>
        </p:spPr>
        <p:txBody>
          <a:bodyPr wrap="square">
            <a:spAutoFit/>
          </a:bodyPr>
          <a:lstStyle/>
          <a:p>
            <a:pPr algn="ctr">
              <a:spcBef>
                <a:spcPct val="50000"/>
              </a:spcBef>
            </a:pPr>
            <a:r>
              <a:rPr lang="en-GB" dirty="0"/>
              <a:t>Foreign Exchange Market</a:t>
            </a:r>
          </a:p>
        </p:txBody>
      </p:sp>
      <p:sp>
        <p:nvSpPr>
          <p:cNvPr id="8" name="Text Box 23"/>
          <p:cNvSpPr txBox="1">
            <a:spLocks noChangeArrowheads="1"/>
          </p:cNvSpPr>
          <p:nvPr/>
        </p:nvSpPr>
        <p:spPr bwMode="auto">
          <a:xfrm>
            <a:off x="1907704" y="4797152"/>
            <a:ext cx="5256584" cy="646331"/>
          </a:xfrm>
          <a:prstGeom prst="rect">
            <a:avLst/>
          </a:prstGeom>
          <a:solidFill>
            <a:srgbClr val="CCFFCC"/>
          </a:solidFill>
          <a:ln w="9525">
            <a:noFill/>
            <a:miter lim="800000"/>
            <a:headEnd/>
            <a:tailEnd/>
          </a:ln>
        </p:spPr>
        <p:txBody>
          <a:bodyPr wrap="square">
            <a:spAutoFit/>
          </a:bodyPr>
          <a:lstStyle/>
          <a:p>
            <a:pPr algn="ctr">
              <a:spcBef>
                <a:spcPct val="50000"/>
              </a:spcBef>
            </a:pPr>
            <a:r>
              <a:rPr lang="en-GB" dirty="0"/>
              <a:t>Classical view - Exchange rate (price of £ sterling) equates supply and demand for £ Sterling</a:t>
            </a:r>
          </a:p>
        </p:txBody>
      </p:sp>
      <p:sp>
        <p:nvSpPr>
          <p:cNvPr id="9" name="Up Arrow 8"/>
          <p:cNvSpPr/>
          <p:nvPr/>
        </p:nvSpPr>
        <p:spPr>
          <a:xfrm>
            <a:off x="1619672" y="1412776"/>
            <a:ext cx="1152128" cy="3384376"/>
          </a:xfrm>
          <a:prstGeom prst="upArrow">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Imports (£s to foreign exchange market)</a:t>
            </a:r>
          </a:p>
        </p:txBody>
      </p:sp>
      <p:sp>
        <p:nvSpPr>
          <p:cNvPr id="10" name="Down Arrow 9"/>
          <p:cNvSpPr/>
          <p:nvPr/>
        </p:nvSpPr>
        <p:spPr>
          <a:xfrm>
            <a:off x="6444208" y="1412776"/>
            <a:ext cx="1080120" cy="3384376"/>
          </a:xfrm>
          <a:prstGeom prst="downArrow">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dirty="0">
                <a:solidFill>
                  <a:schemeClr val="tx1"/>
                </a:solidFill>
              </a:rPr>
              <a:t>Exports (£s from foreign exchange market)</a:t>
            </a:r>
          </a:p>
        </p:txBody>
      </p:sp>
      <p:sp>
        <p:nvSpPr>
          <p:cNvPr id="11" name="Text Box 26"/>
          <p:cNvSpPr txBox="1">
            <a:spLocks noChangeArrowheads="1"/>
          </p:cNvSpPr>
          <p:nvPr/>
        </p:nvSpPr>
        <p:spPr bwMode="auto">
          <a:xfrm>
            <a:off x="3635896" y="1772816"/>
            <a:ext cx="1655762" cy="366712"/>
          </a:xfrm>
          <a:prstGeom prst="rect">
            <a:avLst/>
          </a:prstGeom>
          <a:solidFill>
            <a:srgbClr val="DAEEFE"/>
          </a:solidFill>
          <a:ln w="9525">
            <a:noFill/>
            <a:miter lim="800000"/>
            <a:headEnd/>
            <a:tailEnd/>
          </a:ln>
        </p:spPr>
        <p:txBody>
          <a:bodyPr>
            <a:spAutoFit/>
          </a:bodyPr>
          <a:lstStyle/>
          <a:p>
            <a:pPr>
              <a:spcBef>
                <a:spcPct val="50000"/>
              </a:spcBef>
            </a:pPr>
            <a:r>
              <a:rPr lang="en-GB"/>
              <a:t>Government</a:t>
            </a:r>
          </a:p>
        </p:txBody>
      </p:sp>
      <p:sp>
        <p:nvSpPr>
          <p:cNvPr id="12" name="Circular Arrow 11"/>
          <p:cNvSpPr/>
          <p:nvPr/>
        </p:nvSpPr>
        <p:spPr>
          <a:xfrm rot="16200000">
            <a:off x="2587021" y="2173620"/>
            <a:ext cx="2088231" cy="1430639"/>
          </a:xfrm>
          <a:prstGeom prst="circularArrow">
            <a:avLst>
              <a:gd name="adj1" fmla="val 12500"/>
              <a:gd name="adj2" fmla="val 1142319"/>
              <a:gd name="adj3" fmla="val 20457681"/>
              <a:gd name="adj4" fmla="val 98704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Taxation</a:t>
            </a:r>
          </a:p>
        </p:txBody>
      </p:sp>
      <p:sp>
        <p:nvSpPr>
          <p:cNvPr id="13" name="Circular Arrow 12"/>
          <p:cNvSpPr/>
          <p:nvPr/>
        </p:nvSpPr>
        <p:spPr>
          <a:xfrm rot="5555162">
            <a:off x="4294080" y="2131446"/>
            <a:ext cx="2229637" cy="1430639"/>
          </a:xfrm>
          <a:prstGeom prst="circularArrow">
            <a:avLst>
              <a:gd name="adj1" fmla="val 12500"/>
              <a:gd name="adj2" fmla="val 1142319"/>
              <a:gd name="adj3" fmla="val 20457681"/>
              <a:gd name="adj4" fmla="val 98704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Government Spending</a:t>
            </a:r>
          </a:p>
        </p:txBody>
      </p:sp>
      <p:sp>
        <p:nvSpPr>
          <p:cNvPr id="14" name="Text Box 26"/>
          <p:cNvSpPr txBox="1">
            <a:spLocks noChangeArrowheads="1"/>
          </p:cNvSpPr>
          <p:nvPr/>
        </p:nvSpPr>
        <p:spPr bwMode="auto">
          <a:xfrm>
            <a:off x="3635896" y="3861048"/>
            <a:ext cx="2016224" cy="369332"/>
          </a:xfrm>
          <a:prstGeom prst="rect">
            <a:avLst/>
          </a:prstGeom>
          <a:solidFill>
            <a:srgbClr val="DAEEFE"/>
          </a:solidFill>
          <a:ln w="9525">
            <a:noFill/>
            <a:miter lim="800000"/>
            <a:headEnd/>
            <a:tailEnd/>
          </a:ln>
        </p:spPr>
        <p:txBody>
          <a:bodyPr wrap="square">
            <a:spAutoFit/>
          </a:bodyPr>
          <a:lstStyle/>
          <a:p>
            <a:pPr>
              <a:spcBef>
                <a:spcPct val="50000"/>
              </a:spcBef>
            </a:pPr>
            <a:r>
              <a:rPr lang="en-GB" dirty="0"/>
              <a:t>Balanced Budget</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364088" y="6117610"/>
            <a:ext cx="3095700" cy="369332"/>
          </a:xfrm>
          <a:prstGeom prst="rect">
            <a:avLst/>
          </a:prstGeom>
          <a:noFill/>
          <a:ln w="9525">
            <a:noFill/>
            <a:miter lim="800000"/>
            <a:headEnd/>
            <a:tailEnd/>
          </a:ln>
        </p:spPr>
        <p:txBody>
          <a:bodyPr wrap="square">
            <a:spAutoFit/>
          </a:bodyPr>
          <a:lstStyle/>
          <a:p>
            <a:pPr>
              <a:spcBef>
                <a:spcPct val="50000"/>
              </a:spcBef>
            </a:pPr>
            <a:r>
              <a:rPr lang="en-GB" dirty="0">
                <a:solidFill>
                  <a:srgbClr val="0000FF"/>
                </a:solidFill>
              </a:rPr>
              <a:t>Real Income (Real GDP) [£]</a:t>
            </a:r>
          </a:p>
        </p:txBody>
      </p:sp>
      <p:sp>
        <p:nvSpPr>
          <p:cNvPr id="6150" name="Text Box 8"/>
          <p:cNvSpPr txBox="1">
            <a:spLocks noChangeArrowheads="1"/>
          </p:cNvSpPr>
          <p:nvPr/>
        </p:nvSpPr>
        <p:spPr bwMode="auto">
          <a:xfrm>
            <a:off x="179388" y="404813"/>
            <a:ext cx="1800324"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Consumer Expenditure (£)</a:t>
            </a:r>
          </a:p>
        </p:txBody>
      </p:sp>
      <p:sp>
        <p:nvSpPr>
          <p:cNvPr id="6151" name="Line 9"/>
          <p:cNvSpPr>
            <a:spLocks noChangeShapeType="1"/>
          </p:cNvSpPr>
          <p:nvPr/>
        </p:nvSpPr>
        <p:spPr bwMode="auto">
          <a:xfrm>
            <a:off x="1476375" y="4652963"/>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2" name="Text Box 10"/>
          <p:cNvSpPr txBox="1">
            <a:spLocks noChangeArrowheads="1"/>
          </p:cNvSpPr>
          <p:nvPr/>
        </p:nvSpPr>
        <p:spPr bwMode="auto">
          <a:xfrm>
            <a:off x="1476375" y="4437063"/>
            <a:ext cx="1655763" cy="1555750"/>
          </a:xfrm>
          <a:prstGeom prst="rect">
            <a:avLst/>
          </a:prstGeom>
          <a:noFill/>
          <a:ln w="9525">
            <a:noFill/>
            <a:miter lim="800000"/>
            <a:headEnd/>
            <a:tailEnd/>
          </a:ln>
        </p:spPr>
        <p:txBody>
          <a:bodyPr>
            <a:spAutoFit/>
          </a:bodyPr>
          <a:lstStyle/>
          <a:p>
            <a:pPr>
              <a:spcBef>
                <a:spcPct val="50000"/>
              </a:spcBef>
            </a:pPr>
            <a:r>
              <a:rPr lang="en-GB" sz="9600" dirty="0">
                <a:solidFill>
                  <a:srgbClr val="0066FF"/>
                </a:solidFill>
              </a:rPr>
              <a:t>} a</a:t>
            </a:r>
          </a:p>
        </p:txBody>
      </p:sp>
      <p:sp>
        <p:nvSpPr>
          <p:cNvPr id="6153" name="Text Box 11"/>
          <p:cNvSpPr txBox="1">
            <a:spLocks noChangeArrowheads="1"/>
          </p:cNvSpPr>
          <p:nvPr/>
        </p:nvSpPr>
        <p:spPr bwMode="auto">
          <a:xfrm>
            <a:off x="7524750" y="1117600"/>
            <a:ext cx="1582738" cy="366713"/>
          </a:xfrm>
          <a:prstGeom prst="rect">
            <a:avLst/>
          </a:prstGeom>
          <a:noFill/>
          <a:ln w="9525">
            <a:noFill/>
            <a:miter lim="800000"/>
            <a:headEnd/>
            <a:tailEnd/>
          </a:ln>
        </p:spPr>
        <p:txBody>
          <a:bodyPr>
            <a:spAutoFit/>
          </a:bodyPr>
          <a:lstStyle/>
          <a:p>
            <a:pPr>
              <a:spcBef>
                <a:spcPct val="50000"/>
              </a:spcBef>
            </a:pPr>
            <a:r>
              <a:rPr lang="en-GB" dirty="0">
                <a:solidFill>
                  <a:srgbClr val="00B050"/>
                </a:solidFill>
              </a:rPr>
              <a:t>Consumption</a:t>
            </a:r>
          </a:p>
        </p:txBody>
      </p:sp>
      <p:sp>
        <p:nvSpPr>
          <p:cNvPr id="6154" name="Line 12"/>
          <p:cNvSpPr>
            <a:spLocks noChangeShapeType="1"/>
          </p:cNvSpPr>
          <p:nvPr/>
        </p:nvSpPr>
        <p:spPr bwMode="auto">
          <a:xfrm>
            <a:off x="1619673" y="4581128"/>
            <a:ext cx="4032448" cy="0"/>
          </a:xfrm>
          <a:prstGeom prst="line">
            <a:avLst/>
          </a:prstGeom>
          <a:noFill/>
          <a:ln w="41275">
            <a:solidFill>
              <a:srgbClr val="FF0000"/>
            </a:solidFill>
            <a:round/>
            <a:headEnd type="triangle" w="med" len="med"/>
            <a:tailEnd type="triangle" w="med" len="med"/>
          </a:ln>
        </p:spPr>
        <p:txBody>
          <a:bodyPr/>
          <a:lstStyle/>
          <a:p>
            <a:endParaRPr lang="en-GB"/>
          </a:p>
        </p:txBody>
      </p:sp>
      <p:sp>
        <p:nvSpPr>
          <p:cNvPr id="6155" name="Text Box 13"/>
          <p:cNvSpPr txBox="1">
            <a:spLocks noChangeArrowheads="1"/>
          </p:cNvSpPr>
          <p:nvPr/>
        </p:nvSpPr>
        <p:spPr bwMode="auto">
          <a:xfrm>
            <a:off x="3203848" y="4653136"/>
            <a:ext cx="2448148" cy="584775"/>
          </a:xfrm>
          <a:prstGeom prst="rect">
            <a:avLst/>
          </a:prstGeom>
          <a:noFill/>
          <a:ln w="9525">
            <a:noFill/>
            <a:miter lim="800000"/>
            <a:headEnd/>
            <a:tailEnd/>
          </a:ln>
        </p:spPr>
        <p:txBody>
          <a:bodyPr wrap="square">
            <a:spAutoFit/>
          </a:bodyPr>
          <a:lstStyle/>
          <a:p>
            <a:pPr>
              <a:spcBef>
                <a:spcPct val="50000"/>
              </a:spcBef>
            </a:pPr>
            <a:r>
              <a:rPr lang="en-GB" sz="3200" dirty="0">
                <a:solidFill>
                  <a:srgbClr val="FF0000"/>
                </a:solidFill>
              </a:rPr>
              <a:t>Y</a:t>
            </a:r>
            <a:r>
              <a:rPr lang="en-GB" dirty="0">
                <a:solidFill>
                  <a:srgbClr val="FF0000"/>
                </a:solidFill>
              </a:rPr>
              <a:t> = National Income</a:t>
            </a:r>
          </a:p>
        </p:txBody>
      </p:sp>
      <p:sp>
        <p:nvSpPr>
          <p:cNvPr id="6156" name="Line 14"/>
          <p:cNvSpPr>
            <a:spLocks noChangeShapeType="1"/>
          </p:cNvSpPr>
          <p:nvPr/>
        </p:nvSpPr>
        <p:spPr bwMode="auto">
          <a:xfrm flipV="1">
            <a:off x="5724525" y="2420938"/>
            <a:ext cx="0" cy="2160587"/>
          </a:xfrm>
          <a:prstGeom prst="line">
            <a:avLst/>
          </a:prstGeom>
          <a:noFill/>
          <a:ln w="41275">
            <a:solidFill>
              <a:srgbClr val="FF0000"/>
            </a:solidFill>
            <a:round/>
            <a:headEnd type="triangle" w="med" len="med"/>
            <a:tailEnd type="triangle" w="med" len="med"/>
          </a:ln>
        </p:spPr>
        <p:txBody>
          <a:bodyPr/>
          <a:lstStyle/>
          <a:p>
            <a:endParaRPr lang="en-GB"/>
          </a:p>
        </p:txBody>
      </p:sp>
      <p:sp>
        <p:nvSpPr>
          <p:cNvPr id="6157" name="Text Box 15"/>
          <p:cNvSpPr txBox="1">
            <a:spLocks noChangeArrowheads="1"/>
          </p:cNvSpPr>
          <p:nvPr/>
        </p:nvSpPr>
        <p:spPr bwMode="auto">
          <a:xfrm>
            <a:off x="5795963" y="3213100"/>
            <a:ext cx="431800" cy="646331"/>
          </a:xfrm>
          <a:prstGeom prst="rect">
            <a:avLst/>
          </a:prstGeom>
          <a:noFill/>
          <a:ln w="9525">
            <a:noFill/>
            <a:miter lim="800000"/>
            <a:headEnd/>
            <a:tailEnd/>
          </a:ln>
        </p:spPr>
        <p:txBody>
          <a:bodyPr>
            <a:spAutoFit/>
          </a:bodyPr>
          <a:lstStyle/>
          <a:p>
            <a:pPr>
              <a:spcBef>
                <a:spcPct val="50000"/>
              </a:spcBef>
            </a:pPr>
            <a:r>
              <a:rPr lang="en-GB" sz="3600" dirty="0">
                <a:solidFill>
                  <a:srgbClr val="FF0000"/>
                </a:solidFill>
              </a:rPr>
              <a:t>b</a:t>
            </a:r>
          </a:p>
        </p:txBody>
      </p:sp>
      <p:sp>
        <p:nvSpPr>
          <p:cNvPr id="6158" name="Text Box 16"/>
          <p:cNvSpPr txBox="1">
            <a:spLocks noChangeArrowheads="1"/>
          </p:cNvSpPr>
          <p:nvPr/>
        </p:nvSpPr>
        <p:spPr bwMode="auto">
          <a:xfrm>
            <a:off x="2195513" y="477838"/>
            <a:ext cx="4319587" cy="1006475"/>
          </a:xfrm>
          <a:prstGeom prst="rect">
            <a:avLst/>
          </a:prstGeom>
          <a:noFill/>
          <a:ln w="9525">
            <a:noFill/>
            <a:miter lim="800000"/>
            <a:headEnd/>
            <a:tailEnd/>
          </a:ln>
        </p:spPr>
        <p:txBody>
          <a:bodyPr>
            <a:spAutoFit/>
          </a:bodyPr>
          <a:lstStyle/>
          <a:p>
            <a:pPr>
              <a:spcBef>
                <a:spcPct val="50000"/>
              </a:spcBef>
            </a:pPr>
            <a:r>
              <a:rPr lang="en-GB" sz="6000" dirty="0">
                <a:solidFill>
                  <a:srgbClr val="0066FF"/>
                </a:solidFill>
              </a:rPr>
              <a:t>C = a + </a:t>
            </a:r>
            <a:r>
              <a:rPr lang="en-GB" sz="6000" dirty="0" err="1">
                <a:solidFill>
                  <a:srgbClr val="0066FF"/>
                </a:solidFill>
              </a:rPr>
              <a:t>bY</a:t>
            </a:r>
            <a:endParaRPr lang="en-GB" sz="6000" dirty="0">
              <a:solidFill>
                <a:srgbClr val="0066FF"/>
              </a:solidFill>
            </a:endParaRPr>
          </a:p>
        </p:txBody>
      </p:sp>
      <p:sp>
        <p:nvSpPr>
          <p:cNvPr id="6159" name="Text Box 17"/>
          <p:cNvSpPr txBox="1">
            <a:spLocks noChangeArrowheads="1"/>
          </p:cNvSpPr>
          <p:nvPr/>
        </p:nvSpPr>
        <p:spPr bwMode="auto">
          <a:xfrm>
            <a:off x="2987675" y="5373688"/>
            <a:ext cx="381635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Autonomous consumer expenditure </a:t>
            </a:r>
          </a:p>
        </p:txBody>
      </p:sp>
      <p:sp>
        <p:nvSpPr>
          <p:cNvPr id="6160" name="Text Box 18"/>
          <p:cNvSpPr txBox="1">
            <a:spLocks noChangeArrowheads="1"/>
          </p:cNvSpPr>
          <p:nvPr/>
        </p:nvSpPr>
        <p:spPr bwMode="auto">
          <a:xfrm>
            <a:off x="6156325" y="3141663"/>
            <a:ext cx="2808288" cy="641350"/>
          </a:xfrm>
          <a:prstGeom prst="rect">
            <a:avLst/>
          </a:prstGeom>
          <a:noFill/>
          <a:ln w="9525">
            <a:noFill/>
            <a:miter lim="800000"/>
            <a:headEnd/>
            <a:tailEnd/>
          </a:ln>
        </p:spPr>
        <p:txBody>
          <a:bodyPr>
            <a:spAutoFit/>
          </a:bodyPr>
          <a:lstStyle/>
          <a:p>
            <a:pPr>
              <a:spcBef>
                <a:spcPct val="50000"/>
              </a:spcBef>
            </a:pPr>
            <a:r>
              <a:rPr lang="en-GB" dirty="0">
                <a:solidFill>
                  <a:srgbClr val="FF0000"/>
                </a:solidFill>
              </a:rPr>
              <a:t>Income derived consumer expenditure</a:t>
            </a:r>
          </a:p>
        </p:txBody>
      </p:sp>
      <p:sp>
        <p:nvSpPr>
          <p:cNvPr id="17" name="Line 9"/>
          <p:cNvSpPr>
            <a:spLocks noChangeShapeType="1"/>
          </p:cNvSpPr>
          <p:nvPr/>
        </p:nvSpPr>
        <p:spPr bwMode="auto">
          <a:xfrm>
            <a:off x="5652120" y="2492896"/>
            <a:ext cx="0"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00B050"/>
            </a:solidFill>
            <a:round/>
            <a:headEnd/>
            <a:tailEnd/>
          </a:ln>
        </p:spPr>
        <p:txBody>
          <a:bodyPr/>
          <a:lstStyle/>
          <a:p>
            <a:endParaRPr lang="en-GB"/>
          </a:p>
        </p:txBody>
      </p:sp>
      <p:sp>
        <p:nvSpPr>
          <p:cNvPr id="6149" name="Text Box 7"/>
          <p:cNvSpPr txBox="1">
            <a:spLocks noChangeArrowheads="1"/>
          </p:cNvSpPr>
          <p:nvPr/>
        </p:nvSpPr>
        <p:spPr bwMode="auto">
          <a:xfrm>
            <a:off x="5220072" y="6119021"/>
            <a:ext cx="3095799" cy="369332"/>
          </a:xfrm>
          <a:prstGeom prst="rect">
            <a:avLst/>
          </a:prstGeom>
          <a:noFill/>
          <a:ln w="9525">
            <a:noFill/>
            <a:miter lim="800000"/>
            <a:headEnd/>
            <a:tailEnd/>
          </a:ln>
        </p:spPr>
        <p:txBody>
          <a:bodyPr wrap="square">
            <a:spAutoFit/>
          </a:bodyPr>
          <a:lstStyle/>
          <a:p>
            <a:pPr>
              <a:spcBef>
                <a:spcPct val="50000"/>
              </a:spcBef>
            </a:pPr>
            <a:r>
              <a:rPr lang="en-GB" dirty="0">
                <a:solidFill>
                  <a:srgbClr val="0000FF"/>
                </a:solidFill>
              </a:rPr>
              <a:t>Real Income (Real GDP) [£]</a:t>
            </a:r>
          </a:p>
        </p:txBody>
      </p:sp>
      <p:sp>
        <p:nvSpPr>
          <p:cNvPr id="6150" name="Text Box 8"/>
          <p:cNvSpPr txBox="1">
            <a:spLocks noChangeArrowheads="1"/>
          </p:cNvSpPr>
          <p:nvPr/>
        </p:nvSpPr>
        <p:spPr bwMode="auto">
          <a:xfrm rot="16200000">
            <a:off x="-540332" y="2920297"/>
            <a:ext cx="2952327"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Consumer Expenditure (£)</a:t>
            </a:r>
          </a:p>
        </p:txBody>
      </p:sp>
      <p:sp>
        <p:nvSpPr>
          <p:cNvPr id="6151" name="Line 9"/>
          <p:cNvSpPr>
            <a:spLocks noChangeShapeType="1"/>
          </p:cNvSpPr>
          <p:nvPr/>
        </p:nvSpPr>
        <p:spPr bwMode="auto">
          <a:xfrm>
            <a:off x="1476375" y="4652963"/>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2" name="Text Box 10"/>
          <p:cNvSpPr txBox="1">
            <a:spLocks noChangeArrowheads="1"/>
          </p:cNvSpPr>
          <p:nvPr/>
        </p:nvSpPr>
        <p:spPr bwMode="auto">
          <a:xfrm>
            <a:off x="1476375" y="4437063"/>
            <a:ext cx="1655763" cy="1555750"/>
          </a:xfrm>
          <a:prstGeom prst="rect">
            <a:avLst/>
          </a:prstGeom>
          <a:noFill/>
          <a:ln w="9525">
            <a:noFill/>
            <a:miter lim="800000"/>
            <a:headEnd/>
            <a:tailEnd/>
          </a:ln>
        </p:spPr>
        <p:txBody>
          <a:bodyPr>
            <a:spAutoFit/>
          </a:bodyPr>
          <a:lstStyle/>
          <a:p>
            <a:pPr>
              <a:spcBef>
                <a:spcPct val="50000"/>
              </a:spcBef>
            </a:pPr>
            <a:r>
              <a:rPr lang="en-GB" sz="9600" dirty="0">
                <a:solidFill>
                  <a:srgbClr val="0066FF"/>
                </a:solidFill>
              </a:rPr>
              <a:t>} a</a:t>
            </a:r>
          </a:p>
        </p:txBody>
      </p:sp>
      <p:sp>
        <p:nvSpPr>
          <p:cNvPr id="6153" name="Text Box 11"/>
          <p:cNvSpPr txBox="1">
            <a:spLocks noChangeArrowheads="1"/>
          </p:cNvSpPr>
          <p:nvPr/>
        </p:nvSpPr>
        <p:spPr bwMode="auto">
          <a:xfrm>
            <a:off x="6227763" y="1191697"/>
            <a:ext cx="2880171"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Consumer expenditure</a:t>
            </a:r>
          </a:p>
        </p:txBody>
      </p:sp>
      <p:sp>
        <p:nvSpPr>
          <p:cNvPr id="6154" name="Line 12"/>
          <p:cNvSpPr>
            <a:spLocks noChangeShapeType="1"/>
          </p:cNvSpPr>
          <p:nvPr/>
        </p:nvSpPr>
        <p:spPr bwMode="auto">
          <a:xfrm>
            <a:off x="1619673" y="4581128"/>
            <a:ext cx="4032448" cy="0"/>
          </a:xfrm>
          <a:prstGeom prst="line">
            <a:avLst/>
          </a:prstGeom>
          <a:noFill/>
          <a:ln w="41275">
            <a:solidFill>
              <a:srgbClr val="FF0000"/>
            </a:solidFill>
            <a:round/>
            <a:headEnd type="triangle" w="med" len="med"/>
            <a:tailEnd type="triangle" w="med" len="med"/>
          </a:ln>
        </p:spPr>
        <p:txBody>
          <a:bodyPr/>
          <a:lstStyle/>
          <a:p>
            <a:endParaRPr lang="en-GB"/>
          </a:p>
        </p:txBody>
      </p:sp>
      <p:sp>
        <p:nvSpPr>
          <p:cNvPr id="6155" name="Text Box 13"/>
          <p:cNvSpPr txBox="1">
            <a:spLocks noChangeArrowheads="1"/>
          </p:cNvSpPr>
          <p:nvPr/>
        </p:nvSpPr>
        <p:spPr bwMode="auto">
          <a:xfrm>
            <a:off x="3203848" y="4653136"/>
            <a:ext cx="2448148" cy="584775"/>
          </a:xfrm>
          <a:prstGeom prst="rect">
            <a:avLst/>
          </a:prstGeom>
          <a:noFill/>
          <a:ln w="9525">
            <a:noFill/>
            <a:miter lim="800000"/>
            <a:headEnd/>
            <a:tailEnd/>
          </a:ln>
        </p:spPr>
        <p:txBody>
          <a:bodyPr wrap="square">
            <a:spAutoFit/>
          </a:bodyPr>
          <a:lstStyle/>
          <a:p>
            <a:pPr>
              <a:spcBef>
                <a:spcPct val="50000"/>
              </a:spcBef>
            </a:pPr>
            <a:r>
              <a:rPr lang="en-GB" sz="3200" dirty="0">
                <a:solidFill>
                  <a:srgbClr val="FF0000"/>
                </a:solidFill>
              </a:rPr>
              <a:t>Y</a:t>
            </a:r>
            <a:r>
              <a:rPr lang="en-GB" dirty="0">
                <a:solidFill>
                  <a:srgbClr val="FF0000"/>
                </a:solidFill>
              </a:rPr>
              <a:t> = National Income</a:t>
            </a:r>
          </a:p>
        </p:txBody>
      </p:sp>
      <p:sp>
        <p:nvSpPr>
          <p:cNvPr id="6156" name="Line 14"/>
          <p:cNvSpPr>
            <a:spLocks noChangeShapeType="1"/>
          </p:cNvSpPr>
          <p:nvPr/>
        </p:nvSpPr>
        <p:spPr bwMode="auto">
          <a:xfrm flipV="1">
            <a:off x="5724525" y="2420938"/>
            <a:ext cx="0" cy="2160587"/>
          </a:xfrm>
          <a:prstGeom prst="line">
            <a:avLst/>
          </a:prstGeom>
          <a:noFill/>
          <a:ln w="41275">
            <a:solidFill>
              <a:srgbClr val="FF0000"/>
            </a:solidFill>
            <a:round/>
            <a:headEnd type="triangle" w="med" len="med"/>
            <a:tailEnd type="triangle" w="med" len="med"/>
          </a:ln>
        </p:spPr>
        <p:txBody>
          <a:bodyPr/>
          <a:lstStyle/>
          <a:p>
            <a:endParaRPr lang="en-GB"/>
          </a:p>
        </p:txBody>
      </p:sp>
      <p:sp>
        <p:nvSpPr>
          <p:cNvPr id="6157" name="Text Box 15"/>
          <p:cNvSpPr txBox="1">
            <a:spLocks noChangeArrowheads="1"/>
          </p:cNvSpPr>
          <p:nvPr/>
        </p:nvSpPr>
        <p:spPr bwMode="auto">
          <a:xfrm>
            <a:off x="5795963" y="3213100"/>
            <a:ext cx="431800" cy="646331"/>
          </a:xfrm>
          <a:prstGeom prst="rect">
            <a:avLst/>
          </a:prstGeom>
          <a:noFill/>
          <a:ln w="9525">
            <a:noFill/>
            <a:miter lim="800000"/>
            <a:headEnd/>
            <a:tailEnd/>
          </a:ln>
        </p:spPr>
        <p:txBody>
          <a:bodyPr>
            <a:spAutoFit/>
          </a:bodyPr>
          <a:lstStyle/>
          <a:p>
            <a:pPr>
              <a:spcBef>
                <a:spcPct val="50000"/>
              </a:spcBef>
            </a:pPr>
            <a:r>
              <a:rPr lang="en-GB" sz="3600" dirty="0">
                <a:solidFill>
                  <a:srgbClr val="FF0000"/>
                </a:solidFill>
              </a:rPr>
              <a:t>b</a:t>
            </a:r>
          </a:p>
        </p:txBody>
      </p:sp>
      <p:sp>
        <p:nvSpPr>
          <p:cNvPr id="6158" name="Text Box 16"/>
          <p:cNvSpPr txBox="1">
            <a:spLocks noChangeArrowheads="1"/>
          </p:cNvSpPr>
          <p:nvPr/>
        </p:nvSpPr>
        <p:spPr bwMode="auto">
          <a:xfrm>
            <a:off x="2123728" y="104841"/>
            <a:ext cx="4319587" cy="1006475"/>
          </a:xfrm>
          <a:prstGeom prst="rect">
            <a:avLst/>
          </a:prstGeom>
          <a:noFill/>
          <a:ln w="9525">
            <a:noFill/>
            <a:miter lim="800000"/>
            <a:headEnd/>
            <a:tailEnd/>
          </a:ln>
        </p:spPr>
        <p:txBody>
          <a:bodyPr>
            <a:spAutoFit/>
          </a:bodyPr>
          <a:lstStyle/>
          <a:p>
            <a:pPr>
              <a:spcBef>
                <a:spcPct val="50000"/>
              </a:spcBef>
            </a:pPr>
            <a:r>
              <a:rPr lang="en-GB" sz="6000" dirty="0">
                <a:solidFill>
                  <a:srgbClr val="0066FF"/>
                </a:solidFill>
              </a:rPr>
              <a:t>C = a + </a:t>
            </a:r>
            <a:r>
              <a:rPr lang="en-GB" sz="6000" dirty="0" err="1">
                <a:solidFill>
                  <a:srgbClr val="0066FF"/>
                </a:solidFill>
              </a:rPr>
              <a:t>bY</a:t>
            </a:r>
            <a:endParaRPr lang="en-GB" sz="6000" dirty="0">
              <a:solidFill>
                <a:srgbClr val="0066FF"/>
              </a:solidFill>
            </a:endParaRPr>
          </a:p>
        </p:txBody>
      </p:sp>
      <p:sp>
        <p:nvSpPr>
          <p:cNvPr id="6159" name="Text Box 17"/>
          <p:cNvSpPr txBox="1">
            <a:spLocks noChangeArrowheads="1"/>
          </p:cNvSpPr>
          <p:nvPr/>
        </p:nvSpPr>
        <p:spPr bwMode="auto">
          <a:xfrm>
            <a:off x="2987675" y="5373688"/>
            <a:ext cx="381635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Autonomous consumer expenditure </a:t>
            </a:r>
          </a:p>
        </p:txBody>
      </p:sp>
      <p:sp>
        <p:nvSpPr>
          <p:cNvPr id="6160" name="Text Box 18"/>
          <p:cNvSpPr txBox="1">
            <a:spLocks noChangeArrowheads="1"/>
          </p:cNvSpPr>
          <p:nvPr/>
        </p:nvSpPr>
        <p:spPr bwMode="auto">
          <a:xfrm>
            <a:off x="6156325" y="3141663"/>
            <a:ext cx="2808288" cy="641350"/>
          </a:xfrm>
          <a:prstGeom prst="rect">
            <a:avLst/>
          </a:prstGeom>
          <a:noFill/>
          <a:ln w="9525">
            <a:noFill/>
            <a:miter lim="800000"/>
            <a:headEnd/>
            <a:tailEnd/>
          </a:ln>
        </p:spPr>
        <p:txBody>
          <a:bodyPr>
            <a:spAutoFit/>
          </a:bodyPr>
          <a:lstStyle/>
          <a:p>
            <a:pPr>
              <a:spcBef>
                <a:spcPct val="50000"/>
              </a:spcBef>
            </a:pPr>
            <a:r>
              <a:rPr lang="en-GB" dirty="0">
                <a:solidFill>
                  <a:srgbClr val="FF0000"/>
                </a:solidFill>
              </a:rPr>
              <a:t>Income derived consumer expenditure</a:t>
            </a:r>
          </a:p>
        </p:txBody>
      </p:sp>
      <p:sp>
        <p:nvSpPr>
          <p:cNvPr id="17" name="Line 9"/>
          <p:cNvSpPr>
            <a:spLocks noChangeShapeType="1"/>
          </p:cNvSpPr>
          <p:nvPr/>
        </p:nvSpPr>
        <p:spPr bwMode="auto">
          <a:xfrm>
            <a:off x="5652120" y="2492896"/>
            <a:ext cx="0"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extLst>
      <p:ext uri="{BB962C8B-B14F-4D97-AF65-F5344CB8AC3E}">
        <p14:creationId xmlns:p14="http://schemas.microsoft.com/office/powerpoint/2010/main" val="38137331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6093296"/>
            <a:ext cx="316835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82544" y="2994685"/>
            <a:ext cx="208347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
        <p:nvSpPr>
          <p:cNvPr id="6151" name="Line 9"/>
          <p:cNvSpPr>
            <a:spLocks noChangeShapeType="1"/>
          </p:cNvSpPr>
          <p:nvPr/>
        </p:nvSpPr>
        <p:spPr bwMode="auto">
          <a:xfrm flipH="1">
            <a:off x="5436096" y="2492896"/>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6112572" y="2137616"/>
            <a:ext cx="2887237" cy="646331"/>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 C + I + G + (X – M)</a:t>
            </a:r>
          </a:p>
        </p:txBody>
      </p:sp>
      <p:sp>
        <p:nvSpPr>
          <p:cNvPr id="17" name="Line 9"/>
          <p:cNvSpPr>
            <a:spLocks noChangeShapeType="1"/>
          </p:cNvSpPr>
          <p:nvPr/>
        </p:nvSpPr>
        <p:spPr bwMode="auto">
          <a:xfrm flipH="1">
            <a:off x="1475656" y="980728"/>
            <a:ext cx="5832648" cy="504056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6082425" y="323256"/>
            <a:ext cx="2591966" cy="646331"/>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 Income</a:t>
            </a:r>
          </a:p>
        </p:txBody>
      </p:sp>
      <p:sp>
        <p:nvSpPr>
          <p:cNvPr id="21" name="Line 9"/>
          <p:cNvSpPr>
            <a:spLocks noChangeShapeType="1"/>
          </p:cNvSpPr>
          <p:nvPr/>
        </p:nvSpPr>
        <p:spPr bwMode="auto">
          <a:xfrm flipH="1">
            <a:off x="1475656" y="2492896"/>
            <a:ext cx="4032448" cy="1440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12776"/>
            <a:ext cx="6047953" cy="3240187"/>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6093296"/>
            <a:ext cx="316835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628656" y="3420780"/>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6151" name="Line 9"/>
          <p:cNvSpPr>
            <a:spLocks noChangeShapeType="1"/>
          </p:cNvSpPr>
          <p:nvPr/>
        </p:nvSpPr>
        <p:spPr bwMode="auto">
          <a:xfrm flipH="1">
            <a:off x="5436096" y="2492896"/>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6112568" y="2039720"/>
            <a:ext cx="2887237" cy="646331"/>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 Cdp + injections</a:t>
            </a:r>
          </a:p>
        </p:txBody>
      </p:sp>
      <p:sp>
        <p:nvSpPr>
          <p:cNvPr id="17" name="Line 9"/>
          <p:cNvSpPr>
            <a:spLocks noChangeShapeType="1"/>
          </p:cNvSpPr>
          <p:nvPr/>
        </p:nvSpPr>
        <p:spPr bwMode="auto">
          <a:xfrm flipH="1">
            <a:off x="1475656" y="981074"/>
            <a:ext cx="5760640" cy="504021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3851920" y="71131"/>
            <a:ext cx="5544617" cy="923330"/>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(Cdp + injections) = Income produced in the economy (Cdp + withdrawals)</a:t>
            </a:r>
          </a:p>
        </p:txBody>
      </p:sp>
      <p:sp>
        <p:nvSpPr>
          <p:cNvPr id="21" name="Line 9"/>
          <p:cNvSpPr>
            <a:spLocks noChangeShapeType="1"/>
          </p:cNvSpPr>
          <p:nvPr/>
        </p:nvSpPr>
        <p:spPr bwMode="auto">
          <a:xfrm flipH="1">
            <a:off x="1475655" y="2492896"/>
            <a:ext cx="403244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extLst>
      <p:ext uri="{BB962C8B-B14F-4D97-AF65-F5344CB8AC3E}">
        <p14:creationId xmlns:p14="http://schemas.microsoft.com/office/powerpoint/2010/main" val="36198158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907704" y="1124991"/>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907704" y="6165304"/>
            <a:ext cx="6983413" cy="0"/>
          </a:xfrm>
          <a:prstGeom prst="line">
            <a:avLst/>
          </a:prstGeom>
          <a:noFill/>
          <a:ln w="63500">
            <a:solidFill>
              <a:srgbClr val="0000FF"/>
            </a:solidFill>
            <a:round/>
            <a:headEnd/>
            <a:tailEnd type="triangle" w="med" len="med"/>
          </a:ln>
        </p:spPr>
        <p:txBody>
          <a:bodyPr/>
          <a:lstStyle/>
          <a:p>
            <a:endParaRPr lang="en-GB"/>
          </a:p>
        </p:txBody>
      </p:sp>
      <p:sp>
        <p:nvSpPr>
          <p:cNvPr id="6149" name="Text Box 7"/>
          <p:cNvSpPr txBox="1">
            <a:spLocks noChangeArrowheads="1"/>
          </p:cNvSpPr>
          <p:nvPr/>
        </p:nvSpPr>
        <p:spPr bwMode="auto">
          <a:xfrm>
            <a:off x="6516216" y="6233220"/>
            <a:ext cx="2304975"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912304" y="3394864"/>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6151" name="Line 9"/>
          <p:cNvSpPr>
            <a:spLocks noChangeShapeType="1"/>
          </p:cNvSpPr>
          <p:nvPr/>
        </p:nvSpPr>
        <p:spPr bwMode="auto">
          <a:xfrm flipH="1">
            <a:off x="5867425" y="2636812"/>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flipH="1">
            <a:off x="1906985" y="1124644"/>
            <a:ext cx="5832648" cy="504056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2266479" y="5877966"/>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2339504" y="5733504"/>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2770758" y="263986"/>
            <a:ext cx="5544617" cy="923330"/>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(Cdp + injections) = Income produced in the economy (Cdp + withdrawals)</a:t>
            </a:r>
          </a:p>
        </p:txBody>
      </p:sp>
      <p:sp>
        <p:nvSpPr>
          <p:cNvPr id="21" name="Line 9"/>
          <p:cNvSpPr>
            <a:spLocks noChangeShapeType="1"/>
          </p:cNvSpPr>
          <p:nvPr/>
        </p:nvSpPr>
        <p:spPr bwMode="auto">
          <a:xfrm flipH="1">
            <a:off x="1906985" y="2636812"/>
            <a:ext cx="403244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 name="TextBox 1"/>
          <p:cNvSpPr txBox="1"/>
          <p:nvPr/>
        </p:nvSpPr>
        <p:spPr>
          <a:xfrm>
            <a:off x="709297" y="2452146"/>
            <a:ext cx="1151409" cy="369332"/>
          </a:xfrm>
          <a:prstGeom prst="rect">
            <a:avLst/>
          </a:prstGeom>
          <a:noFill/>
        </p:spPr>
        <p:txBody>
          <a:bodyPr wrap="square" rtlCol="0">
            <a:spAutoFit/>
          </a:bodyPr>
          <a:lstStyle/>
          <a:p>
            <a:r>
              <a:rPr lang="en-GB" dirty="0">
                <a:solidFill>
                  <a:srgbClr val="0000FF"/>
                </a:solidFill>
              </a:rPr>
              <a:t>£1 million</a:t>
            </a:r>
          </a:p>
        </p:txBody>
      </p:sp>
      <p:sp>
        <p:nvSpPr>
          <p:cNvPr id="15" name="TextBox 14"/>
          <p:cNvSpPr txBox="1"/>
          <p:nvPr/>
        </p:nvSpPr>
        <p:spPr>
          <a:xfrm>
            <a:off x="5220072" y="6237111"/>
            <a:ext cx="1151409" cy="369332"/>
          </a:xfrm>
          <a:prstGeom prst="rect">
            <a:avLst/>
          </a:prstGeom>
          <a:noFill/>
        </p:spPr>
        <p:txBody>
          <a:bodyPr wrap="square" rtlCol="0">
            <a:spAutoFit/>
          </a:bodyPr>
          <a:lstStyle/>
          <a:p>
            <a:r>
              <a:rPr lang="en-GB" dirty="0">
                <a:solidFill>
                  <a:srgbClr val="0000FF"/>
                </a:solidFill>
              </a:rPr>
              <a:t>£1 million</a:t>
            </a:r>
          </a:p>
        </p:txBody>
      </p:sp>
    </p:spTree>
    <p:extLst>
      <p:ext uri="{BB962C8B-B14F-4D97-AF65-F5344CB8AC3E}">
        <p14:creationId xmlns:p14="http://schemas.microsoft.com/office/powerpoint/2010/main" val="272392046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23422</TotalTime>
  <Words>5088</Words>
  <Application>Microsoft Office PowerPoint</Application>
  <PresentationFormat>On-screen Show (4:3)</PresentationFormat>
  <Paragraphs>1441</Paragraphs>
  <Slides>151</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151</vt:i4>
      </vt:variant>
    </vt:vector>
  </HeadingPairs>
  <TitlesOfParts>
    <vt:vector size="157" baseType="lpstr">
      <vt:lpstr>Arial</vt:lpstr>
      <vt:lpstr>Calibri</vt:lpstr>
      <vt:lpstr>Calibri Light</vt:lpstr>
      <vt:lpstr>Times New Roman</vt:lpstr>
      <vt:lpstr>Default Design</vt:lpstr>
      <vt:lpstr>Office Theme</vt:lpstr>
      <vt:lpstr>PowerPoint Presentation</vt:lpstr>
      <vt:lpstr>PowerPoint Presentation</vt:lpstr>
      <vt:lpstr>Innovation Waves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Maurice Starkey</dc:creator>
  <cp:lastModifiedBy>Maurice Starkey</cp:lastModifiedBy>
  <cp:revision>1406</cp:revision>
  <dcterms:created xsi:type="dcterms:W3CDTF">2007-06-07T18:07:25Z</dcterms:created>
  <dcterms:modified xsi:type="dcterms:W3CDTF">2018-08-03T17:30:15Z</dcterms:modified>
</cp:coreProperties>
</file>